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tif" ContentType="image/tif"/>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comments/comment1.xml" ContentType="application/vnd.openxmlformats-officedocument.presentationml.comments+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7" r:id="rId5"/>
  </p:sldMasterIdLst>
  <p:notesMasterIdLst>
    <p:notesMasterId r:id="rId60"/>
  </p:notesMasterIdLst>
  <p:handoutMasterIdLst>
    <p:handoutMasterId r:id="rId61"/>
  </p:handoutMasterIdLst>
  <p:sldIdLst>
    <p:sldId id="256" r:id="rId6"/>
    <p:sldId id="487" r:id="rId7"/>
    <p:sldId id="1346" r:id="rId8"/>
    <p:sldId id="603" r:id="rId9"/>
    <p:sldId id="1271" r:id="rId10"/>
    <p:sldId id="4207" r:id="rId11"/>
    <p:sldId id="4209" r:id="rId12"/>
    <p:sldId id="4210" r:id="rId13"/>
    <p:sldId id="698" r:id="rId14"/>
    <p:sldId id="4226" r:id="rId15"/>
    <p:sldId id="4211" r:id="rId16"/>
    <p:sldId id="498" r:id="rId17"/>
    <p:sldId id="4236" r:id="rId18"/>
    <p:sldId id="4233" r:id="rId19"/>
    <p:sldId id="4237" r:id="rId20"/>
    <p:sldId id="4234" r:id="rId21"/>
    <p:sldId id="4238" r:id="rId22"/>
    <p:sldId id="4235" r:id="rId23"/>
    <p:sldId id="4217" r:id="rId24"/>
    <p:sldId id="4228" r:id="rId25"/>
    <p:sldId id="4240" r:id="rId26"/>
    <p:sldId id="4229" r:id="rId27"/>
    <p:sldId id="4230" r:id="rId28"/>
    <p:sldId id="4239" r:id="rId29"/>
    <p:sldId id="4218" r:id="rId30"/>
    <p:sldId id="4227" r:id="rId31"/>
    <p:sldId id="259" r:id="rId32"/>
    <p:sldId id="705" r:id="rId33"/>
    <p:sldId id="708" r:id="rId34"/>
    <p:sldId id="697" r:id="rId35"/>
    <p:sldId id="701" r:id="rId36"/>
    <p:sldId id="702" r:id="rId37"/>
    <p:sldId id="688" r:id="rId38"/>
    <p:sldId id="690" r:id="rId39"/>
    <p:sldId id="691" r:id="rId40"/>
    <p:sldId id="693" r:id="rId41"/>
    <p:sldId id="703" r:id="rId42"/>
    <p:sldId id="694" r:id="rId43"/>
    <p:sldId id="695" r:id="rId44"/>
    <p:sldId id="706" r:id="rId45"/>
    <p:sldId id="707" r:id="rId46"/>
    <p:sldId id="262" r:id="rId47"/>
    <p:sldId id="285" r:id="rId48"/>
    <p:sldId id="294" r:id="rId49"/>
    <p:sldId id="624" r:id="rId50"/>
    <p:sldId id="4212" r:id="rId51"/>
    <p:sldId id="276" r:id="rId52"/>
    <p:sldId id="275" r:id="rId53"/>
    <p:sldId id="281" r:id="rId54"/>
    <p:sldId id="282" r:id="rId55"/>
    <p:sldId id="4213" r:id="rId56"/>
    <p:sldId id="4232" r:id="rId57"/>
    <p:sldId id="700" r:id="rId58"/>
    <p:sldId id="709" r:id="rId59"/>
  </p:sldIdLst>
  <p:sldSz cx="12192000" cy="6858000"/>
  <p:notesSz cx="1743075"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g Wang" initials="YW" lastIdx="1" clrIdx="0">
    <p:extLst>
      <p:ext uri="{19B8F6BF-5375-455C-9EA6-DF929625EA0E}">
        <p15:presenceInfo xmlns:p15="http://schemas.microsoft.com/office/powerpoint/2012/main" userId="S::ywang2@futurewei.com::505b9452-d840-44f1-a993-aae3bfedf5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80000"/>
    <a:srgbClr val="960000"/>
    <a:srgbClr val="EBEBEB"/>
    <a:srgbClr val="FFFFFF"/>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21T15:12:52.966" idx="1">
    <p:pos x="10" y="10"/>
    <p:text>Modifed management &amp; DMS portion.</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OceanStor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OceanStor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OceanStor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OceanStor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OceanStor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OceanStor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dirty="0" err="1"/>
            <a:t>OceanSt</a:t>
          </a:r>
          <a:r>
            <a:rPr lang="en-US" altLang="zh-CN" sz="1000" b="1" dirty="0" err="1"/>
            <a:t>or</a:t>
          </a:r>
          <a:endParaRPr lang="en-US" sz="1000" b="1" dirty="0"/>
        </a:p>
        <a:p>
          <a:r>
            <a:rPr lang="en-US" sz="1000" b="1" dirty="0"/>
            <a:t>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544F40-E906-034C-9D68-62A13263C929}" type="doc">
      <dgm:prSet loTypeId="urn:microsoft.com/office/officeart/2009/3/layout/DescendingProcess" loCatId="" qsTypeId="urn:microsoft.com/office/officeart/2005/8/quickstyle/simple1" qsCatId="simple" csTypeId="urn:microsoft.com/office/officeart/2005/8/colors/accent1_2" csCatId="accent1" phldr="1"/>
      <dgm:spPr/>
      <dgm:t>
        <a:bodyPr/>
        <a:lstStyle/>
        <a:p>
          <a:endParaRPr lang="en-US"/>
        </a:p>
      </dgm:t>
    </dgm:pt>
    <dgm:pt modelId="{F05DD473-177E-9A40-8A4E-E705AF981727}">
      <dgm:prSet phldrT="[Text]"/>
      <dgm:spPr/>
      <dgm:t>
        <a:bodyPr/>
        <a:lstStyle/>
        <a:p>
          <a:r>
            <a:rPr lang="en-US" b="1">
              <a:solidFill>
                <a:schemeClr val="accent1"/>
              </a:solidFill>
            </a:rPr>
            <a:t>NAS</a:t>
          </a:r>
        </a:p>
      </dgm:t>
    </dgm:pt>
    <dgm:pt modelId="{42B99597-EEE3-FD43-859E-5A26C64E03D8}" type="parTrans" cxnId="{27903E38-958E-E44A-9833-718C1AB3BEF4}">
      <dgm:prSet/>
      <dgm:spPr/>
      <dgm:t>
        <a:bodyPr/>
        <a:lstStyle/>
        <a:p>
          <a:endParaRPr lang="en-US"/>
        </a:p>
      </dgm:t>
    </dgm:pt>
    <dgm:pt modelId="{E33B5E99-ABB2-5B49-9E08-C1D599BEC3E5}" type="sibTrans" cxnId="{27903E38-958E-E44A-9833-718C1AB3BEF4}">
      <dgm:prSet/>
      <dgm:spPr/>
      <dgm:t>
        <a:bodyPr/>
        <a:lstStyle/>
        <a:p>
          <a:endParaRPr lang="en-US"/>
        </a:p>
      </dgm:t>
    </dgm:pt>
    <dgm:pt modelId="{DBA94158-26F7-A242-8C3B-BE3C5A1A45DF}">
      <dgm:prSet phldrT="[Text]" custT="1"/>
      <dgm:spPr/>
      <dgm:t>
        <a:bodyPr/>
        <a:lstStyle/>
        <a:p>
          <a:r>
            <a:rPr lang="en-US" sz="1600" b="1">
              <a:solidFill>
                <a:schemeClr val="bg2">
                  <a:lumMod val="10000"/>
                </a:schemeClr>
              </a:solidFill>
            </a:rPr>
            <a:t>Global Name Space</a:t>
          </a:r>
        </a:p>
      </dgm:t>
    </dgm:pt>
    <dgm:pt modelId="{8D848553-4289-2C41-9F49-C5C12BBF39B6}" type="parTrans" cxnId="{5B11C3A0-9A49-DD4B-AF96-2772FEB15B33}">
      <dgm:prSet/>
      <dgm:spPr/>
      <dgm:t>
        <a:bodyPr/>
        <a:lstStyle/>
        <a:p>
          <a:endParaRPr lang="en-US"/>
        </a:p>
      </dgm:t>
    </dgm:pt>
    <dgm:pt modelId="{1F1A59F4-A390-DD4E-94C1-8C0F52E1B880}" type="sibTrans" cxnId="{5B11C3A0-9A49-DD4B-AF96-2772FEB15B33}">
      <dgm:prSet/>
      <dgm:spPr/>
      <dgm:t>
        <a:bodyPr/>
        <a:lstStyle/>
        <a:p>
          <a:endParaRPr lang="en-US"/>
        </a:p>
      </dgm:t>
    </dgm:pt>
    <dgm:pt modelId="{1ED4BC4E-6959-5147-B80E-EB7964D21405}">
      <dgm:prSet phldrT="[Text]" custT="1"/>
      <dgm:spPr/>
      <dgm:t>
        <a:bodyPr/>
        <a:lstStyle/>
        <a:p>
          <a:r>
            <a:rPr lang="en-US" sz="1600" b="1">
              <a:solidFill>
                <a:schemeClr val="bg2">
                  <a:lumMod val="10000"/>
                </a:schemeClr>
              </a:solidFill>
            </a:rPr>
            <a:t>True NAS Cluster</a:t>
          </a:r>
          <a:endParaRPr lang="en-US" sz="1600"/>
        </a:p>
      </dgm:t>
    </dgm:pt>
    <dgm:pt modelId="{38077E8D-2DCE-EB4F-987A-EC81F1C9FACA}" type="parTrans" cxnId="{87EE85F5-B4E7-1842-8A9F-0D37C9FB20C6}">
      <dgm:prSet/>
      <dgm:spPr/>
      <dgm:t>
        <a:bodyPr/>
        <a:lstStyle/>
        <a:p>
          <a:endParaRPr lang="en-US"/>
        </a:p>
      </dgm:t>
    </dgm:pt>
    <dgm:pt modelId="{27D375DD-557A-D248-8B24-1792296EC56C}" type="sibTrans" cxnId="{87EE85F5-B4E7-1842-8A9F-0D37C9FB20C6}">
      <dgm:prSet/>
      <dgm:spPr/>
      <dgm:t>
        <a:bodyPr/>
        <a:lstStyle/>
        <a:p>
          <a:endParaRPr lang="en-US"/>
        </a:p>
      </dgm:t>
    </dgm:pt>
    <dgm:pt modelId="{6E6D77CF-4F2E-0848-8885-6E4C3A2F2DA8}">
      <dgm:prSet phldrT="[Text]" custT="1"/>
      <dgm:spPr/>
      <dgm:t>
        <a:bodyPr/>
        <a:lstStyle/>
        <a:p>
          <a:r>
            <a:rPr lang="en-US" sz="1600" b="1">
              <a:solidFill>
                <a:schemeClr val="tx2">
                  <a:lumMod val="95000"/>
                  <a:lumOff val="5000"/>
                </a:schemeClr>
              </a:solidFill>
            </a:rPr>
            <a:t>High Performance</a:t>
          </a:r>
        </a:p>
      </dgm:t>
    </dgm:pt>
    <dgm:pt modelId="{0AAC9402-867B-D642-A294-4001FD4DBE75}" type="parTrans" cxnId="{8BF204AD-2EBD-454B-89EF-5E2E593BEE2A}">
      <dgm:prSet/>
      <dgm:spPr/>
      <dgm:t>
        <a:bodyPr/>
        <a:lstStyle/>
        <a:p>
          <a:endParaRPr lang="en-US"/>
        </a:p>
      </dgm:t>
    </dgm:pt>
    <dgm:pt modelId="{FA5C0923-8671-2F4E-AAFC-19F6EC56B3FD}" type="sibTrans" cxnId="{8BF204AD-2EBD-454B-89EF-5E2E593BEE2A}">
      <dgm:prSet/>
      <dgm:spPr/>
      <dgm:t>
        <a:bodyPr/>
        <a:lstStyle/>
        <a:p>
          <a:endParaRPr lang="en-US"/>
        </a:p>
      </dgm:t>
    </dgm:pt>
    <dgm:pt modelId="{FC7DC8F3-A009-5544-8715-FCC211657BC2}">
      <dgm:prSet phldrT="[Text]" phldr="1"/>
      <dgm:spPr/>
      <dgm:t>
        <a:bodyPr/>
        <a:lstStyle/>
        <a:p>
          <a:endParaRPr lang="en-US"/>
        </a:p>
      </dgm:t>
    </dgm:pt>
    <dgm:pt modelId="{FB2B300C-5E32-F847-8618-9CBA26D1C1DC}" type="parTrans" cxnId="{DEC6584F-D63A-8F48-9280-AF168157ED53}">
      <dgm:prSet/>
      <dgm:spPr/>
      <dgm:t>
        <a:bodyPr/>
        <a:lstStyle/>
        <a:p>
          <a:endParaRPr lang="en-US"/>
        </a:p>
      </dgm:t>
    </dgm:pt>
    <dgm:pt modelId="{F38BFA81-746F-1542-A847-00B285272828}" type="sibTrans" cxnId="{DEC6584F-D63A-8F48-9280-AF168157ED53}">
      <dgm:prSet/>
      <dgm:spPr/>
      <dgm:t>
        <a:bodyPr/>
        <a:lstStyle/>
        <a:p>
          <a:endParaRPr lang="en-US"/>
        </a:p>
      </dgm:t>
    </dgm:pt>
    <dgm:pt modelId="{E7F86BEE-B189-7C4B-B69F-F4407C44016D}" type="pres">
      <dgm:prSet presAssocID="{7D544F40-E906-034C-9D68-62A13263C929}" presName="Name0" presStyleCnt="0">
        <dgm:presLayoutVars>
          <dgm:chMax val="7"/>
          <dgm:chPref val="5"/>
        </dgm:presLayoutVars>
      </dgm:prSet>
      <dgm:spPr/>
    </dgm:pt>
    <dgm:pt modelId="{983120CF-5CF4-8C42-B7DB-8A8BE1FD253D}" type="pres">
      <dgm:prSet presAssocID="{7D544F40-E906-034C-9D68-62A13263C929}" presName="arrowNode" presStyleLbl="node1" presStyleIdx="0" presStyleCnt="1"/>
      <dgm:spPr/>
    </dgm:pt>
    <dgm:pt modelId="{7BE08709-8ADC-9048-9B23-AB82D16BE5EC}" type="pres">
      <dgm:prSet presAssocID="{F05DD473-177E-9A40-8A4E-E705AF981727}" presName="txNode1" presStyleLbl="revTx" presStyleIdx="0" presStyleCnt="5">
        <dgm:presLayoutVars>
          <dgm:bulletEnabled val="1"/>
        </dgm:presLayoutVars>
      </dgm:prSet>
      <dgm:spPr/>
    </dgm:pt>
    <dgm:pt modelId="{A4E0B8B0-2E22-A64F-809C-88FFDDC17F58}" type="pres">
      <dgm:prSet presAssocID="{DBA94158-26F7-A242-8C3B-BE3C5A1A45DF}" presName="txNode2" presStyleLbl="revTx" presStyleIdx="1" presStyleCnt="5" custScaleX="156971" custLinFactNeighborX="12010" custLinFactNeighborY="-9716">
        <dgm:presLayoutVars>
          <dgm:bulletEnabled val="1"/>
        </dgm:presLayoutVars>
      </dgm:prSet>
      <dgm:spPr/>
    </dgm:pt>
    <dgm:pt modelId="{77FD6132-B976-C54B-9089-462FB36C7BC1}" type="pres">
      <dgm:prSet presAssocID="{1F1A59F4-A390-DD4E-94C1-8C0F52E1B880}" presName="dotNode2" presStyleCnt="0"/>
      <dgm:spPr/>
    </dgm:pt>
    <dgm:pt modelId="{F66A210A-A464-9648-881B-28C534C4B9D6}" type="pres">
      <dgm:prSet presAssocID="{1F1A59F4-A390-DD4E-94C1-8C0F52E1B880}" presName="dotRepeatNode" presStyleLbl="fgShp" presStyleIdx="0" presStyleCnt="3"/>
      <dgm:spPr/>
    </dgm:pt>
    <dgm:pt modelId="{4047E838-C334-9B42-9923-EB7BB9966C87}" type="pres">
      <dgm:prSet presAssocID="{1ED4BC4E-6959-5147-B80E-EB7964D21405}" presName="txNode3" presStyleLbl="revTx" presStyleIdx="2" presStyleCnt="5">
        <dgm:presLayoutVars>
          <dgm:bulletEnabled val="1"/>
        </dgm:presLayoutVars>
      </dgm:prSet>
      <dgm:spPr/>
    </dgm:pt>
    <dgm:pt modelId="{23ADA444-A68C-D346-A442-EF72AD0421EF}" type="pres">
      <dgm:prSet presAssocID="{27D375DD-557A-D248-8B24-1792296EC56C}" presName="dotNode3" presStyleCnt="0"/>
      <dgm:spPr/>
    </dgm:pt>
    <dgm:pt modelId="{E3E1D830-C1D0-E14B-9B71-73118D1641E5}" type="pres">
      <dgm:prSet presAssocID="{27D375DD-557A-D248-8B24-1792296EC56C}" presName="dotRepeatNode" presStyleLbl="fgShp" presStyleIdx="1" presStyleCnt="3"/>
      <dgm:spPr/>
    </dgm:pt>
    <dgm:pt modelId="{BA737BFE-35FB-8B48-9DD1-ED4059B2674E}" type="pres">
      <dgm:prSet presAssocID="{6E6D77CF-4F2E-0848-8885-6E4C3A2F2DA8}" presName="txNode4" presStyleLbl="revTx" presStyleIdx="3" presStyleCnt="5" custScaleX="137589" custLinFactX="-36158" custLinFactNeighborX="-100000" custLinFactNeighborY="41337">
        <dgm:presLayoutVars>
          <dgm:bulletEnabled val="1"/>
        </dgm:presLayoutVars>
      </dgm:prSet>
      <dgm:spPr/>
    </dgm:pt>
    <dgm:pt modelId="{14EFC166-21FB-524F-9961-1B1BB82BD4CA}" type="pres">
      <dgm:prSet presAssocID="{FA5C0923-8671-2F4E-AAFC-19F6EC56B3FD}" presName="dotNode4" presStyleCnt="0"/>
      <dgm:spPr/>
    </dgm:pt>
    <dgm:pt modelId="{CC95FAF1-1C35-3F4A-98C7-B9FBBB863D63}" type="pres">
      <dgm:prSet presAssocID="{FA5C0923-8671-2F4E-AAFC-19F6EC56B3FD}" presName="dotRepeatNode" presStyleLbl="fgShp" presStyleIdx="2" presStyleCnt="3"/>
      <dgm:spPr/>
    </dgm:pt>
    <dgm:pt modelId="{560AE4CF-2BEC-B446-97EE-DF59B55FEEEC}" type="pres">
      <dgm:prSet presAssocID="{FC7DC8F3-A009-5544-8715-FCC211657BC2}" presName="txNode5" presStyleLbl="revTx" presStyleIdx="4" presStyleCnt="5">
        <dgm:presLayoutVars>
          <dgm:bulletEnabled val="1"/>
        </dgm:presLayoutVars>
      </dgm:prSet>
      <dgm:spPr/>
    </dgm:pt>
  </dgm:ptLst>
  <dgm:cxnLst>
    <dgm:cxn modelId="{27903E38-958E-E44A-9833-718C1AB3BEF4}" srcId="{7D544F40-E906-034C-9D68-62A13263C929}" destId="{F05DD473-177E-9A40-8A4E-E705AF981727}" srcOrd="0" destOrd="0" parTransId="{42B99597-EEE3-FD43-859E-5A26C64E03D8}" sibTransId="{E33B5E99-ABB2-5B49-9E08-C1D599BEC3E5}"/>
    <dgm:cxn modelId="{9AED715F-5EEA-0C4A-8BA7-E33618B880B8}" type="presOf" srcId="{1F1A59F4-A390-DD4E-94C1-8C0F52E1B880}" destId="{F66A210A-A464-9648-881B-28C534C4B9D6}" srcOrd="0" destOrd="0" presId="urn:microsoft.com/office/officeart/2009/3/layout/DescendingProcess"/>
    <dgm:cxn modelId="{DEC6584F-D63A-8F48-9280-AF168157ED53}" srcId="{7D544F40-E906-034C-9D68-62A13263C929}" destId="{FC7DC8F3-A009-5544-8715-FCC211657BC2}" srcOrd="4" destOrd="0" parTransId="{FB2B300C-5E32-F847-8618-9CBA26D1C1DC}" sibTransId="{F38BFA81-746F-1542-A847-00B285272828}"/>
    <dgm:cxn modelId="{C8D0F175-E0BF-5748-A3CB-E2DD904BF000}" type="presOf" srcId="{6E6D77CF-4F2E-0848-8885-6E4C3A2F2DA8}" destId="{BA737BFE-35FB-8B48-9DD1-ED4059B2674E}" srcOrd="0" destOrd="0" presId="urn:microsoft.com/office/officeart/2009/3/layout/DescendingProcess"/>
    <dgm:cxn modelId="{4DC23080-36DD-6A49-81D8-600829F5C36D}" type="presOf" srcId="{F05DD473-177E-9A40-8A4E-E705AF981727}" destId="{7BE08709-8ADC-9048-9B23-AB82D16BE5EC}" srcOrd="0" destOrd="0" presId="urn:microsoft.com/office/officeart/2009/3/layout/DescendingProcess"/>
    <dgm:cxn modelId="{2EF85480-4F9A-A441-9459-6F059817C54E}" type="presOf" srcId="{FC7DC8F3-A009-5544-8715-FCC211657BC2}" destId="{560AE4CF-2BEC-B446-97EE-DF59B55FEEEC}" srcOrd="0" destOrd="0" presId="urn:microsoft.com/office/officeart/2009/3/layout/DescendingProcess"/>
    <dgm:cxn modelId="{00C44184-020A-3C4B-8BEE-D1ED3D62698A}" type="presOf" srcId="{DBA94158-26F7-A242-8C3B-BE3C5A1A45DF}" destId="{A4E0B8B0-2E22-A64F-809C-88FFDDC17F58}" srcOrd="0" destOrd="0" presId="urn:microsoft.com/office/officeart/2009/3/layout/DescendingProcess"/>
    <dgm:cxn modelId="{5B11C3A0-9A49-DD4B-AF96-2772FEB15B33}" srcId="{7D544F40-E906-034C-9D68-62A13263C929}" destId="{DBA94158-26F7-A242-8C3B-BE3C5A1A45DF}" srcOrd="1" destOrd="0" parTransId="{8D848553-4289-2C41-9F49-C5C12BBF39B6}" sibTransId="{1F1A59F4-A390-DD4E-94C1-8C0F52E1B880}"/>
    <dgm:cxn modelId="{8BF204AD-2EBD-454B-89EF-5E2E593BEE2A}" srcId="{7D544F40-E906-034C-9D68-62A13263C929}" destId="{6E6D77CF-4F2E-0848-8885-6E4C3A2F2DA8}" srcOrd="3" destOrd="0" parTransId="{0AAC9402-867B-D642-A294-4001FD4DBE75}" sibTransId="{FA5C0923-8671-2F4E-AAFC-19F6EC56B3FD}"/>
    <dgm:cxn modelId="{B1ACADB3-2E58-374A-A86C-59F42435C636}" type="presOf" srcId="{27D375DD-557A-D248-8B24-1792296EC56C}" destId="{E3E1D830-C1D0-E14B-9B71-73118D1641E5}" srcOrd="0" destOrd="0" presId="urn:microsoft.com/office/officeart/2009/3/layout/DescendingProcess"/>
    <dgm:cxn modelId="{1E719BCF-F40C-8D41-BF39-8805E3457D50}" type="presOf" srcId="{7D544F40-E906-034C-9D68-62A13263C929}" destId="{E7F86BEE-B189-7C4B-B69F-F4407C44016D}" srcOrd="0" destOrd="0" presId="urn:microsoft.com/office/officeart/2009/3/layout/DescendingProcess"/>
    <dgm:cxn modelId="{40E29ED6-6B12-F94D-AFB4-62B2AF54C85F}" type="presOf" srcId="{FA5C0923-8671-2F4E-AAFC-19F6EC56B3FD}" destId="{CC95FAF1-1C35-3F4A-98C7-B9FBBB863D63}" srcOrd="0" destOrd="0" presId="urn:microsoft.com/office/officeart/2009/3/layout/DescendingProcess"/>
    <dgm:cxn modelId="{BF9CFDE8-78DB-C649-ABD3-4A410934BE90}" type="presOf" srcId="{1ED4BC4E-6959-5147-B80E-EB7964D21405}" destId="{4047E838-C334-9B42-9923-EB7BB9966C87}" srcOrd="0" destOrd="0" presId="urn:microsoft.com/office/officeart/2009/3/layout/DescendingProcess"/>
    <dgm:cxn modelId="{87EE85F5-B4E7-1842-8A9F-0D37C9FB20C6}" srcId="{7D544F40-E906-034C-9D68-62A13263C929}" destId="{1ED4BC4E-6959-5147-B80E-EB7964D21405}" srcOrd="2" destOrd="0" parTransId="{38077E8D-2DCE-EB4F-987A-EC81F1C9FACA}" sibTransId="{27D375DD-557A-D248-8B24-1792296EC56C}"/>
    <dgm:cxn modelId="{0F686DCC-3871-5243-9D32-5820BDDC87BE}" type="presParOf" srcId="{E7F86BEE-B189-7C4B-B69F-F4407C44016D}" destId="{983120CF-5CF4-8C42-B7DB-8A8BE1FD253D}" srcOrd="0" destOrd="0" presId="urn:microsoft.com/office/officeart/2009/3/layout/DescendingProcess"/>
    <dgm:cxn modelId="{568866B3-5484-6B41-947A-A2036B110BD7}" type="presParOf" srcId="{E7F86BEE-B189-7C4B-B69F-F4407C44016D}" destId="{7BE08709-8ADC-9048-9B23-AB82D16BE5EC}" srcOrd="1" destOrd="0" presId="urn:microsoft.com/office/officeart/2009/3/layout/DescendingProcess"/>
    <dgm:cxn modelId="{1159C032-472D-F840-8211-BEAB1B4F8FD6}" type="presParOf" srcId="{E7F86BEE-B189-7C4B-B69F-F4407C44016D}" destId="{A4E0B8B0-2E22-A64F-809C-88FFDDC17F58}" srcOrd="2" destOrd="0" presId="urn:microsoft.com/office/officeart/2009/3/layout/DescendingProcess"/>
    <dgm:cxn modelId="{FF7B1480-8528-0E4E-BE0A-A1CB3F852EB0}" type="presParOf" srcId="{E7F86BEE-B189-7C4B-B69F-F4407C44016D}" destId="{77FD6132-B976-C54B-9089-462FB36C7BC1}" srcOrd="3" destOrd="0" presId="urn:microsoft.com/office/officeart/2009/3/layout/DescendingProcess"/>
    <dgm:cxn modelId="{49316344-945A-0D49-B299-92E77FD61606}" type="presParOf" srcId="{77FD6132-B976-C54B-9089-462FB36C7BC1}" destId="{F66A210A-A464-9648-881B-28C534C4B9D6}" srcOrd="0" destOrd="0" presId="urn:microsoft.com/office/officeart/2009/3/layout/DescendingProcess"/>
    <dgm:cxn modelId="{6134C8B9-0075-B54B-933A-0DC972A6F704}" type="presParOf" srcId="{E7F86BEE-B189-7C4B-B69F-F4407C44016D}" destId="{4047E838-C334-9B42-9923-EB7BB9966C87}" srcOrd="4" destOrd="0" presId="urn:microsoft.com/office/officeart/2009/3/layout/DescendingProcess"/>
    <dgm:cxn modelId="{CE40C72C-C258-DE47-A270-FF23783F7BF6}" type="presParOf" srcId="{E7F86BEE-B189-7C4B-B69F-F4407C44016D}" destId="{23ADA444-A68C-D346-A442-EF72AD0421EF}" srcOrd="5" destOrd="0" presId="urn:microsoft.com/office/officeart/2009/3/layout/DescendingProcess"/>
    <dgm:cxn modelId="{F3C94077-89AB-914C-B641-CF9BD8AEA0D4}" type="presParOf" srcId="{23ADA444-A68C-D346-A442-EF72AD0421EF}" destId="{E3E1D830-C1D0-E14B-9B71-73118D1641E5}" srcOrd="0" destOrd="0" presId="urn:microsoft.com/office/officeart/2009/3/layout/DescendingProcess"/>
    <dgm:cxn modelId="{BBBBC6CF-F90B-0043-8653-F0D6CB7FBDF9}" type="presParOf" srcId="{E7F86BEE-B189-7C4B-B69F-F4407C44016D}" destId="{BA737BFE-35FB-8B48-9DD1-ED4059B2674E}" srcOrd="6" destOrd="0" presId="urn:microsoft.com/office/officeart/2009/3/layout/DescendingProcess"/>
    <dgm:cxn modelId="{FF3D27E2-4C3F-E047-A0E5-E93ACA23E555}" type="presParOf" srcId="{E7F86BEE-B189-7C4B-B69F-F4407C44016D}" destId="{14EFC166-21FB-524F-9961-1B1BB82BD4CA}" srcOrd="7" destOrd="0" presId="urn:microsoft.com/office/officeart/2009/3/layout/DescendingProcess"/>
    <dgm:cxn modelId="{4FDDE3B2-D808-7B4E-A092-120BD8E8D4A0}" type="presParOf" srcId="{14EFC166-21FB-524F-9961-1B1BB82BD4CA}" destId="{CC95FAF1-1C35-3F4A-98C7-B9FBBB863D63}" srcOrd="0" destOrd="0" presId="urn:microsoft.com/office/officeart/2009/3/layout/DescendingProcess"/>
    <dgm:cxn modelId="{9EB896B0-F25D-3542-87E5-C0BE2B76CEFC}" type="presParOf" srcId="{E7F86BEE-B189-7C4B-B69F-F4407C44016D}" destId="{560AE4CF-2BEC-B446-97EE-DF59B55FEEEC}" srcOrd="8" destOrd="0" presId="urn:microsoft.com/office/officeart/2009/3/layout/Descending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OceanStor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OceanStor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err="1"/>
            <a:t>OceanStor</a:t>
          </a:r>
          <a:r>
            <a:rPr lang="en-US" sz="1000" b="1"/>
            <a:t> Dorado</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Storage Features</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err="1"/>
            <a:t>OceanStor</a:t>
          </a:r>
          <a:r>
            <a:rPr lang="en-US" sz="1000" b="1"/>
            <a:t> 100D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solidFill>
      </dgm:spPr>
      <dgm:t>
        <a:bodyPr/>
        <a:lstStyle/>
        <a:p>
          <a:r>
            <a:rPr lang="en-US" sz="1000" b="1"/>
            <a:t>Performance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Usability</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611D159-6953-3149-A4A5-73A56BA1B208}">
      <dgm:prSet/>
      <dgm:spPr>
        <a:solidFill>
          <a:schemeClr val="accent1">
            <a:lumMod val="20000"/>
            <a:lumOff val="80000"/>
          </a:schemeClr>
        </a:solidFill>
      </dgm:spPr>
      <dgm:t>
        <a:bodyPr/>
        <a:lstStyle/>
        <a:p>
          <a:r>
            <a:rPr lang="en-US"/>
            <a:t>Data Management</a:t>
          </a:r>
        </a:p>
      </dgm:t>
    </dgm:pt>
    <dgm:pt modelId="{AE2EB13C-D5EF-BD41-A6AD-35C1FE6F57F9}" type="parTrans" cxnId="{115029E0-DE3C-7642-9B87-A58770F8B954}">
      <dgm:prSet/>
      <dgm:spPr/>
      <dgm:t>
        <a:bodyPr/>
        <a:lstStyle/>
        <a:p>
          <a:endParaRPr lang="en-US"/>
        </a:p>
      </dgm:t>
    </dgm:pt>
    <dgm:pt modelId="{A6406C44-96BD-EC49-BA68-DB6704693F5C}" type="sibTrans" cxnId="{115029E0-DE3C-7642-9B87-A58770F8B954}">
      <dgm:prSet/>
      <dgm:spPr/>
      <dgm:t>
        <a:bodyPr/>
        <a:lstStyle/>
        <a:p>
          <a:endParaRPr lang="en-US"/>
        </a:p>
      </dgm:t>
    </dgm:pt>
    <dgm:pt modelId="{8FB49840-34FA-7948-B216-1FBA00BB8875}">
      <dgm:prSet custT="1"/>
      <dgm:spPr>
        <a:solidFill>
          <a:schemeClr val="accent1">
            <a:lumMod val="20000"/>
            <a:lumOff val="80000"/>
          </a:schemeClr>
        </a:solidFill>
      </dgm:spPr>
      <dgm:t>
        <a:bodyPr/>
        <a:lstStyle/>
        <a:p>
          <a:r>
            <a:rPr lang="en-US" sz="1000"/>
            <a:t>Reliability</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7"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7"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7"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7">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7">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7">
        <dgm:presLayoutVars>
          <dgm:bulletEnabled val="1"/>
        </dgm:presLayoutVars>
      </dgm:prSet>
      <dgm:spPr/>
    </dgm:pt>
    <dgm:pt modelId="{40CFD855-A4CA-8A4A-9562-581C1CC4AEBC}" type="pres">
      <dgm:prSet presAssocID="{5A52161F-0AFE-4048-868E-3C68E048B6CC}" presName="parSpace" presStyleCnt="0"/>
      <dgm:spPr/>
    </dgm:pt>
    <dgm:pt modelId="{927F400F-82AD-DF47-A1F5-D543426E0A25}" type="pres">
      <dgm:prSet presAssocID="{8611D159-6953-3149-A4A5-73A56BA1B208}" presName="parTxOnly" presStyleLbl="node1" presStyleIdx="6" presStyleCnt="7">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2F80937C-52B8-4040-A551-54100432F65A}" type="presOf" srcId="{8611D159-6953-3149-A4A5-73A56BA1B208}" destId="{927F400F-82AD-DF47-A1F5-D543426E0A25}"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115029E0-DE3C-7642-9B87-A58770F8B954}" srcId="{8C724FE2-07F4-AB48-8098-1F9792F824C0}" destId="{8611D159-6953-3149-A4A5-73A56BA1B208}" srcOrd="6" destOrd="0" parTransId="{AE2EB13C-D5EF-BD41-A6AD-35C1FE6F57F9}" sibTransId="{A6406C44-96BD-EC49-BA68-DB6704693F5C}"/>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 modelId="{E696901D-5AE3-2743-9329-657436BD00DD}" type="presParOf" srcId="{7CC24A07-0247-2B48-BFA0-9688188F8F0B}" destId="{40CFD855-A4CA-8A4A-9562-581C1CC4AEBC}" srcOrd="11" destOrd="0" presId="urn:microsoft.com/office/officeart/2005/8/layout/hChevron3"/>
    <dgm:cxn modelId="{B5C7DD09-BA69-6142-991E-24A1ED7A0CDA}" type="presParOf" srcId="{7CC24A07-0247-2B48-BFA0-9688188F8F0B}" destId="{927F400F-82AD-DF47-A1F5-D543426E0A25}" srcOrd="12" destOrd="0" presId="urn:microsoft.com/office/officeart/2005/8/layout/hChevron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OceanStor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OceanStor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OceanStor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OceanStor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OceanStor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OceanStor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448" y="0"/>
          <a:ext cx="1065890"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448" y="0"/>
        <a:ext cx="971904" cy="375945"/>
      </dsp:txXfrm>
    </dsp:sp>
    <dsp:sp modelId="{B554BC9E-1666-1549-9670-7336C0E91747}">
      <dsp:nvSpPr>
        <dsp:cNvPr id="0" name=""/>
        <dsp:cNvSpPr/>
      </dsp:nvSpPr>
      <dsp:spPr>
        <a:xfrm>
          <a:off x="822095" y="0"/>
          <a:ext cx="109049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10068" y="0"/>
        <a:ext cx="714545" cy="375945"/>
      </dsp:txXfrm>
    </dsp:sp>
    <dsp:sp modelId="{D3C5EC13-71A2-CA41-97FB-AE2AB3A23AD5}">
      <dsp:nvSpPr>
        <dsp:cNvPr id="0" name=""/>
        <dsp:cNvSpPr/>
      </dsp:nvSpPr>
      <dsp:spPr>
        <a:xfrm>
          <a:off x="1665354" y="0"/>
          <a:ext cx="94926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53327" y="0"/>
        <a:ext cx="573324" cy="375945"/>
      </dsp:txXfrm>
    </dsp:sp>
    <dsp:sp modelId="{B742941B-14F4-8A4A-AF8F-9EE2C844F327}">
      <dsp:nvSpPr>
        <dsp:cNvPr id="0" name=""/>
        <dsp:cNvSpPr/>
      </dsp:nvSpPr>
      <dsp:spPr>
        <a:xfrm>
          <a:off x="2369367" y="0"/>
          <a:ext cx="123121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557340" y="0"/>
        <a:ext cx="855273" cy="375945"/>
      </dsp:txXfrm>
    </dsp:sp>
    <dsp:sp modelId="{6BFC531D-86C9-CA41-95A7-A5FC43E08EFF}">
      <dsp:nvSpPr>
        <dsp:cNvPr id="0" name=""/>
        <dsp:cNvSpPr/>
      </dsp:nvSpPr>
      <dsp:spPr>
        <a:xfrm>
          <a:off x="3354342" y="0"/>
          <a:ext cx="123121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542315" y="0"/>
        <a:ext cx="855273" cy="375945"/>
      </dsp:txXfrm>
    </dsp:sp>
    <dsp:sp modelId="{B9BA53DA-35CC-484A-BDE4-E054A67A491C}">
      <dsp:nvSpPr>
        <dsp:cNvPr id="0" name=""/>
        <dsp:cNvSpPr/>
      </dsp:nvSpPr>
      <dsp:spPr>
        <a:xfrm>
          <a:off x="4339317" y="0"/>
          <a:ext cx="123121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527290" y="0"/>
        <a:ext cx="855273" cy="375945"/>
      </dsp:txXfrm>
    </dsp:sp>
    <dsp:sp modelId="{927F400F-82AD-DF47-A1F5-D543426E0A25}">
      <dsp:nvSpPr>
        <dsp:cNvPr id="0" name=""/>
        <dsp:cNvSpPr/>
      </dsp:nvSpPr>
      <dsp:spPr>
        <a:xfrm>
          <a:off x="5324291" y="0"/>
          <a:ext cx="123121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Data Management</a:t>
          </a:r>
        </a:p>
      </dsp:txBody>
      <dsp:txXfrm>
        <a:off x="5512264" y="0"/>
        <a:ext cx="855273" cy="37594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dirty="0" err="1"/>
            <a:t>OceanSt</a:t>
          </a:r>
          <a:r>
            <a:rPr lang="en-US" altLang="zh-CN" sz="1000" b="1" kern="1200" dirty="0" err="1"/>
            <a:t>or</a:t>
          </a:r>
          <a:endParaRPr lang="en-US" sz="1000" b="1" kern="1200" dirty="0"/>
        </a:p>
        <a:p>
          <a:pPr marL="0" lvl="0" indent="0" algn="ctr" defTabSz="444500">
            <a:lnSpc>
              <a:spcPct val="90000"/>
            </a:lnSpc>
            <a:spcBef>
              <a:spcPct val="0"/>
            </a:spcBef>
            <a:spcAft>
              <a:spcPct val="35000"/>
            </a:spcAft>
            <a:buNone/>
          </a:pPr>
          <a:r>
            <a:rPr lang="en-US" sz="1000" b="1" kern="1200" dirty="0"/>
            <a:t>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120CF-5CF4-8C42-B7DB-8A8BE1FD253D}">
      <dsp:nvSpPr>
        <dsp:cNvPr id="0" name=""/>
        <dsp:cNvSpPr/>
      </dsp:nvSpPr>
      <dsp:spPr>
        <a:xfrm rot="4396374">
          <a:off x="1398852" y="766974"/>
          <a:ext cx="3327256" cy="2320346"/>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6A210A-A464-9648-881B-28C534C4B9D6}">
      <dsp:nvSpPr>
        <dsp:cNvPr id="0" name=""/>
        <dsp:cNvSpPr/>
      </dsp:nvSpPr>
      <dsp:spPr>
        <a:xfrm>
          <a:off x="2645253" y="1069952"/>
          <a:ext cx="84023" cy="84023"/>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E1D830-C1D0-E14B-9B71-73118D1641E5}">
      <dsp:nvSpPr>
        <dsp:cNvPr id="0" name=""/>
        <dsp:cNvSpPr/>
      </dsp:nvSpPr>
      <dsp:spPr>
        <a:xfrm>
          <a:off x="3220584" y="1534009"/>
          <a:ext cx="84023" cy="84023"/>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95FAF1-1C35-3F4A-98C7-B9FBBB863D63}">
      <dsp:nvSpPr>
        <dsp:cNvPr id="0" name=""/>
        <dsp:cNvSpPr/>
      </dsp:nvSpPr>
      <dsp:spPr>
        <a:xfrm>
          <a:off x="3651764" y="2076694"/>
          <a:ext cx="84023" cy="84023"/>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E08709-8ADC-9048-9B23-AB82D16BE5EC}">
      <dsp:nvSpPr>
        <dsp:cNvPr id="0" name=""/>
        <dsp:cNvSpPr/>
      </dsp:nvSpPr>
      <dsp:spPr>
        <a:xfrm>
          <a:off x="1175803" y="0"/>
          <a:ext cx="1568698" cy="616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ctr" defTabSz="1733550">
            <a:lnSpc>
              <a:spcPct val="90000"/>
            </a:lnSpc>
            <a:spcBef>
              <a:spcPct val="0"/>
            </a:spcBef>
            <a:spcAft>
              <a:spcPct val="35000"/>
            </a:spcAft>
            <a:buNone/>
          </a:pPr>
          <a:r>
            <a:rPr lang="en-US" sz="3900" b="1" kern="1200">
              <a:solidFill>
                <a:schemeClr val="accent1"/>
              </a:solidFill>
            </a:rPr>
            <a:t>NAS</a:t>
          </a:r>
        </a:p>
      </dsp:txBody>
      <dsp:txXfrm>
        <a:off x="1175803" y="0"/>
        <a:ext cx="1568698" cy="616687"/>
      </dsp:txXfrm>
    </dsp:sp>
    <dsp:sp modelId="{A4E0B8B0-2E22-A64F-809C-88FFDDC17F58}">
      <dsp:nvSpPr>
        <dsp:cNvPr id="0" name=""/>
        <dsp:cNvSpPr/>
      </dsp:nvSpPr>
      <dsp:spPr>
        <a:xfrm>
          <a:off x="2748878" y="743703"/>
          <a:ext cx="3593775" cy="616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bg2">
                  <a:lumMod val="10000"/>
                </a:schemeClr>
              </a:solidFill>
            </a:rPr>
            <a:t>Global Name Space</a:t>
          </a:r>
        </a:p>
      </dsp:txBody>
      <dsp:txXfrm>
        <a:off x="2748878" y="743703"/>
        <a:ext cx="3593775" cy="616687"/>
      </dsp:txXfrm>
    </dsp:sp>
    <dsp:sp modelId="{4047E838-C334-9B42-9923-EB7BB9966C87}">
      <dsp:nvSpPr>
        <dsp:cNvPr id="0" name=""/>
        <dsp:cNvSpPr/>
      </dsp:nvSpPr>
      <dsp:spPr>
        <a:xfrm>
          <a:off x="1175803" y="1267677"/>
          <a:ext cx="1823082" cy="616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35000"/>
            </a:spcAft>
            <a:buNone/>
          </a:pPr>
          <a:r>
            <a:rPr lang="en-US" sz="1600" b="1" kern="1200">
              <a:solidFill>
                <a:schemeClr val="bg2">
                  <a:lumMod val="10000"/>
                </a:schemeClr>
              </a:solidFill>
            </a:rPr>
            <a:t>True NAS Cluster</a:t>
          </a:r>
          <a:endParaRPr lang="en-US" sz="1600" kern="1200"/>
        </a:p>
      </dsp:txBody>
      <dsp:txXfrm>
        <a:off x="1175803" y="1267677"/>
        <a:ext cx="1823082" cy="616687"/>
      </dsp:txXfrm>
    </dsp:sp>
    <dsp:sp modelId="{BA737BFE-35FB-8B48-9DD1-ED4059B2674E}">
      <dsp:nvSpPr>
        <dsp:cNvPr id="0" name=""/>
        <dsp:cNvSpPr/>
      </dsp:nvSpPr>
      <dsp:spPr>
        <a:xfrm>
          <a:off x="1848464" y="2065282"/>
          <a:ext cx="1925020" cy="616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b="1" kern="1200">
              <a:solidFill>
                <a:schemeClr val="tx2">
                  <a:lumMod val="95000"/>
                  <a:lumOff val="5000"/>
                </a:schemeClr>
              </a:solidFill>
            </a:rPr>
            <a:t>High Performance</a:t>
          </a:r>
        </a:p>
      </dsp:txBody>
      <dsp:txXfrm>
        <a:off x="1848464" y="2065282"/>
        <a:ext cx="1925020" cy="616687"/>
      </dsp:txXfrm>
    </dsp:sp>
    <dsp:sp modelId="{560AE4CF-2BEC-B446-97EE-DF59B55FEEEC}">
      <dsp:nvSpPr>
        <dsp:cNvPr id="0" name=""/>
        <dsp:cNvSpPr/>
      </dsp:nvSpPr>
      <dsp:spPr>
        <a:xfrm>
          <a:off x="3295666" y="3237608"/>
          <a:ext cx="2119862" cy="616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ctr" defTabSz="1733550">
            <a:lnSpc>
              <a:spcPct val="90000"/>
            </a:lnSpc>
            <a:spcBef>
              <a:spcPct val="0"/>
            </a:spcBef>
            <a:spcAft>
              <a:spcPct val="35000"/>
            </a:spcAft>
            <a:buNone/>
          </a:pPr>
          <a:endParaRPr lang="en-US" sz="3900" kern="1200"/>
        </a:p>
      </dsp:txBody>
      <dsp:txXfrm>
        <a:off x="3295666" y="3237608"/>
        <a:ext cx="2119862" cy="616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OceanStor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OceanStor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508" y="0"/>
          <a:ext cx="1091737"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Dorado</a:t>
          </a:r>
        </a:p>
      </dsp:txBody>
      <dsp:txXfrm>
        <a:off x="2508" y="0"/>
        <a:ext cx="997751" cy="375945"/>
      </dsp:txXfrm>
    </dsp:sp>
    <dsp:sp modelId="{B554BC9E-1666-1549-9670-7336C0E91747}">
      <dsp:nvSpPr>
        <dsp:cNvPr id="0" name=""/>
        <dsp:cNvSpPr/>
      </dsp:nvSpPr>
      <dsp:spPr>
        <a:xfrm>
          <a:off x="842030" y="0"/>
          <a:ext cx="111693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err="1"/>
            <a:t>OceanStor</a:t>
          </a:r>
          <a:r>
            <a:rPr lang="en-US" sz="1000" b="1" kern="1200"/>
            <a:t> 100D</a:t>
          </a:r>
        </a:p>
      </dsp:txBody>
      <dsp:txXfrm>
        <a:off x="1030003" y="0"/>
        <a:ext cx="740988" cy="375945"/>
      </dsp:txXfrm>
    </dsp:sp>
    <dsp:sp modelId="{D3C5EC13-71A2-CA41-97FB-AE2AB3A23AD5}">
      <dsp:nvSpPr>
        <dsp:cNvPr id="0" name=""/>
        <dsp:cNvSpPr/>
      </dsp:nvSpPr>
      <dsp:spPr>
        <a:xfrm>
          <a:off x="1705738" y="0"/>
          <a:ext cx="97228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Storage Features</a:t>
          </a:r>
        </a:p>
      </dsp:txBody>
      <dsp:txXfrm>
        <a:off x="1893711" y="0"/>
        <a:ext cx="596343" cy="375945"/>
      </dsp:txXfrm>
    </dsp:sp>
    <dsp:sp modelId="{B742941B-14F4-8A4A-AF8F-9EE2C844F327}">
      <dsp:nvSpPr>
        <dsp:cNvPr id="0" name=""/>
        <dsp:cNvSpPr/>
      </dsp:nvSpPr>
      <dsp:spPr>
        <a:xfrm>
          <a:off x="2426823" y="0"/>
          <a:ext cx="1261074"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Performance</a:t>
          </a:r>
        </a:p>
      </dsp:txBody>
      <dsp:txXfrm>
        <a:off x="2614796" y="0"/>
        <a:ext cx="885129" cy="375945"/>
      </dsp:txXfrm>
    </dsp:sp>
    <dsp:sp modelId="{6BFC531D-86C9-CA41-95A7-A5FC43E08EFF}">
      <dsp:nvSpPr>
        <dsp:cNvPr id="0" name=""/>
        <dsp:cNvSpPr/>
      </dsp:nvSpPr>
      <dsp:spPr>
        <a:xfrm>
          <a:off x="343568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Reliability</a:t>
          </a:r>
        </a:p>
      </dsp:txBody>
      <dsp:txXfrm>
        <a:off x="3623655" y="0"/>
        <a:ext cx="885129" cy="375945"/>
      </dsp:txXfrm>
    </dsp:sp>
    <dsp:sp modelId="{B9BA53DA-35CC-484A-BDE4-E054A67A491C}">
      <dsp:nvSpPr>
        <dsp:cNvPr id="0" name=""/>
        <dsp:cNvSpPr/>
      </dsp:nvSpPr>
      <dsp:spPr>
        <a:xfrm>
          <a:off x="444454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Usability</a:t>
          </a:r>
        </a:p>
      </dsp:txBody>
      <dsp:txXfrm>
        <a:off x="4632515" y="0"/>
        <a:ext cx="885129" cy="375945"/>
      </dsp:txXfrm>
    </dsp:sp>
    <dsp:sp modelId="{927F400F-82AD-DF47-A1F5-D543426E0A25}">
      <dsp:nvSpPr>
        <dsp:cNvPr id="0" name=""/>
        <dsp:cNvSpPr/>
      </dsp:nvSpPr>
      <dsp:spPr>
        <a:xfrm>
          <a:off x="5453402" y="0"/>
          <a:ext cx="126107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Data Management</a:t>
          </a:r>
        </a:p>
      </dsp:txBody>
      <dsp:txXfrm>
        <a:off x="5641375" y="0"/>
        <a:ext cx="885129" cy="37594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987339" y="0"/>
            <a:ext cx="755333" cy="1805068"/>
          </a:xfrm>
          <a:prstGeom prst="rect">
            <a:avLst/>
          </a:prstGeom>
        </p:spPr>
        <p:txBody>
          <a:bodyPr vert="horz" lIns="91440" tIns="45720" rIns="91440" bIns="45720" rtlCol="0"/>
          <a:lstStyle>
            <a:lvl1pPr algn="r">
              <a:defRPr sz="1200"/>
            </a:lvl1pPr>
          </a:lstStyle>
          <a:p>
            <a:fld id="{A1A54248-2F7D-47AE-BD85-F8655F691659}" type="datetimeFigureOut">
              <a:rPr lang="en-US" smtClean="0"/>
              <a:t>5/6/2020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987339" y="34171332"/>
            <a:ext cx="755333" cy="1805064"/>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987339" y="0"/>
            <a:ext cx="755333" cy="1805068"/>
          </a:xfrm>
          <a:prstGeom prst="rect">
            <a:avLst/>
          </a:prstGeom>
        </p:spPr>
        <p:txBody>
          <a:bodyPr vert="horz" lIns="91440" tIns="45720" rIns="91440" bIns="45720" rtlCol="0"/>
          <a:lstStyle>
            <a:lvl1pPr algn="r">
              <a:defRPr sz="1200"/>
            </a:lvl1pPr>
          </a:lstStyle>
          <a:p>
            <a:fld id="{7F1520C6-56AC-4B6D-AC74-4BFBEC9D5141}" type="datetimeFigureOut">
              <a:rPr lang="en-US" smtClean="0"/>
              <a:t>5/6/2020</a:t>
            </a:fld>
            <a:endParaRPr lang="en-US"/>
          </a:p>
        </p:txBody>
      </p:sp>
      <p:sp>
        <p:nvSpPr>
          <p:cNvPr id="4" name="Slide Image Placeholder 3"/>
          <p:cNvSpPr>
            <a:spLocks noGrp="1" noRot="1" noChangeAspect="1"/>
          </p:cNvSpPr>
          <p:nvPr>
            <p:ph type="sldImg" idx="2"/>
          </p:nvPr>
        </p:nvSpPr>
        <p:spPr>
          <a:xfrm>
            <a:off x="-9920288" y="4497388"/>
            <a:ext cx="21583651" cy="12141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74308" y="17313639"/>
            <a:ext cx="1394460" cy="1416570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987339" y="34171332"/>
            <a:ext cx="755333" cy="1805064"/>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 good evening and good afternoon everyone. </a:t>
            </a:r>
          </a:p>
          <a:p>
            <a:endParaRPr lang="en-US"/>
          </a:p>
          <a:p>
            <a:r>
              <a:rPr lang="en-US"/>
              <a:t>Welcome to Huawei Storage Technology Deep Dive.</a:t>
            </a:r>
          </a:p>
          <a:p>
            <a:endParaRPr lang="en-US"/>
          </a:p>
          <a:p>
            <a:r>
              <a:rPr lang="en-US"/>
              <a:t>This is Nelson Liao, the VP of Technologies at Santa Clara Storage Lab, which is also part of the </a:t>
            </a:r>
            <a:r>
              <a:rPr lang="en-US" err="1"/>
              <a:t>Futurewei</a:t>
            </a:r>
            <a:r>
              <a:rPr lang="en-US"/>
              <a:t> Boston Storage Center. It’s my honor to host today’s deep dive session. Before </a:t>
            </a:r>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3449685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171450" indent="-171450">
              <a:buFont typeface="Arial" panose="020B0604020202020204" pitchFamily="34" charset="0"/>
              <a:buChar char="•"/>
            </a:pPr>
            <a:r>
              <a:rPr lang="en-US" altLang="zh-CN"/>
              <a:t>Single cluster size limit: 4096 nodes, 576PB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a:t>Intelligent CPU partition and lockless design resulted in highly predictable latency and best performance.</a:t>
            </a:r>
          </a:p>
          <a:p>
            <a:pPr marL="171450" indent="-171450">
              <a:buFont typeface="Arial" panose="020B0604020202020204" pitchFamily="34" charset="0"/>
              <a:buChar char="•"/>
            </a:pPr>
            <a:r>
              <a:rPr lang="en-US" altLang="zh-CN"/>
              <a:t>Stable 0.5ms latency for business critical app, under 1ms latency and 4.5 million IOPS for transactional DB access under heavy load.</a:t>
            </a:r>
          </a:p>
          <a:p>
            <a:pPr marL="171450" indent="-171450">
              <a:buFont typeface="Arial" panose="020B0604020202020204" pitchFamily="34" charset="0"/>
              <a:buChar char="•"/>
            </a:pPr>
            <a:r>
              <a:rPr lang="en-US" altLang="zh-CN"/>
              <a:t>Full range of protocol support from block to file and object enables many business scenarios.</a:t>
            </a:r>
          </a:p>
          <a:p>
            <a:pPr marL="171450" indent="-171450">
              <a:buFont typeface="Arial" panose="020B0604020202020204" pitchFamily="34" charset="0"/>
              <a:buChar char="•"/>
            </a:pPr>
            <a:endParaRPr lang="en-US" altLang="zh-C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225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Deep dive into I/O stack, can cut short depends on audience and time.</a:t>
            </a:r>
          </a:p>
          <a:p>
            <a:endParaRPr lang="en-US"/>
          </a:p>
          <a:p>
            <a:r>
              <a:rPr lang="en-US" altLang="zh-CN" sz="1200" kern="1200" err="1">
                <a:solidFill>
                  <a:schemeClr val="tx1"/>
                </a:solidFill>
                <a:effectLst/>
                <a:latin typeface="Arial" panose="020B0604020202020204" pitchFamily="34" charset="0"/>
                <a:ea typeface="+mn-ea"/>
                <a:cs typeface="+mn-cs"/>
                <a:sym typeface="Calibri"/>
              </a:rPr>
              <a:t>FlashLink</a:t>
            </a:r>
            <a:r>
              <a:rPr lang="en-US" altLang="zh-CN" sz="1200" kern="1200">
                <a:solidFill>
                  <a:schemeClr val="tx1"/>
                </a:solidFill>
                <a:effectLst/>
                <a:latin typeface="Arial" panose="020B0604020202020204" pitchFamily="34" charset="0"/>
                <a:ea typeface="+mn-ea"/>
                <a:cs typeface="+mn-cs"/>
                <a:sym typeface="Calibri"/>
              </a:rPr>
              <a:t> is a technology that differentiates Huawei from the competition. </a:t>
            </a:r>
          </a:p>
          <a:p>
            <a:pPr marL="171450" indent="-171450">
              <a:buFont typeface="Arial" panose="020B0604020202020204" pitchFamily="34" charset="0"/>
              <a:buChar char="•"/>
            </a:pPr>
            <a:r>
              <a:rPr lang="en-US" altLang="zh-CN" sz="1200" kern="1200">
                <a:solidFill>
                  <a:schemeClr val="tx1"/>
                </a:solidFill>
                <a:effectLst/>
                <a:latin typeface="Arial" panose="020B0604020202020204" pitchFamily="34" charset="0"/>
                <a:ea typeface="+mn-ea"/>
                <a:cs typeface="+mn-cs"/>
                <a:sym typeface="Calibri"/>
              </a:rPr>
              <a:t>Huawei is one of the few Storage vendors that manufactures a SSD controllers. </a:t>
            </a:r>
          </a:p>
          <a:p>
            <a:pPr marL="171450" indent="-171450">
              <a:buFont typeface="Arial" panose="020B0604020202020204" pitchFamily="34" charset="0"/>
              <a:buChar char="•"/>
            </a:pPr>
            <a:r>
              <a:rPr lang="en-US" altLang="zh-CN" sz="1200" kern="1200">
                <a:solidFill>
                  <a:schemeClr val="tx1"/>
                </a:solidFill>
                <a:effectLst/>
                <a:latin typeface="Arial" panose="020B0604020202020204" pitchFamily="34" charset="0"/>
                <a:ea typeface="+mn-ea"/>
                <a:cs typeface="+mn-cs"/>
                <a:sym typeface="Calibri"/>
              </a:rPr>
              <a:t>End-to-end hardware stack is highly optimized.</a:t>
            </a:r>
          </a:p>
          <a:p>
            <a:pPr marL="171450" indent="-171450">
              <a:buFont typeface="Arial" panose="020B0604020202020204" pitchFamily="34" charset="0"/>
              <a:buChar char="•"/>
            </a:pPr>
            <a:r>
              <a:rPr lang="en-US" altLang="zh-CN" sz="1200" kern="1200" err="1">
                <a:solidFill>
                  <a:schemeClr val="tx1"/>
                </a:solidFill>
                <a:effectLst/>
                <a:latin typeface="Arial" panose="020B0604020202020204" pitchFamily="34" charset="0"/>
                <a:ea typeface="+mn-ea"/>
                <a:cs typeface="+mn-cs"/>
                <a:sym typeface="Calibri"/>
              </a:rPr>
              <a:t>FlashLink</a:t>
            </a:r>
            <a:r>
              <a:rPr lang="en-US" altLang="zh-CN" sz="1200" kern="1200">
                <a:solidFill>
                  <a:schemeClr val="tx1"/>
                </a:solidFill>
                <a:effectLst/>
                <a:latin typeface="Arial" panose="020B0604020202020204" pitchFamily="34" charset="0"/>
                <a:ea typeface="+mn-ea"/>
                <a:cs typeface="+mn-cs"/>
                <a:sym typeface="Calibri"/>
              </a:rPr>
              <a:t> is built on top of this end-to-end hardware stack. </a:t>
            </a:r>
          </a:p>
          <a:p>
            <a:pPr marL="171450" indent="-171450">
              <a:buFont typeface="Arial" panose="020B0604020202020204" pitchFamily="34" charset="0"/>
              <a:buChar char="•"/>
            </a:pPr>
            <a:r>
              <a:rPr lang="en-US" altLang="zh-CN" sz="1200" kern="1200">
                <a:solidFill>
                  <a:schemeClr val="tx1"/>
                </a:solidFill>
                <a:effectLst/>
                <a:latin typeface="Arial" panose="020B0604020202020204" pitchFamily="34" charset="0"/>
                <a:ea typeface="+mn-ea"/>
                <a:cs typeface="+mn-cs"/>
                <a:sym typeface="Calibri"/>
              </a:rPr>
              <a:t>Flash is able to provide a stable 0.5-millisecond latency, meeting low latency and high-performance requirements of modern databases.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kern="1200">
              <a:solidFill>
                <a:schemeClr val="tx1"/>
              </a:solidFill>
              <a:effectLst/>
              <a:latin typeface="Calibri" pitchFamily="34" charset="0"/>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kern="1200">
                <a:solidFill>
                  <a:schemeClr val="tx1"/>
                </a:solidFill>
                <a:effectLst/>
                <a:latin typeface="Calibri" pitchFamily="34" charset="0"/>
                <a:ea typeface="微软雅黑" pitchFamily="34" charset="-122"/>
                <a:cs typeface="+mn-cs"/>
              </a:rPr>
              <a:t>To ensure stable latency, the system prioritizes I/</a:t>
            </a:r>
            <a:r>
              <a:rPr lang="en-US" altLang="zh-CN" sz="1200" kern="1200" err="1">
                <a:solidFill>
                  <a:schemeClr val="tx1"/>
                </a:solidFill>
                <a:effectLst/>
                <a:latin typeface="Calibri" pitchFamily="34" charset="0"/>
                <a:ea typeface="微软雅黑" pitchFamily="34" charset="-122"/>
                <a:cs typeface="+mn-cs"/>
              </a:rPr>
              <a:t>Os</a:t>
            </a:r>
            <a:r>
              <a:rPr lang="en-US" altLang="zh-CN" sz="1200" kern="1200">
                <a:solidFill>
                  <a:schemeClr val="tx1"/>
                </a:solidFill>
                <a:effectLst/>
                <a:latin typeface="Calibri" pitchFamily="34" charset="0"/>
                <a:ea typeface="微软雅黑" pitchFamily="34" charset="-122"/>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kern="1200">
                <a:solidFill>
                  <a:schemeClr val="tx1"/>
                </a:solidFill>
                <a:effectLst/>
                <a:latin typeface="Calibri" pitchFamily="34" charset="0"/>
                <a:ea typeface="微软雅黑" pitchFamily="34" charset="-122"/>
                <a:cs typeface="+mn-cs"/>
              </a:rPr>
              <a:t>Based on the priorities, the system controls I/</a:t>
            </a:r>
            <a:r>
              <a:rPr lang="en-US" altLang="zh-CN" sz="1200" kern="1200" err="1">
                <a:solidFill>
                  <a:schemeClr val="tx1"/>
                </a:solidFill>
                <a:effectLst/>
                <a:latin typeface="Calibri" pitchFamily="34" charset="0"/>
                <a:ea typeface="微软雅黑" pitchFamily="34" charset="-122"/>
                <a:cs typeface="+mn-cs"/>
              </a:rPr>
              <a:t>Os</a:t>
            </a:r>
            <a:r>
              <a:rPr lang="en-US" altLang="zh-CN" sz="1200" kern="1200">
                <a:solidFill>
                  <a:schemeClr val="tx1"/>
                </a:solidFill>
                <a:effectLst/>
                <a:latin typeface="Calibri" pitchFamily="34" charset="0"/>
                <a:ea typeface="微软雅黑" pitchFamily="34" charset="-122"/>
                <a:cs typeface="+mn-cs"/>
              </a:rPr>
              <a:t> in terms of CPU scheduling, resource scheduling, and queuing.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kern="1200">
                <a:solidFill>
                  <a:schemeClr val="tx1"/>
                </a:solidFill>
                <a:effectLst/>
                <a:latin typeface="Calibri" pitchFamily="34" charset="0"/>
                <a:ea typeface="微软雅黑" pitchFamily="34" charset="-122"/>
                <a:cs typeface="+mn-cs"/>
              </a:rPr>
              <a:t>System background I/</a:t>
            </a:r>
            <a:r>
              <a:rPr lang="en-US" altLang="zh-CN" sz="1200" kern="1200" err="1">
                <a:solidFill>
                  <a:schemeClr val="tx1"/>
                </a:solidFill>
                <a:effectLst/>
                <a:latin typeface="Calibri" pitchFamily="34" charset="0"/>
                <a:ea typeface="微软雅黑" pitchFamily="34" charset="-122"/>
                <a:cs typeface="+mn-cs"/>
              </a:rPr>
              <a:t>Os</a:t>
            </a:r>
            <a:r>
              <a:rPr lang="en-US" altLang="zh-CN" sz="1200" kern="1200">
                <a:solidFill>
                  <a:schemeClr val="tx1"/>
                </a:solidFill>
                <a:effectLst/>
                <a:latin typeface="Calibri" pitchFamily="34" charset="0"/>
                <a:ea typeface="微软雅黑" pitchFamily="34" charset="-122"/>
                <a:cs typeface="+mn-cs"/>
              </a:rPr>
              <a:t> are classified into various types: cache flushing, deduplication and compression, advanced features (remote replication and background copy), metadata merge, data garbage collection, and data reconstruction. </a:t>
            </a:r>
            <a:endParaRPr lang="en-US"/>
          </a:p>
          <a:p>
            <a:endParaRPr lang="en-US" altLang="zh-CN" sz="1200" kern="1200">
              <a:solidFill>
                <a:schemeClr val="tx1"/>
              </a:solidFill>
              <a:effectLst/>
              <a:latin typeface="Calibri" pitchFamily="34" charset="0"/>
              <a:ea typeface="微软雅黑" pitchFamily="34" charset="-122"/>
              <a:cs typeface="+mn-cs"/>
            </a:endParaRPr>
          </a:p>
          <a:p>
            <a:r>
              <a:rPr lang="en-US" altLang="zh-CN" sz="1200" kern="1200">
                <a:solidFill>
                  <a:schemeClr val="tx1"/>
                </a:solidFill>
                <a:effectLst/>
                <a:latin typeface="Calibri" pitchFamily="34" charset="0"/>
                <a:ea typeface="微软雅黑" pitchFamily="34" charset="-122"/>
                <a:cs typeface="+mn-cs"/>
              </a:rPr>
              <a:t>Intelligent partitioning algorithms include CPU grouping algorithm and CPU core splitting algorithm. </a:t>
            </a:r>
          </a:p>
          <a:p>
            <a:pPr marL="171450" indent="-171450">
              <a:buFont typeface="Arial" panose="020B0604020202020204" pitchFamily="34" charset="0"/>
              <a:buChar char="•"/>
            </a:pPr>
            <a:r>
              <a:rPr lang="en-US" altLang="zh-CN" sz="1200" kern="1200">
                <a:solidFill>
                  <a:schemeClr val="tx1"/>
                </a:solidFill>
                <a:effectLst/>
                <a:latin typeface="Calibri" pitchFamily="34" charset="0"/>
                <a:ea typeface="微软雅黑" pitchFamily="34" charset="-122"/>
                <a:cs typeface="+mn-cs"/>
              </a:rPr>
              <a:t>CPU grouping algorithm divides the I/</a:t>
            </a:r>
            <a:r>
              <a:rPr lang="en-US" altLang="zh-CN" sz="1200" kern="1200" err="1">
                <a:solidFill>
                  <a:schemeClr val="tx1"/>
                </a:solidFill>
                <a:effectLst/>
                <a:latin typeface="Calibri" pitchFamily="34" charset="0"/>
                <a:ea typeface="微软雅黑" pitchFamily="34" charset="-122"/>
                <a:cs typeface="+mn-cs"/>
              </a:rPr>
              <a:t>Os</a:t>
            </a:r>
            <a:r>
              <a:rPr lang="en-US" altLang="zh-CN" sz="1200" kern="1200">
                <a:solidFill>
                  <a:schemeClr val="tx1"/>
                </a:solidFill>
                <a:effectLst/>
                <a:latin typeface="Calibri" pitchFamily="34" charset="0"/>
                <a:ea typeface="微软雅黑" pitchFamily="34" charset="-122"/>
                <a:cs typeface="+mn-cs"/>
              </a:rPr>
              <a:t> into multiple groups to avoid mutual interference.</a:t>
            </a:r>
          </a:p>
          <a:p>
            <a:pPr marL="171450" indent="-171450">
              <a:buFont typeface="Arial" panose="020B0604020202020204" pitchFamily="34" charset="0"/>
              <a:buChar char="•"/>
            </a:pPr>
            <a:r>
              <a:rPr lang="en-US" altLang="zh-CN" sz="1200" kern="1200">
                <a:solidFill>
                  <a:schemeClr val="tx1"/>
                </a:solidFill>
                <a:effectLst/>
                <a:latin typeface="Calibri" pitchFamily="34" charset="0"/>
                <a:ea typeface="微软雅黑" pitchFamily="34" charset="-122"/>
                <a:cs typeface="+mn-cs"/>
              </a:rPr>
              <a:t>CPU core spitting algorithm (unique competitive advantage of Huawei) </a:t>
            </a:r>
            <a:r>
              <a:rPr lang="en-US" altLang="zh-CN" sz="1200">
                <a:latin typeface="Arial" panose="020B0604020202020204" pitchFamily="34" charset="0"/>
                <a:ea typeface="微软雅黑" pitchFamily="34" charset="-122"/>
                <a:cs typeface="Arial" panose="020B0604020202020204" pitchFamily="34" charset="0"/>
              </a:rPr>
              <a:t>implements “Run-to-Complete” scheduling principle.</a:t>
            </a:r>
          </a:p>
          <a:p>
            <a:pPr marL="0" indent="0">
              <a:buFont typeface="Arial" panose="020B0604020202020204" pitchFamily="34" charset="0"/>
              <a:buNone/>
            </a:pPr>
            <a:endParaRPr lang="en-US" altLang="zh-CN" sz="1200" kern="1200">
              <a:solidFill>
                <a:schemeClr val="tx1"/>
              </a:solidFill>
              <a:effectLst/>
              <a:latin typeface="Calibri" pitchFamily="34" charset="0"/>
              <a:ea typeface="微软雅黑" pitchFamily="34" charset="-122"/>
              <a:cs typeface="+mn-cs"/>
            </a:endParaRPr>
          </a:p>
          <a:p>
            <a:pPr marL="0" indent="0">
              <a:buFont typeface="Arial" panose="020B0604020202020204" pitchFamily="34" charset="0"/>
              <a:buNone/>
            </a:pPr>
            <a:r>
              <a:rPr lang="en-US" altLang="zh-CN" sz="1200" kern="1200">
                <a:solidFill>
                  <a:schemeClr val="tx1"/>
                </a:solidFill>
                <a:effectLst/>
                <a:latin typeface="Calibri" pitchFamily="34" charset="0"/>
                <a:ea typeface="微软雅黑" pitchFamily="34" charset="-122"/>
                <a:cs typeface="+mn-cs"/>
              </a:rPr>
              <a:t>Cache efficiency is one of the key factors that determine the storage performance. </a:t>
            </a:r>
          </a:p>
          <a:p>
            <a:pPr marL="171450" indent="-171450" fontAlgn="base">
              <a:buFont typeface="Arial" panose="020B0604020202020204" pitchFamily="34" charset="0"/>
              <a:buChar char="•"/>
            </a:pPr>
            <a:r>
              <a:rPr lang="en-US" altLang="zh-CN" sz="1200" kern="1200">
                <a:solidFill>
                  <a:schemeClr val="tx1"/>
                </a:solidFill>
                <a:effectLst/>
                <a:latin typeface="Calibri" pitchFamily="34" charset="0"/>
                <a:ea typeface="微软雅黑" pitchFamily="34" charset="-122"/>
                <a:cs typeface="+mn-cs"/>
              </a:rPr>
              <a:t>Metadata and data cache resources are partitioned to improve the metadata hit ratio. </a:t>
            </a:r>
          </a:p>
          <a:p>
            <a:pPr marL="171450" indent="-171450" fontAlgn="base">
              <a:buFont typeface="Arial" panose="020B0604020202020204" pitchFamily="34" charset="0"/>
              <a:buChar char="•"/>
            </a:pPr>
            <a:r>
              <a:rPr lang="en-US" altLang="zh-CN" sz="1200" kern="1200">
                <a:solidFill>
                  <a:schemeClr val="tx1"/>
                </a:solidFill>
                <a:effectLst/>
                <a:latin typeface="Calibri" pitchFamily="34" charset="0"/>
                <a:ea typeface="微软雅黑" pitchFamily="34" charset="-122"/>
                <a:cs typeface="+mn-cs"/>
              </a:rPr>
              <a:t>Read data and write data are partitioned to avoid resource preemption.</a:t>
            </a:r>
            <a:endParaRPr lang="zh-CN" altLang="zh-CN" sz="1200" kern="1200">
              <a:solidFill>
                <a:schemeClr val="tx1"/>
              </a:solidFill>
              <a:effectLst/>
              <a:latin typeface="Calibri" pitchFamily="34" charset="0"/>
              <a:ea typeface="微软雅黑" pitchFamily="34" charset="-122"/>
              <a:cs typeface="+mn-cs"/>
            </a:endParaRPr>
          </a:p>
          <a:p>
            <a:pPr marL="171450" indent="-171450">
              <a:buFont typeface="Arial" panose="020B0604020202020204" pitchFamily="34" charset="0"/>
              <a:buChar char="•"/>
            </a:pPr>
            <a:r>
              <a:rPr lang="en-US" altLang="zh-CN" sz="1200" kern="1200">
                <a:solidFill>
                  <a:schemeClr val="tx1"/>
                </a:solidFill>
                <a:effectLst/>
                <a:latin typeface="Calibri" pitchFamily="34" charset="0"/>
                <a:ea typeface="微软雅黑" pitchFamily="34" charset="-122"/>
                <a:cs typeface="+mn-cs"/>
              </a:rPr>
              <a:t>Hash indexes support hot and cold partitioning to improve the search speed.</a:t>
            </a:r>
          </a:p>
          <a:p>
            <a:pPr marL="0" indent="0">
              <a:buFont typeface="Arial" panose="020B0604020202020204" pitchFamily="34" charset="0"/>
              <a:buNone/>
            </a:pPr>
            <a:endParaRPr lang="en-US" altLang="zh-CN" sz="1200" kern="1200">
              <a:solidFill>
                <a:schemeClr val="tx1"/>
              </a:solidFill>
              <a:effectLst/>
              <a:latin typeface="Calibri" pitchFamily="34" charset="0"/>
              <a:ea typeface="微软雅黑" pitchFamily="34"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prstClr val="black"/>
                </a:solidFill>
                <a:latin typeface="Arial" panose="020B0604020202020204" pitchFamily="34" charset="0"/>
                <a:ea typeface="微软雅黑" panose="020B0503020204020204" pitchFamily="34" charset="-122"/>
              </a:rPr>
              <a:t>Multiple algorithms are offloaded to ARM, achieving 10% higher performance </a:t>
            </a:r>
          </a:p>
          <a:p>
            <a:pPr marL="0" indent="0">
              <a:buFont typeface="Arial" panose="020B0604020202020204" pitchFamily="34" charset="0"/>
              <a:buNone/>
            </a:pPr>
            <a:endParaRPr lang="en-US" altLang="zh-CN" sz="1200" kern="1200">
              <a:solidFill>
                <a:schemeClr val="tx1"/>
              </a:solidFill>
              <a:effectLst/>
              <a:latin typeface="Calibri" pitchFamily="34" charset="0"/>
              <a:ea typeface="微软雅黑" pitchFamily="34" charset="-122"/>
              <a:cs typeface="+mn-cs"/>
            </a:endParaRPr>
          </a:p>
          <a:p>
            <a:pPr marL="171450" indent="-171450">
              <a:buFont typeface="Arial" panose="020B0604020202020204" pitchFamily="34" charset="0"/>
              <a:buChar char="•"/>
            </a:pPr>
            <a:endParaRPr lang="en-US" altLang="zh-C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409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Arial" panose="020B0604020202020204" pitchFamily="34" charset="0"/>
                <a:ea typeface="+mn-ea"/>
                <a:cs typeface="Arial" panose="020B0604020202020204" pitchFamily="34" charset="0"/>
              </a:rPr>
              <a:t>Our next-gen </a:t>
            </a:r>
            <a:r>
              <a:rPr lang="en-US" altLang="zh-CN" sz="1200" kern="1200" err="1">
                <a:solidFill>
                  <a:schemeClr val="tx1"/>
                </a:solidFill>
                <a:effectLst/>
                <a:latin typeface="Arial" panose="020B0604020202020204" pitchFamily="34" charset="0"/>
                <a:ea typeface="+mn-ea"/>
                <a:cs typeface="Arial" panose="020B0604020202020204" pitchFamily="34" charset="0"/>
              </a:rPr>
              <a:t>OceanStor</a:t>
            </a:r>
            <a:r>
              <a:rPr lang="en-US" altLang="zh-CN" sz="1200" kern="1200">
                <a:solidFill>
                  <a:schemeClr val="tx1"/>
                </a:solidFill>
                <a:effectLst/>
                <a:latin typeface="Arial" panose="020B0604020202020204" pitchFamily="34" charset="0"/>
                <a:ea typeface="+mn-ea"/>
                <a:cs typeface="Arial" panose="020B0604020202020204" pitchFamily="34" charset="0"/>
              </a:rPr>
              <a:t> Dorado V6 provides five levels of reliability - disk-level reliability hardening, industry-leading architecture enables industry only 7 out 8 controller failures with smart matrix technologies , system-level RAID virtualization, tolerance of three-disk failures, solution-level gateway-free active-active design, and cloud-level online and offline backup integration.</a:t>
            </a:r>
          </a:p>
          <a:p>
            <a:r>
              <a:rPr lang="en-US" altLang="zh-CN" sz="1200" kern="1200">
                <a:solidFill>
                  <a:schemeClr val="tx1"/>
                </a:solidFill>
                <a:effectLst/>
                <a:latin typeface="Arial" panose="020B0604020202020204" pitchFamily="34" charset="0"/>
                <a:ea typeface="+mn-ea"/>
                <a:cs typeface="Arial" panose="020B0604020202020204" pitchFamily="34" charset="0"/>
              </a:rPr>
              <a:t>Overall it provides six-nine system-level and seven-nine solution-level protection for customer data.</a:t>
            </a: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b="1" kern="1200">
                <a:solidFill>
                  <a:schemeClr val="tx1"/>
                </a:solidFill>
                <a:effectLst/>
                <a:latin typeface="Arial" panose="020B0604020202020204" pitchFamily="34" charset="0"/>
                <a:ea typeface="+mn-ea"/>
                <a:cs typeface="Arial" panose="020B0604020202020204" pitchFamily="34" charset="0"/>
              </a:rPr>
              <a:t>Disk Level</a:t>
            </a:r>
          </a:p>
          <a:p>
            <a:r>
              <a:rPr lang="en-US" altLang="zh-CN" sz="1200" kern="1200">
                <a:solidFill>
                  <a:schemeClr val="tx1"/>
                </a:solidFill>
                <a:effectLst/>
                <a:latin typeface="Arial" panose="020B0604020202020204" pitchFamily="34" charset="0"/>
                <a:ea typeface="+mn-ea"/>
                <a:cs typeface="Arial" panose="020B0604020202020204" pitchFamily="34" charset="0"/>
              </a:rPr>
              <a:t>Global wear and anti-wear leveling, LDPC+ </a:t>
            </a:r>
            <a:r>
              <a:rPr lang="en-US" altLang="zh-CN" sz="1200" kern="1200" err="1">
                <a:solidFill>
                  <a:schemeClr val="tx1"/>
                </a:solidFill>
                <a:effectLst/>
                <a:latin typeface="Arial" panose="020B0604020202020204" pitchFamily="34" charset="0"/>
                <a:ea typeface="+mn-ea"/>
                <a:cs typeface="Arial" panose="020B0604020202020204" pitchFamily="34" charset="0"/>
              </a:rPr>
              <a:t>SmartFsp</a:t>
            </a:r>
            <a:r>
              <a:rPr lang="en-US" altLang="zh-CN" sz="1200" kern="1200">
                <a:solidFill>
                  <a:schemeClr val="tx1"/>
                </a:solidFill>
                <a:effectLst/>
                <a:latin typeface="Arial" panose="020B0604020202020204" pitchFamily="34" charset="0"/>
                <a:ea typeface="+mn-ea"/>
                <a:cs typeface="Arial" panose="020B0604020202020204" pitchFamily="34" charset="0"/>
              </a:rPr>
              <a:t> </a:t>
            </a:r>
            <a:r>
              <a:rPr lang="en-US" altLang="zh-CN" sz="1200">
                <a:solidFill>
                  <a:schemeClr val="bg2">
                    <a:lumMod val="10000"/>
                  </a:schemeClr>
                </a:solidFill>
              </a:rPr>
              <a:t>10</a:t>
            </a:r>
            <a:r>
              <a:rPr lang="en-US" altLang="zh-CN" sz="1200" baseline="30000">
                <a:solidFill>
                  <a:schemeClr val="bg2">
                    <a:lumMod val="10000"/>
                  </a:schemeClr>
                </a:solidFill>
              </a:rPr>
              <a:t>-18 </a:t>
            </a:r>
          </a:p>
          <a:p>
            <a:r>
              <a:rPr lang="en-US" altLang="zh-CN" sz="1200" kern="1200">
                <a:solidFill>
                  <a:schemeClr val="tx1"/>
                </a:solidFill>
                <a:effectLst/>
                <a:latin typeface="Arial" panose="020B0604020202020204" pitchFamily="34" charset="0"/>
                <a:ea typeface="+mn-ea"/>
                <a:cs typeface="Arial" panose="020B0604020202020204" pitchFamily="34" charset="0"/>
              </a:rPr>
              <a:t>Data Inspection Algorithm to prevent data distortion</a:t>
            </a:r>
          </a:p>
          <a:p>
            <a:r>
              <a:rPr lang="en-US" altLang="zh-CN" sz="1200" kern="1200">
                <a:solidFill>
                  <a:schemeClr val="tx1"/>
                </a:solidFill>
                <a:effectLst/>
                <a:latin typeface="Arial" panose="020B0604020202020204" pitchFamily="34" charset="0"/>
                <a:ea typeface="+mn-ea"/>
                <a:cs typeface="Arial" panose="020B0604020202020204" pitchFamily="34" charset="0"/>
              </a:rPr>
              <a:t>Disk Build-in Dynamic Raid</a:t>
            </a: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b="1" kern="1200">
                <a:solidFill>
                  <a:schemeClr val="tx1"/>
                </a:solidFill>
                <a:effectLst/>
                <a:latin typeface="Arial" panose="020B0604020202020204" pitchFamily="34" charset="0"/>
                <a:ea typeface="+mn-ea"/>
                <a:cs typeface="Arial" panose="020B0604020202020204" pitchFamily="34" charset="0"/>
              </a:rPr>
              <a:t>Architecture level </a:t>
            </a:r>
          </a:p>
          <a:p>
            <a:r>
              <a:rPr lang="en-US" altLang="zh-CN" sz="1200" kern="1200">
                <a:solidFill>
                  <a:schemeClr val="tx1"/>
                </a:solidFill>
                <a:effectLst/>
                <a:latin typeface="Arial" panose="020B0604020202020204" pitchFamily="34" charset="0"/>
                <a:ea typeface="+mn-ea"/>
                <a:cs typeface="Arial" panose="020B0604020202020204" pitchFamily="34" charset="0"/>
              </a:rPr>
              <a:t>Dorado V6 implements global interconnection and load balancing through front-end sharing and interconnection, full controller interconnection, and back-end sharing and interconnection enable ultimate level of data availability </a:t>
            </a: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Arial" panose="020B0604020202020204" pitchFamily="34" charset="0"/>
                <a:ea typeface="+mn-ea"/>
                <a:cs typeface="Arial" panose="020B0604020202020204" pitchFamily="34" charset="0"/>
              </a:rPr>
              <a:t>System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Arial" panose="020B0604020202020204" pitchFamily="34" charset="0"/>
                <a:ea typeface="+mn-ea"/>
                <a:cs typeface="Arial" panose="020B0604020202020204" pitchFamily="34" charset="0"/>
              </a:rPr>
              <a:t>fully redundant  hardware design, RAID TP  with rich enterprise features like  three-second periodic snapshots, snapshot consistency groups, and hybrid cascaded snapshots and clones.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Arial" panose="020B0604020202020204" pitchFamily="34" charset="0"/>
                <a:ea typeface="+mn-ea"/>
                <a:cs typeface="Arial" panose="020B0604020202020204" pitchFamily="34" charset="0"/>
              </a:rPr>
              <a:t>Solution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err="1">
                <a:solidFill>
                  <a:schemeClr val="tx1"/>
                </a:solidFill>
                <a:effectLst/>
                <a:latin typeface="Arial" panose="020B0604020202020204" pitchFamily="34" charset="0"/>
                <a:ea typeface="+mn-ea"/>
                <a:cs typeface="Arial" panose="020B0604020202020204" pitchFamily="34" charset="0"/>
              </a:rPr>
              <a:t>HyperMetro</a:t>
            </a:r>
            <a:r>
              <a:rPr lang="en-US" altLang="zh-CN" sz="1200" kern="1200">
                <a:solidFill>
                  <a:schemeClr val="tx1"/>
                </a:solidFill>
                <a:effectLst/>
                <a:latin typeface="Arial" panose="020B0604020202020204" pitchFamily="34" charset="0"/>
                <a:ea typeface="+mn-ea"/>
                <a:cs typeface="Arial" panose="020B0604020202020204" pitchFamily="34" charset="0"/>
              </a:rPr>
              <a:t> active active DC solution with only 1ms latency, second-level snapshot, </a:t>
            </a:r>
            <a:r>
              <a:rPr lang="en-US" altLang="zh-CN" sz="1200" kern="1200" err="1">
                <a:solidFill>
                  <a:schemeClr val="tx1"/>
                </a:solidFill>
                <a:effectLst/>
                <a:latin typeface="Arial" panose="020B0604020202020204" pitchFamily="34" charset="0"/>
                <a:ea typeface="+mn-ea"/>
                <a:cs typeface="Arial" panose="020B0604020202020204" pitchFamily="34" charset="0"/>
              </a:rPr>
              <a:t>eBackup</a:t>
            </a:r>
            <a:r>
              <a:rPr lang="en-US" altLang="zh-CN" sz="1200" kern="1200">
                <a:solidFill>
                  <a:schemeClr val="tx1"/>
                </a:solidFill>
                <a:effectLst/>
                <a:latin typeface="Arial" panose="020B0604020202020204" pitchFamily="34" charset="0"/>
                <a:ea typeface="+mn-ea"/>
                <a:cs typeface="Arial" panose="020B0604020202020204" pitchFamily="34" charset="0"/>
              </a:rPr>
              <a:t>, and </a:t>
            </a:r>
            <a:r>
              <a:rPr lang="en-US" altLang="zh-CN" sz="1200" kern="1200" err="1">
                <a:solidFill>
                  <a:schemeClr val="tx1"/>
                </a:solidFill>
                <a:effectLst/>
                <a:latin typeface="Arial" panose="020B0604020202020204" pitchFamily="34" charset="0"/>
                <a:ea typeface="+mn-ea"/>
                <a:cs typeface="Arial" panose="020B0604020202020204" pitchFamily="34" charset="0"/>
              </a:rPr>
              <a:t>OceanStor</a:t>
            </a:r>
            <a:r>
              <a:rPr lang="en-US" altLang="zh-CN" sz="1200" kern="1200">
                <a:solidFill>
                  <a:schemeClr val="tx1"/>
                </a:solidFill>
                <a:effectLst/>
                <a:latin typeface="Arial" panose="020B0604020202020204" pitchFamily="34" charset="0"/>
                <a:ea typeface="+mn-ea"/>
                <a:cs typeface="Arial" panose="020B0604020202020204" pitchFamily="34" charset="0"/>
              </a:rPr>
              <a:t> DJ, implement converged data management in the DR center and on-cloud center. As a result, the system achieves minute-level reliability and hour-level DR and recovery on and off the cloud for 100% service continuity and zero data loss.</a:t>
            </a:r>
            <a:endParaRPr lang="zh-CN" altLang="en-US">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err="1">
                <a:solidFill>
                  <a:schemeClr val="tx1"/>
                </a:solidFill>
                <a:effectLst/>
                <a:latin typeface="Arial" panose="020B0604020202020204" pitchFamily="34" charset="0"/>
                <a:ea typeface="+mn-ea"/>
                <a:cs typeface="Arial" panose="020B0604020202020204" pitchFamily="34" charset="0"/>
              </a:rPr>
              <a:t>FlashEver</a:t>
            </a:r>
            <a:r>
              <a:rPr lang="en-US" altLang="zh-CN" sz="1200" kern="1200">
                <a:solidFill>
                  <a:schemeClr val="tx1"/>
                </a:solidFill>
                <a:effectLst/>
                <a:latin typeface="Arial" panose="020B0604020202020204" pitchFamily="34" charset="0"/>
                <a:ea typeface="+mn-ea"/>
                <a:cs typeface="Arial" panose="020B0604020202020204" pitchFamily="34" charset="0"/>
              </a:rPr>
              <a:t> ensure zero data migration and always on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a:solidFill>
                <a:schemeClr val="tx1"/>
              </a:solidFill>
              <a:effectLst/>
              <a:latin typeface="Arial" panose="020B0604020202020204" pitchFamily="3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12</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3178343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5 level reliability starts from the SSD reliability. Huawei designed its own SSD drive called HSSD.</a:t>
            </a:r>
          </a:p>
          <a:p>
            <a:endParaRPr lang="en-US">
              <a:cs typeface="Calibri"/>
            </a:endParaRPr>
          </a:p>
          <a:p>
            <a:r>
              <a:rPr lang="en-US">
                <a:cs typeface="Calibri"/>
              </a:rPr>
              <a:t>HSSD provides many functions, including disk level wear leveling. The benefit of wear leveling is that customers will not see quick drive failures due to uneven wear leveling.</a:t>
            </a:r>
          </a:p>
        </p:txBody>
      </p:sp>
      <p:sp>
        <p:nvSpPr>
          <p:cNvPr id="4" name="Slide Number Placeholder 3"/>
          <p:cNvSpPr>
            <a:spLocks noGrp="1"/>
          </p:cNvSpPr>
          <p:nvPr>
            <p:ph type="sldNum" sz="quarter" idx="5"/>
          </p:nvPr>
        </p:nvSpPr>
        <p:spPr/>
        <p:txBody>
          <a:bodyPr/>
          <a:lstStyle/>
          <a:p>
            <a:fld id="{77AA6347-9C5C-4498-B753-1DF27CA46170}" type="slidenum">
              <a:rPr lang="en-US" smtClean="0"/>
              <a:t>13</a:t>
            </a:fld>
            <a:endParaRPr lang="en-US"/>
          </a:p>
        </p:txBody>
      </p:sp>
    </p:spTree>
    <p:extLst>
      <p:ext uri="{BB962C8B-B14F-4D97-AF65-F5344CB8AC3E}">
        <p14:creationId xmlns:p14="http://schemas.microsoft.com/office/powerpoint/2010/main" val="294548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level reliability is often achieved through redundancy. For example, the smart matrix multi-controller architecture is used for OceanStor Dorado V6. In each part of the design, connections are redundant, so that when one controller fails, the function of the system is not impacted.</a:t>
            </a:r>
          </a:p>
          <a:p>
            <a:endParaRPr lang="en-US"/>
          </a:p>
          <a:p>
            <a:r>
              <a:rPr lang="en-US"/>
              <a:t>With the support of 3 cache copies, the V6 platform supports 2 controllers fail at the same time. </a:t>
            </a:r>
          </a:p>
          <a:p>
            <a:endParaRPr lang="en-US"/>
          </a:p>
          <a:p>
            <a:r>
              <a:rPr lang="en-US"/>
              <a:t>On the right side, there is an animation to show that 7 controllers can fail one after another, but via the system-level reliability design, the system can still function.</a:t>
            </a:r>
          </a:p>
          <a:p>
            <a:endParaRPr lang="en-US"/>
          </a:p>
          <a:p>
            <a:r>
              <a:rPr lang="en-US"/>
              <a:t>Dorado V6 has the highest reliability design standard of the industry.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253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key aspect of system-level reliability is disk data protection.</a:t>
            </a:r>
          </a:p>
          <a:p>
            <a:endParaRPr lang="en-US"/>
          </a:p>
          <a:p>
            <a:r>
              <a:rPr lang="en-US"/>
              <a:t>For customers to understand this section, they need to have some basic knowledge of RAID and EC. A good reference document is the Dorado V6 system reliability technical white paper.  </a:t>
            </a:r>
          </a:p>
          <a:p>
            <a:r>
              <a:rPr lang="en-US"/>
              <a:t>3 Key messages here.</a:t>
            </a:r>
          </a:p>
          <a:p>
            <a:endParaRPr lang="en-US"/>
          </a:p>
          <a:p>
            <a:r>
              <a:rPr lang="en-US"/>
              <a:t>RAID 2.0 technology divide the disks into small chunks, then re-</a:t>
            </a:r>
            <a:r>
              <a:rPr lang="en-US" err="1"/>
              <a:t>arrage</a:t>
            </a:r>
            <a:r>
              <a:rPr lang="en-US"/>
              <a:t> these chunks to form chunk groups. The host LUNs that users see are mapped to CKGs.</a:t>
            </a:r>
          </a:p>
          <a:p>
            <a:r>
              <a:rPr lang="en-US"/>
              <a:t>Compared to traditional RAID technology, which uses fixed drives to form a RAID group, RAID 2.0 disk rebuilding is much faster because all disks are involved in the process. 1TB of data can be rebuilt in 15 minutes.</a:t>
            </a:r>
          </a:p>
          <a:p>
            <a:endParaRPr lang="en-US"/>
          </a:p>
          <a:p>
            <a:r>
              <a:rPr lang="en-US"/>
              <a:t>In Huawei storage, erasure coding is used to implement the different RAID levels. In this table, EC has chosen 23 elements. RAID 5, 6 and Triple Parity are implemented by 22+1, 21+2, and 20+3. </a:t>
            </a:r>
          </a:p>
          <a:p>
            <a:r>
              <a:rPr lang="en-US"/>
              <a:t>Compared to traditional RAID, 22+1 vs 7+1, the space utilization is increased from 87.5% to 95.6%.</a:t>
            </a:r>
          </a:p>
          <a:p>
            <a:endParaRPr lang="en-US"/>
          </a:p>
          <a:p>
            <a:r>
              <a:rPr lang="en-US"/>
              <a:t>The 3</a:t>
            </a:r>
            <a:r>
              <a:rPr lang="en-US" baseline="30000"/>
              <a:t>rd</a:t>
            </a:r>
            <a:r>
              <a:rPr lang="en-US"/>
              <a:t> key message is about write amplification. In the traditional RAID, data is updated in place. Therefore, both data and parity bits must be written. For RAID5, the write amplification is 2 and for RAID 6 it’s 3.</a:t>
            </a:r>
          </a:p>
          <a:p>
            <a:r>
              <a:rPr lang="en-US"/>
              <a:t>Huawei storage uses the ROW (redirect on write) technique to avoid the write penalty. The updates are written to a new stripe and only the reference points are changed to refer to new locations.</a:t>
            </a:r>
          </a:p>
          <a:p>
            <a:r>
              <a:rPr lang="en-US"/>
              <a:t>This scheme avoids the expensive update. Thus the write amplification is 1.05.</a:t>
            </a:r>
          </a:p>
        </p:txBody>
      </p:sp>
      <p:sp>
        <p:nvSpPr>
          <p:cNvPr id="4" name="Slide Number Placeholder 3"/>
          <p:cNvSpPr>
            <a:spLocks noGrp="1"/>
          </p:cNvSpPr>
          <p:nvPr>
            <p:ph type="sldNum" sz="quarter" idx="5"/>
          </p:nvPr>
        </p:nvSpPr>
        <p:spPr/>
        <p:txBody>
          <a:bodyPr/>
          <a:lstStyle/>
          <a:p>
            <a:fld id="{77AA6347-9C5C-4498-B753-1DF27CA46170}" type="slidenum">
              <a:rPr lang="en-US" smtClean="0"/>
              <a:t>15</a:t>
            </a:fld>
            <a:endParaRPr lang="en-US"/>
          </a:p>
        </p:txBody>
      </p:sp>
    </p:spTree>
    <p:extLst>
      <p:ext uri="{BB962C8B-B14F-4D97-AF65-F5344CB8AC3E}">
        <p14:creationId xmlns:p14="http://schemas.microsoft.com/office/powerpoint/2010/main" val="950404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example of solution level reliability design is the </a:t>
            </a:r>
            <a:r>
              <a:rPr lang="en-US" err="1"/>
              <a:t>HyperMetro</a:t>
            </a:r>
            <a:r>
              <a:rPr lang="en-US"/>
              <a:t> active-active solution. Two systems are paired to provide near 0 RTO and zero RPO.</a:t>
            </a:r>
          </a:p>
          <a:p>
            <a:endParaRPr lang="en-US"/>
          </a:p>
          <a:p>
            <a:r>
              <a:rPr lang="en-US"/>
              <a:t>Sometimes 2 data centers cannot satisfy the geo-replication requirements and </a:t>
            </a:r>
            <a:r>
              <a:rPr lang="en-US" err="1"/>
              <a:t>mult</a:t>
            </a:r>
            <a:r>
              <a:rPr lang="en-US"/>
              <a:t>-DC solutions are needed. Here is an example about 3DC configuration.</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671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cloud backup feature can backup storage data to public clouds. Therefore, it provides another layer of reliability via multi-clouds.</a:t>
            </a:r>
          </a:p>
        </p:txBody>
      </p:sp>
      <p:sp>
        <p:nvSpPr>
          <p:cNvPr id="4" name="Slide Number Placeholder 3"/>
          <p:cNvSpPr>
            <a:spLocks noGrp="1"/>
          </p:cNvSpPr>
          <p:nvPr>
            <p:ph type="sldNum" sz="quarter" idx="5"/>
          </p:nvPr>
        </p:nvSpPr>
        <p:spPr/>
        <p:txBody>
          <a:bodyPr/>
          <a:lstStyle/>
          <a:p>
            <a:fld id="{77AA6347-9C5C-4498-B753-1DF27CA46170}" type="slidenum">
              <a:rPr lang="en-US" smtClean="0"/>
              <a:t>17</a:t>
            </a:fld>
            <a:endParaRPr lang="en-US"/>
          </a:p>
        </p:txBody>
      </p:sp>
    </p:spTree>
    <p:extLst>
      <p:ext uri="{BB962C8B-B14F-4D97-AF65-F5344CB8AC3E}">
        <p14:creationId xmlns:p14="http://schemas.microsoft.com/office/powerpoint/2010/main" val="3746945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scalability design, 100D was designed to have a better scalability than Dorado V6. Dorado V6 was designed to be tightly coupled for better performance and reliability.</a:t>
            </a:r>
          </a:p>
          <a:p>
            <a:endParaRPr lang="en-US"/>
          </a:p>
          <a:p>
            <a:r>
              <a:rPr lang="en-US"/>
              <a:t>When a new node is added, the system will recalculate the shard mapping. Handling of some shards will be migrated to other nodes.</a:t>
            </a:r>
          </a:p>
          <a:p>
            <a:endParaRPr lang="en-US"/>
          </a:p>
          <a:p>
            <a:r>
              <a:rPr lang="en-US"/>
              <a:t>Due to the use of DHT, the design is very scalable and flexible.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052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Data growth: need for automated storage efficiency improvement and storage consolidation</a:t>
            </a:r>
          </a:p>
          <a:p>
            <a:pPr marL="171450" indent="-171450">
              <a:buFont typeface="Arial" panose="020B0604020202020204" pitchFamily="34" charset="0"/>
              <a:buChar char="•"/>
            </a:pPr>
            <a:r>
              <a:rPr lang="en-US"/>
              <a:t>Operational overhead: Intelligent O&amp;M</a:t>
            </a:r>
          </a:p>
          <a:p>
            <a:pPr marL="171450" indent="-171450">
              <a:buFont typeface="Arial" panose="020B0604020202020204" pitchFamily="34" charset="0"/>
              <a:buChar char="•"/>
            </a:pPr>
            <a:r>
              <a:rPr lang="en-US"/>
              <a:t>Complex: unified, open interfaces to standards and other vendors,</a:t>
            </a:r>
          </a:p>
          <a:p>
            <a:pPr marL="171450" indent="-171450">
              <a:buFont typeface="Arial" panose="020B0604020202020204" pitchFamily="34" charset="0"/>
              <a:buChar char="•"/>
            </a:pPr>
            <a:r>
              <a:rPr lang="en-US"/>
              <a:t>Lack of skilled staff: ease-of</a:t>
            </a:r>
          </a:p>
          <a:p>
            <a:pPr marL="171450" indent="-171450">
              <a:buFont typeface="Arial" panose="020B0604020202020204" pitchFamily="34" charset="0"/>
              <a:buChar char="•"/>
            </a:pPr>
            <a:r>
              <a:rPr lang="en-US"/>
              <a:t>Internal pressures: Non-disruptive of everything (upgrade, expansion, migration, services), cloud-native architecture, Huawei hybrid cloud strategy    </a:t>
            </a:r>
          </a:p>
          <a:p>
            <a:pPr marL="171450" indent="-171450">
              <a:buFont typeface="Arial" panose="020B0604020202020204" pitchFamily="34" charset="0"/>
              <a:buChar char="•"/>
            </a:pPr>
            <a:r>
              <a:rPr lang="en-US"/>
              <a:t>Huawei commitment: Investing in 3-layer AI-driven architecture, from chip to storage system to cloud management platforms </a:t>
            </a:r>
          </a:p>
        </p:txBody>
      </p:sp>
      <p:sp>
        <p:nvSpPr>
          <p:cNvPr id="4" name="Slide Number Placeholder 3"/>
          <p:cNvSpPr>
            <a:spLocks noGrp="1"/>
          </p:cNvSpPr>
          <p:nvPr>
            <p:ph type="sldNum" sz="quarter" idx="5"/>
          </p:nvPr>
        </p:nvSpPr>
        <p:spPr/>
        <p:txBody>
          <a:bodyPr/>
          <a:lstStyle/>
          <a:p>
            <a:fld id="{77AA6347-9C5C-4498-B753-1DF27CA46170}" type="slidenum">
              <a:rPr lang="en-US" smtClean="0"/>
              <a:t>19</a:t>
            </a:fld>
            <a:endParaRPr lang="en-US"/>
          </a:p>
        </p:txBody>
      </p:sp>
    </p:spTree>
    <p:extLst>
      <p:ext uri="{BB962C8B-B14F-4D97-AF65-F5344CB8AC3E}">
        <p14:creationId xmlns:p14="http://schemas.microsoft.com/office/powerpoint/2010/main" val="548906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Arial"/>
                <a:ea typeface="等线"/>
                <a:cs typeface="Arial"/>
              </a:rPr>
              <a:t>Performance, Reliability and Intelligent are cornerstones of our next generation of AFA storage system.</a:t>
            </a:r>
            <a:endParaRPr lang="zh-CN" altLang="zh-CN" sz="1200" kern="1200">
              <a:solidFill>
                <a:schemeClr val="tx1"/>
              </a:solidFill>
              <a:effectLst/>
              <a:latin typeface="Arial"/>
              <a:ea typeface="等线"/>
              <a:cs typeface="Arial"/>
            </a:endParaRPr>
          </a:p>
          <a:p>
            <a:r>
              <a:rPr lang="en-US" altLang="zh-CN" sz="1200" kern="1200" err="1">
                <a:solidFill>
                  <a:schemeClr val="tx1"/>
                </a:solidFill>
                <a:effectLst/>
                <a:latin typeface="Arial"/>
                <a:ea typeface="等线"/>
                <a:cs typeface="Arial"/>
              </a:rPr>
              <a:t>OceanStor</a:t>
            </a:r>
            <a:r>
              <a:rPr lang="en-US" altLang="zh-CN" sz="1200" kern="1200">
                <a:solidFill>
                  <a:schemeClr val="tx1"/>
                </a:solidFill>
                <a:effectLst/>
                <a:latin typeface="Arial"/>
                <a:ea typeface="等线"/>
                <a:cs typeface="Arial"/>
              </a:rPr>
              <a:t> Dorado V6 provides 20 million IOPS and 0.1 millisecond latency for faster service processing than ever.</a:t>
            </a:r>
            <a:r>
              <a:rPr lang="en-US" altLang="zh-CN">
                <a:latin typeface="Arial"/>
                <a:ea typeface="等线"/>
                <a:cs typeface="Arial"/>
              </a:rPr>
              <a:t>  </a:t>
            </a:r>
            <a:r>
              <a:rPr lang="en-US" altLang="zh-CN" err="1">
                <a:latin typeface="Arial"/>
                <a:ea typeface="等线"/>
                <a:cs typeface="Arial"/>
              </a:rPr>
              <a:t>OceanStor</a:t>
            </a:r>
            <a:r>
              <a:rPr lang="en-US" altLang="zh-CN" sz="1200" kern="1200">
                <a:solidFill>
                  <a:schemeClr val="tx1"/>
                </a:solidFill>
                <a:effectLst/>
                <a:latin typeface="Arial"/>
                <a:ea typeface="等线"/>
                <a:cs typeface="Arial"/>
              </a:rPr>
              <a:t> Dorado V6 tolerates the failure of seven out of eight controllers for the highest level of reliability ever seen in the industry enabled by unique and innovative </a:t>
            </a:r>
            <a:r>
              <a:rPr lang="en-US" altLang="zh-CN" sz="1200" kern="1200" err="1">
                <a:solidFill>
                  <a:schemeClr val="tx1"/>
                </a:solidFill>
                <a:effectLst/>
                <a:latin typeface="Arial"/>
                <a:ea typeface="等线"/>
                <a:cs typeface="Arial"/>
              </a:rPr>
              <a:t>SmartMatrix</a:t>
            </a:r>
            <a:r>
              <a:rPr lang="en-US" altLang="zh-CN" sz="1200" kern="1200">
                <a:solidFill>
                  <a:schemeClr val="tx1"/>
                </a:solidFill>
                <a:effectLst/>
                <a:latin typeface="Arial"/>
                <a:ea typeface="等线"/>
                <a:cs typeface="Arial"/>
              </a:rPr>
              <a:t> Architecture. It is an industry feat for reliability. Our competitor can only survive 1 or 2 controller failures.</a:t>
            </a:r>
            <a:r>
              <a:rPr lang="en-US" altLang="zh-CN">
                <a:latin typeface="Arial"/>
                <a:ea typeface="等线"/>
                <a:cs typeface="Arial"/>
              </a:rPr>
              <a:t> </a:t>
            </a:r>
            <a:endParaRPr lang="zh-CN"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a:ea typeface="等线"/>
                <a:cs typeface="Arial"/>
              </a:rPr>
              <a:t>Finally, </a:t>
            </a:r>
            <a:r>
              <a:rPr lang="en-US" altLang="zh-CN" sz="1200" kern="1200" err="1">
                <a:solidFill>
                  <a:schemeClr val="tx1"/>
                </a:solidFill>
                <a:effectLst/>
                <a:latin typeface="Arial"/>
                <a:ea typeface="等线"/>
                <a:cs typeface="Arial"/>
              </a:rPr>
              <a:t>OceanStor</a:t>
            </a:r>
            <a:r>
              <a:rPr lang="en-US" altLang="zh-CN" sz="1200" kern="1200">
                <a:solidFill>
                  <a:schemeClr val="tx1"/>
                </a:solidFill>
                <a:effectLst/>
                <a:latin typeface="Arial"/>
                <a:ea typeface="等线"/>
                <a:cs typeface="Arial"/>
              </a:rPr>
              <a:t> Dorado V6 offers AI-powered O&amp;M for intelligent, simplified resource usage and management and AI powered intelligent cache made it possible by home made AI chips.</a:t>
            </a:r>
          </a:p>
          <a:p>
            <a:endParaRPr lang="en-US" altLang="zh-CN" sz="1200" kern="1200">
              <a:solidFill>
                <a:schemeClr val="tx1"/>
              </a:solidFill>
              <a:effectLst/>
              <a:latin typeface="Arial"/>
              <a:ea typeface="等线"/>
              <a:cs typeface="Arial"/>
            </a:endParaRPr>
          </a:p>
          <a:p>
            <a:r>
              <a:rPr lang="en-US" altLang="zh-CN" sz="1200" b="1" kern="1200">
                <a:solidFill>
                  <a:schemeClr val="tx1"/>
                </a:solidFill>
                <a:effectLst/>
                <a:latin typeface="Arial"/>
                <a:ea typeface="等线"/>
                <a:cs typeface="Arial"/>
              </a:rPr>
              <a:t>Q: RDMA as interconnection for its low latency and high throughput is getting hot &amp; popular. Why does Huawei choose to support </a:t>
            </a:r>
            <a:r>
              <a:rPr lang="en-US" altLang="zh-CN" sz="1200" b="1" kern="1200" err="1">
                <a:solidFill>
                  <a:schemeClr val="tx1"/>
                </a:solidFill>
                <a:effectLst/>
                <a:latin typeface="Arial"/>
                <a:ea typeface="等线"/>
                <a:cs typeface="Arial"/>
              </a:rPr>
              <a:t>NVMe</a:t>
            </a:r>
            <a:r>
              <a:rPr lang="en-US" altLang="zh-CN" sz="1200" b="1" kern="1200">
                <a:solidFill>
                  <a:schemeClr val="tx1"/>
                </a:solidFill>
                <a:effectLst/>
                <a:latin typeface="Arial"/>
                <a:ea typeface="等线"/>
                <a:cs typeface="Arial"/>
              </a:rPr>
              <a:t> over FC first instead of </a:t>
            </a:r>
            <a:r>
              <a:rPr lang="en-US" altLang="zh-CN" sz="1200" b="1" kern="1200" err="1">
                <a:solidFill>
                  <a:schemeClr val="tx1"/>
                </a:solidFill>
                <a:effectLst/>
                <a:latin typeface="Arial"/>
                <a:ea typeface="等线"/>
                <a:cs typeface="Arial"/>
              </a:rPr>
              <a:t>NVMEe</a:t>
            </a:r>
            <a:r>
              <a:rPr lang="en-US" altLang="zh-CN" sz="1200" b="1" kern="1200">
                <a:solidFill>
                  <a:schemeClr val="tx1"/>
                </a:solidFill>
                <a:effectLst/>
                <a:latin typeface="Arial"/>
                <a:ea typeface="等线"/>
                <a:cs typeface="Arial"/>
              </a:rPr>
              <a:t> over RDMA network? </a:t>
            </a:r>
            <a:endParaRPr lang="zh-CN" altLang="zh-CN" sz="1200" b="1" kern="1200">
              <a:solidFill>
                <a:schemeClr val="tx1"/>
              </a:solidFill>
              <a:effectLst/>
              <a:latin typeface="Arial"/>
              <a:ea typeface="等线"/>
              <a:cs typeface="Arial"/>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4126733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Intelligent: smart chips, systems, and cloud</a:t>
            </a:r>
          </a:p>
          <a:p>
            <a:pPr marL="228600" indent="-228600">
              <a:buFont typeface="+mj-lt"/>
              <a:buAutoNum type="arabicPeriod"/>
            </a:pPr>
            <a:r>
              <a:rPr lang="en-US"/>
              <a:t>Feature-rich: planning, deployment, configuration, provisioning, monitoring, optimization analysis, operation control, host auto discovery, centralized management in eSight, O&amp;M, automation engine. </a:t>
            </a:r>
          </a:p>
          <a:p>
            <a:pPr marL="228600" indent="-228600">
              <a:buFont typeface="+mj-lt"/>
              <a:buAutoNum type="arabicPeriod"/>
            </a:pPr>
            <a:r>
              <a:rPr lang="en-US"/>
              <a:t>Ease-of: many user-friendly wizards for complex tasks </a:t>
            </a:r>
          </a:p>
          <a:p>
            <a:pPr marL="228600" indent="-228600">
              <a:buFont typeface="+mj-lt"/>
              <a:buAutoNum type="arabicPeriod"/>
            </a:pPr>
            <a:r>
              <a:rPr lang="en-US"/>
              <a:t>Unified: one-stop shop to manage all Huawei systems, and can extend to third-party systems via eSight and DJ</a:t>
            </a:r>
          </a:p>
          <a:p>
            <a:pPr marL="228600" indent="-228600">
              <a:buFont typeface="+mj-lt"/>
              <a:buAutoNum type="arabicPeriod"/>
            </a:pPr>
            <a:r>
              <a:rPr lang="en-US"/>
              <a:t>Open: RESTFUL, Industry standards (SMI-S), CLI, third-party integration</a:t>
            </a:r>
          </a:p>
        </p:txBody>
      </p:sp>
      <p:sp>
        <p:nvSpPr>
          <p:cNvPr id="4" name="Slide Number Placeholder 3"/>
          <p:cNvSpPr>
            <a:spLocks noGrp="1"/>
          </p:cNvSpPr>
          <p:nvPr>
            <p:ph type="sldNum" sz="quarter" idx="5"/>
          </p:nvPr>
        </p:nvSpPr>
        <p:spPr/>
        <p:txBody>
          <a:bodyPr/>
          <a:lstStyle/>
          <a:p>
            <a:fld id="{77AA6347-9C5C-4498-B753-1DF27CA46170}" type="slidenum">
              <a:rPr lang="en-US" smtClean="0"/>
              <a:t>20</a:t>
            </a:fld>
            <a:endParaRPr lang="en-US"/>
          </a:p>
        </p:txBody>
      </p:sp>
    </p:spTree>
    <p:extLst>
      <p:ext uri="{BB962C8B-B14F-4D97-AF65-F5344CB8AC3E}">
        <p14:creationId xmlns:p14="http://schemas.microsoft.com/office/powerpoint/2010/main" val="2511306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t>Enterprises across the globe are leveraging digital technology to transform their businesses, modern enterprises must make applications assurance and </a:t>
            </a:r>
            <a:r>
              <a:rPr lang="en-US" sz="1200" b="1"/>
              <a:t>uptime</a:t>
            </a:r>
            <a:r>
              <a:rPr lang="en-US" sz="1200"/>
              <a:t> their No. 1 objective. Those that don’t could face catastrophic damage to their revenues and reputation.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33" b="0"/>
              <a:t>“Mean time to repair averages 4.2 hours and wastes precious resources.</a:t>
            </a:r>
            <a:r>
              <a:rPr lang="en-US" sz="933" b="1"/>
              <a:t>” </a:t>
            </a:r>
            <a:r>
              <a:rPr lang="en-US" sz="800"/>
              <a:t>This drain of resources and finger pointing occurs as IT staff members struggle to manually correlate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t>Automation will dramatically increase the number of storage systems an administrator can manage, this asks that storage management must be easier, less time consuming and more efficient.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Q: You talked about data collection through eService. What have Huawei done in eService to address customers concern on data trust, data security and data compliance?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1"/>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5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100" b="0">
                <a:latin typeface="+mn-lt"/>
                <a:cs typeface="Calibri Light" panose="020F0302020204030204" pitchFamily="34" charset="0"/>
              </a:rPr>
              <a:t>Huawei think AI is the key for self-driving IT operations: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0">
                <a:latin typeface="+mn-lt"/>
                <a:cs typeface="Calibri Light" panose="020F0302020204030204" pitchFamily="34" charset="0"/>
              </a:rPr>
              <a:t>The complexities of storage management play to the strengths of AI, storage management largely revolves around pattern recognition, and AI can help.  </a:t>
            </a:r>
          </a:p>
          <a:p>
            <a:pPr marL="228600" indent="-228600">
              <a:buFont typeface="+mj-lt"/>
              <a:buAutoNum type="arabicPeriod"/>
            </a:pPr>
            <a:r>
              <a:rPr lang="en-US" sz="1100" b="0">
                <a:latin typeface="+mn-lt"/>
              </a:rPr>
              <a:t>Huawei continues to build up Gartner’s recommended </a:t>
            </a:r>
            <a:r>
              <a:rPr lang="en-US" sz="1100" b="0" err="1">
                <a:latin typeface="+mn-lt"/>
              </a:rPr>
              <a:t>AIOps</a:t>
            </a:r>
            <a:r>
              <a:rPr lang="en-US" sz="1100" b="0">
                <a:latin typeface="+mn-lt"/>
              </a:rPr>
              <a:t> key capacities:</a:t>
            </a:r>
          </a:p>
          <a:p>
            <a:pPr marL="685800" lvl="1" indent="-228600">
              <a:buFont typeface="+mj-lt"/>
              <a:buAutoNum type="arabicPeriod"/>
            </a:pPr>
            <a:r>
              <a:rPr lang="en-US" sz="1100" b="0">
                <a:latin typeface="+mn-lt"/>
              </a:rPr>
              <a:t>Global data ingestion and handling</a:t>
            </a:r>
          </a:p>
          <a:p>
            <a:pPr marL="685800" lvl="1" indent="-228600">
              <a:buFont typeface="+mj-lt"/>
              <a:buAutoNum type="arabicPeriod"/>
            </a:pPr>
            <a:r>
              <a:rPr lang="en-US" sz="1100" b="0">
                <a:latin typeface="+mn-lt"/>
              </a:rPr>
              <a:t>Deploy AI/Big Data Analytics for </a:t>
            </a:r>
            <a:r>
              <a:rPr lang="en-US" sz="1200" b="0" i="0" kern="1200">
                <a:solidFill>
                  <a:schemeClr val="tx1"/>
                </a:solidFill>
                <a:effectLst/>
                <a:latin typeface="+mn-lt"/>
                <a:ea typeface="+mn-ea"/>
                <a:cs typeface="+mn-cs"/>
              </a:rPr>
              <a:t>event correlation, pattern discovery and prediction, anomaly detection and root cause determination. </a:t>
            </a:r>
          </a:p>
          <a:p>
            <a:pPr marL="685800" lvl="1" indent="-228600">
              <a:buFont typeface="+mj-lt"/>
              <a:buAutoNum type="arabicPeriod"/>
            </a:pPr>
            <a:r>
              <a:rPr lang="en-US" sz="1200" b="0" i="0" kern="1200">
                <a:solidFill>
                  <a:schemeClr val="tx1"/>
                </a:solidFill>
                <a:effectLst/>
                <a:latin typeface="+mn-lt"/>
                <a:ea typeface="+mn-ea"/>
                <a:cs typeface="+mn-cs"/>
              </a:rPr>
              <a:t>Remediation to leverage expert knowledge database for automated action or recommended action to resolve events</a:t>
            </a:r>
          </a:p>
          <a:p>
            <a:pPr marL="0" lvl="0" indent="0">
              <a:buFont typeface="+mj-lt"/>
              <a:buNone/>
            </a:pPr>
            <a:endParaRPr lang="en-US" sz="1200" b="0" i="0" kern="1200">
              <a:solidFill>
                <a:schemeClr val="tx1"/>
              </a:solidFill>
              <a:effectLst/>
              <a:latin typeface="+mn-lt"/>
              <a:ea typeface="+mn-ea"/>
              <a:cs typeface="+mn-cs"/>
            </a:endParaRPr>
          </a:p>
          <a:p>
            <a:pPr marL="0" lvl="0" indent="0">
              <a:buFont typeface="+mj-lt"/>
              <a:buNone/>
            </a:pPr>
            <a:r>
              <a:rPr lang="en-US" sz="1200" b="1" i="0" kern="1200">
                <a:solidFill>
                  <a:schemeClr val="tx1"/>
                </a:solidFill>
                <a:effectLst/>
                <a:latin typeface="+mn-lt"/>
                <a:ea typeface="+mn-ea"/>
                <a:cs typeface="+mn-cs"/>
              </a:rPr>
              <a:t>Q: Disk risk prediction is quite impressive given the potential prevailing risk from drives (for </a:t>
            </a:r>
            <a:r>
              <a:rPr lang="en-US" sz="1200" b="1" i="0" kern="1200" err="1">
                <a:solidFill>
                  <a:schemeClr val="tx1"/>
                </a:solidFill>
                <a:effectLst/>
                <a:latin typeface="+mn-lt"/>
                <a:ea typeface="+mn-ea"/>
                <a:cs typeface="+mn-cs"/>
              </a:rPr>
              <a:t>e.g</a:t>
            </a:r>
            <a:r>
              <a:rPr lang="en-US" sz="1200" b="1" i="0" kern="1200">
                <a:solidFill>
                  <a:schemeClr val="tx1"/>
                </a:solidFill>
                <a:effectLst/>
                <a:latin typeface="+mn-lt"/>
                <a:ea typeface="+mn-ea"/>
                <a:cs typeface="+mn-cs"/>
              </a:rPr>
              <a:t>, same batch drives may carry similar defect and may fail at the same time, it happened at my previous job before) that may cause many drives fault at the same time, beyond EC’s ability of recovery. But for any prediction system, false positive/negative rate is major factor for the user.  One can lead to waste of money and the other can lead to uncaught failure. What is accuracy on this? </a:t>
            </a:r>
          </a:p>
        </p:txBody>
      </p:sp>
      <p:sp>
        <p:nvSpPr>
          <p:cNvPr id="4" name="Slide Number Placeholder 3"/>
          <p:cNvSpPr>
            <a:spLocks noGrp="1"/>
          </p:cNvSpPr>
          <p:nvPr>
            <p:ph type="sldNum" sz="quarter" idx="5"/>
          </p:nvPr>
        </p:nvSpPr>
        <p:spPr/>
        <p:txBody>
          <a:bodyPr/>
          <a:lstStyle/>
          <a:p>
            <a:fld id="{77AA6347-9C5C-4498-B753-1DF27CA46170}" type="slidenum">
              <a:rPr lang="en-US" smtClean="0"/>
              <a:t>22</a:t>
            </a:fld>
            <a:endParaRPr lang="en-US"/>
          </a:p>
        </p:txBody>
      </p:sp>
    </p:spTree>
    <p:extLst>
      <p:ext uri="{BB962C8B-B14F-4D97-AF65-F5344CB8AC3E}">
        <p14:creationId xmlns:p14="http://schemas.microsoft.com/office/powerpoint/2010/main" val="3110795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a:solidFill>
                  <a:schemeClr val="tx1"/>
                </a:solidFill>
                <a:latin typeface="+mn-lt"/>
                <a:ea typeface="+mn-ea"/>
                <a:cs typeface="+mn-cs"/>
              </a:rPr>
              <a:t>Capacity Media reporter interviewed Peter Zhou, President of the Intelligent Data and Storage Domain of Huawei, on February 2020.</a:t>
            </a:r>
          </a:p>
          <a:p>
            <a:pPr marL="628650" lvl="1" indent="-171450">
              <a:buFont typeface="Arial" panose="020B0604020202020204" pitchFamily="34" charset="0"/>
              <a:buChar char="•"/>
            </a:pPr>
            <a:r>
              <a:rPr lang="en-US" sz="1200" b="0" i="0" u="none" strike="noStrike" kern="1200" baseline="0">
                <a:solidFill>
                  <a:schemeClr val="tx1"/>
                </a:solidFill>
                <a:latin typeface="+mn-lt"/>
                <a:ea typeface="+mn-ea"/>
                <a:cs typeface="+mn-cs"/>
              </a:rPr>
              <a:t>Huawei deep commitment in Automated DMS effort</a:t>
            </a:r>
          </a:p>
          <a:p>
            <a:pPr marL="171450" indent="-171450">
              <a:buFont typeface="Arial" panose="020B0604020202020204" pitchFamily="34" charset="0"/>
              <a:buChar char="•"/>
            </a:pPr>
            <a:r>
              <a:rPr lang="en-US"/>
              <a:t>ESG-Technical-Review-Huawei-Oceanstor-Dorado-V6-All-Flash-Storage-Jan-2020</a:t>
            </a:r>
          </a:p>
          <a:p>
            <a:pPr marL="628650" lvl="1" indent="-171450">
              <a:buFont typeface="Arial" panose="020B0604020202020204" pitchFamily="34" charset="0"/>
              <a:buChar char="•"/>
            </a:pPr>
            <a:r>
              <a:rPr lang="en-US"/>
              <a:t>63% used capacity today, a health check (based on historic pattern not only on this system, and other similar applications) in less than a month, the system would be over 80% capacity, and eService suggested the system would need an additional 370 TB of capacity over the next 12 months</a:t>
            </a:r>
          </a:p>
          <a:p>
            <a:pPr marL="171450" lvl="0" indent="-171450">
              <a:buFont typeface="Arial" panose="020B0604020202020204" pitchFamily="34" charset="0"/>
              <a:buChar char="•"/>
            </a:pPr>
            <a:r>
              <a:rPr lang="en-US"/>
              <a:t>We believe AI can achieve these goals:</a:t>
            </a:r>
          </a:p>
          <a:p>
            <a:pPr marL="742950" lvl="1" indent="-285750">
              <a:buFont typeface="Arial" panose="020B0604020202020204" pitchFamily="34" charset="0"/>
              <a:buChar char="•"/>
            </a:pPr>
            <a:r>
              <a:rPr lang="en-US" sz="1400" b="1"/>
              <a:t>Increase business application assurance and uptime </a:t>
            </a:r>
          </a:p>
          <a:p>
            <a:pPr marL="1200150" lvl="2" indent="-285750">
              <a:buFont typeface="Arial" panose="020B0604020202020204" pitchFamily="34" charset="0"/>
              <a:buChar char="•"/>
            </a:pPr>
            <a:r>
              <a:rPr lang="en-US" sz="1100"/>
              <a:t>Manage an integrated set of business and operational metrics </a:t>
            </a:r>
          </a:p>
          <a:p>
            <a:pPr marL="1200150" lvl="2" indent="-285750">
              <a:buFont typeface="Arial" panose="020B0604020202020204" pitchFamily="34" charset="0"/>
              <a:buChar char="•"/>
            </a:pPr>
            <a:r>
              <a:rPr lang="en-US" sz="1100"/>
              <a:t>Predict and prevent outages </a:t>
            </a:r>
          </a:p>
          <a:p>
            <a:pPr marL="1200150" lvl="2" indent="-285750">
              <a:buFont typeface="Arial" panose="020B0604020202020204" pitchFamily="34" charset="0"/>
              <a:buChar char="•"/>
            </a:pPr>
            <a:r>
              <a:rPr lang="en-US" sz="1100"/>
              <a:t>Dramatically reduce Mean-Time-to-Detect (MTTD) and Mean- Time-to-Repair (MTTR) </a:t>
            </a:r>
          </a:p>
          <a:p>
            <a:pPr marL="1200150" lvl="2" indent="-285750">
              <a:buFont typeface="Arial" panose="020B0604020202020204" pitchFamily="34" charset="0"/>
              <a:buChar char="•"/>
            </a:pPr>
            <a:r>
              <a:rPr lang="en-US" sz="1100"/>
              <a:t>Reduce operational noise and alerts </a:t>
            </a:r>
          </a:p>
          <a:p>
            <a:pPr marL="742950" lvl="1" indent="-285750">
              <a:buFont typeface="Arial" panose="020B0604020202020204" pitchFamily="34" charset="0"/>
              <a:buChar char="•"/>
            </a:pPr>
            <a:r>
              <a:rPr lang="en-US" sz="1400" b="1"/>
              <a:t>Optimize IT and reduce IT costs by millions of dollars </a:t>
            </a:r>
          </a:p>
          <a:p>
            <a:pPr marL="1200150" lvl="2" indent="-285750">
              <a:buFont typeface="Arial" panose="020B0604020202020204" pitchFamily="34" charset="0"/>
              <a:buChar char="•"/>
            </a:pPr>
            <a:r>
              <a:rPr lang="en-US" sz="1100"/>
              <a:t>Replace older, silo-focused IT monitoring tools </a:t>
            </a:r>
          </a:p>
          <a:p>
            <a:pPr marL="1200150" lvl="2" indent="-285750">
              <a:buFont typeface="Arial" panose="020B0604020202020204" pitchFamily="34" charset="0"/>
              <a:buChar char="•"/>
            </a:pPr>
            <a:r>
              <a:rPr lang="en-US" sz="1100"/>
              <a:t>Auto-discover complex, heterogeneous topologies </a:t>
            </a:r>
          </a:p>
          <a:p>
            <a:pPr marL="1200150" lvl="2" indent="-285750">
              <a:buFont typeface="Arial" panose="020B0604020202020204" pitchFamily="34" charset="0"/>
              <a:buChar char="•"/>
            </a:pPr>
            <a:r>
              <a:rPr lang="en-US" sz="1100"/>
              <a:t>Gain visibility into the hybrid IT environment </a:t>
            </a:r>
          </a:p>
          <a:p>
            <a:pPr marL="1200150" lvl="2" indent="-285750">
              <a:buFont typeface="Arial" panose="020B0604020202020204" pitchFamily="34" charset="0"/>
              <a:buChar char="•"/>
            </a:pPr>
            <a:r>
              <a:rPr lang="en-US" sz="1100"/>
              <a:t>Accelerate migration to the hybrid cloud </a:t>
            </a:r>
          </a:p>
          <a:p>
            <a:pPr marL="1200150" lvl="2" indent="-285750">
              <a:buFont typeface="Arial" panose="020B0604020202020204" pitchFamily="34" charset="0"/>
              <a:buChar char="•"/>
            </a:pPr>
            <a:r>
              <a:rPr lang="en-US" sz="1100"/>
              <a:t>Accelerate adoption of modern, dynamic IT architectures like hyperconvergence and microservices </a:t>
            </a:r>
          </a:p>
          <a:p>
            <a:pPr marL="1200150" lvl="2" indent="-285750">
              <a:buFont typeface="Arial" panose="020B0604020202020204" pitchFamily="34" charset="0"/>
              <a:buChar char="•"/>
            </a:pPr>
            <a:r>
              <a:rPr lang="en-US" sz="1100"/>
              <a:t>Reduce risk in consolidating and migrating data centers </a:t>
            </a:r>
          </a:p>
          <a:p>
            <a:pPr marL="742950" lvl="1" indent="-285750">
              <a:buFont typeface="Arial" panose="020B0604020202020204" pitchFamily="34" charset="0"/>
              <a:buChar char="•"/>
            </a:pPr>
            <a:r>
              <a:rPr lang="en-US" sz="1400" b="1"/>
              <a:t>Free up resources to enable IT operations to become a proactive source of innovation </a:t>
            </a:r>
          </a:p>
          <a:p>
            <a:pPr marL="1200150" lvl="2" indent="-285750">
              <a:buFont typeface="Arial" panose="020B0604020202020204" pitchFamily="34" charset="0"/>
              <a:buChar char="•"/>
            </a:pPr>
            <a:r>
              <a:rPr lang="en-US" sz="1100"/>
              <a:t>Reduce the number of IT FTEs dedicated to troubleshooting </a:t>
            </a:r>
          </a:p>
          <a:p>
            <a:pPr marL="1200150" lvl="2" indent="-285750">
              <a:buFont typeface="Arial" panose="020B0604020202020204" pitchFamily="34" charset="0"/>
              <a:buChar char="•"/>
            </a:pPr>
            <a:r>
              <a:rPr lang="en-US" sz="1100"/>
              <a:t>Automate and reduce cost of audits and compliance </a:t>
            </a:r>
          </a:p>
          <a:p>
            <a:pPr marL="1200150" lvl="2" indent="-285750">
              <a:buFont typeface="Arial" panose="020B0604020202020204" pitchFamily="34" charset="0"/>
              <a:buChar char="•"/>
            </a:pPr>
            <a:r>
              <a:rPr lang="en-US" sz="1100"/>
              <a:t>Simplify IT processes </a:t>
            </a:r>
          </a:p>
          <a:p>
            <a:pPr marL="1200150" lvl="2" indent="-285750">
              <a:buFont typeface="Arial" panose="020B0604020202020204" pitchFamily="34" charset="0"/>
              <a:buChar char="•"/>
            </a:pPr>
            <a:r>
              <a:rPr lang="en-US" sz="1100"/>
              <a:t>Breakdown silos across their IT teams </a:t>
            </a:r>
          </a:p>
          <a:p>
            <a:pPr marL="1200150" lvl="2" indent="-285750">
              <a:buFont typeface="Arial" panose="020B0604020202020204" pitchFamily="34" charset="0"/>
              <a:buChar char="•"/>
            </a:pPr>
            <a:r>
              <a:rPr lang="en-US" sz="1100"/>
              <a:t>Enable less experienced staff to become more productive, faster</a:t>
            </a:r>
          </a:p>
          <a:p>
            <a:pPr marL="0" lv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23</a:t>
            </a:fld>
            <a:endParaRPr lang="en-US"/>
          </a:p>
        </p:txBody>
      </p:sp>
    </p:spTree>
    <p:extLst>
      <p:ext uri="{BB962C8B-B14F-4D97-AF65-F5344CB8AC3E}">
        <p14:creationId xmlns:p14="http://schemas.microsoft.com/office/powerpoint/2010/main" val="366565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400" b="1"/>
              <a:t> 3-views: system/device view, data center view, and global view</a:t>
            </a:r>
          </a:p>
          <a:p>
            <a:pPr>
              <a:buFont typeface="Arial" panose="020B0604020202020204" pitchFamily="34" charset="0"/>
              <a:buChar char="•"/>
            </a:pPr>
            <a:r>
              <a:rPr lang="en-US" sz="1400" b="1"/>
              <a:t> AI, Intelligent and Automations in 3 layers</a:t>
            </a:r>
          </a:p>
          <a:p>
            <a:pPr marL="742950" lvl="1" indent="-285750">
              <a:spcAft>
                <a:spcPts val="0"/>
              </a:spcAft>
              <a:buFont typeface="Arial" panose="020B0604020202020204" pitchFamily="34" charset="0"/>
              <a:buChar char="•"/>
            </a:pPr>
            <a:r>
              <a:rPr lang="en-US" sz="1400" b="1"/>
              <a:t>System:  </a:t>
            </a:r>
            <a:r>
              <a:rPr lang="en-US" sz="1400" b="0"/>
              <a:t>From Smart Features  to AI-based data prefetch etc. features are managed, reported, automated via </a:t>
            </a:r>
            <a:r>
              <a:rPr lang="en-US" sz="1400" b="0" err="1"/>
              <a:t>DeviceManagment</a:t>
            </a:r>
            <a:r>
              <a:rPr lang="en-US" sz="1400" b="0"/>
              <a: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a:t>Data Center:  </a:t>
            </a:r>
            <a:r>
              <a:rPr lang="en-US" sz="1100" b="0"/>
              <a:t>Data Management Engine (DME) in </a:t>
            </a:r>
            <a:r>
              <a:rPr lang="en-US" sz="1100" b="0" err="1"/>
              <a:t>OceanStor</a:t>
            </a:r>
            <a:r>
              <a:rPr lang="en-US" sz="1100" b="0"/>
              <a:t> DJ, FDM for smart data analysis, and FCV for edge</a:t>
            </a:r>
          </a:p>
          <a:p>
            <a:pPr lvl="2">
              <a:buFont typeface="Arial" panose="020B0604020202020204" pitchFamily="34" charset="0"/>
              <a:buChar char="•"/>
            </a:pPr>
            <a:r>
              <a:rPr lang="en-US" sz="1200" b="0"/>
              <a:t> FDM: Huawei Fault Diagnosis &amp; Management – refers to eSight platform for center monitoring and management </a:t>
            </a:r>
          </a:p>
          <a:p>
            <a:pPr marL="914400" marR="0" lvl="2"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t> FCV:  Huawei </a:t>
            </a:r>
            <a:r>
              <a:rPr lang="en-US" sz="1200" b="0" err="1"/>
              <a:t>FusionCube</a:t>
            </a:r>
            <a:r>
              <a:rPr lang="en-US" sz="1200" b="0"/>
              <a:t> Center Vision – Huawei’s edge solution</a:t>
            </a:r>
            <a:endParaRPr lang="en-US" sz="1000" b="0"/>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a:t>Cloud AI:  </a:t>
            </a:r>
            <a:r>
              <a:rPr lang="en-US" sz="1100" b="0"/>
              <a:t>Global distribution, Big Data for AI training, security in eService</a:t>
            </a:r>
          </a:p>
          <a:p>
            <a:pPr>
              <a:buFont typeface="Arial" panose="020B0604020202020204" pitchFamily="34" charset="0"/>
              <a:buChar char="•"/>
            </a:pPr>
            <a:r>
              <a:rPr lang="en-US" sz="1400" b="1"/>
              <a:t>Self-driving IT Operation:</a:t>
            </a:r>
          </a:p>
          <a:p>
            <a:pPr lvl="1">
              <a:buFont typeface="Arial" panose="020B0604020202020204" pitchFamily="34" charset="0"/>
              <a:buChar char="•"/>
            </a:pPr>
            <a:r>
              <a:rPr lang="en-US" sz="1400" b="1"/>
              <a:t>Automate &amp; Simplify: </a:t>
            </a:r>
            <a:r>
              <a:rPr lang="en-US" sz="1200"/>
              <a:t>IT (storage) requires the elimination of manual operations</a:t>
            </a:r>
          </a:p>
          <a:p>
            <a:pPr lvl="1">
              <a:buFont typeface="Arial" panose="020B0604020202020204" pitchFamily="34" charset="0"/>
              <a:buChar char="•"/>
            </a:pPr>
            <a:r>
              <a:rPr lang="en-US" sz="1400" b="1"/>
              <a:t>Sense &amp; model the world around</a:t>
            </a:r>
          </a:p>
          <a:p>
            <a:pPr lvl="1">
              <a:buFont typeface="Arial" panose="020B0604020202020204" pitchFamily="34" charset="0"/>
              <a:buChar char="•"/>
            </a:pPr>
            <a:r>
              <a:rPr lang="en-US" sz="1400" b="1"/>
              <a:t>Constantly learn &amp; re-train </a:t>
            </a:r>
            <a:r>
              <a:rPr lang="en-US" sz="1200"/>
              <a:t>Self-driving IT (storage) use artificial intelligence to learn from the data that they collect. As these storage are exposed to more workflows, the better that they will be able to navigate and re-training allows correction of decision making models.</a:t>
            </a:r>
          </a:p>
          <a:p>
            <a:pPr lvl="1">
              <a:buFont typeface="Arial" panose="020B0604020202020204" pitchFamily="34" charset="0"/>
              <a:buChar char="•"/>
            </a:pPr>
            <a:r>
              <a:rPr lang="en-US" sz="1400" b="1"/>
              <a:t>Global effect</a:t>
            </a:r>
            <a:r>
              <a:rPr lang="en-US" sz="1400"/>
              <a:t> </a:t>
            </a:r>
            <a:r>
              <a:rPr lang="en-US" sz="1200"/>
              <a:t>Self-driving IT (storage) must also extend beyond single array optimization and deliver global intelligence. </a:t>
            </a:r>
          </a:p>
          <a:p>
            <a:pPr>
              <a:buFont typeface="Arial" panose="020B0604020202020204" pitchFamily="34" charset="0"/>
              <a:buNone/>
            </a:pPr>
            <a:endParaRPr lang="en-US" sz="1400" b="1"/>
          </a:p>
          <a:p>
            <a:pPr lvl="1">
              <a:buFont typeface="Arial" panose="020B0604020202020204" pitchFamily="34" charset="0"/>
              <a:buChar char="•"/>
            </a:pPr>
            <a:endParaRPr lang="en-US" sz="1200"/>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24</a:t>
            </a:fld>
            <a:endParaRPr lang="en-US"/>
          </a:p>
        </p:txBody>
      </p:sp>
    </p:spTree>
    <p:extLst>
      <p:ext uri="{BB962C8B-B14F-4D97-AF65-F5344CB8AC3E}">
        <p14:creationId xmlns:p14="http://schemas.microsoft.com/office/powerpoint/2010/main" val="662401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DME automates tasks to reduce Planning, Deployment, O&amp;M, and Optimizes storage assets to ensure maximum value</a:t>
            </a:r>
          </a:p>
          <a:p>
            <a:pPr marL="628650" lvl="1" indent="-171450">
              <a:buFont typeface="Arial" panose="020B0604020202020204" pitchFamily="34" charset="0"/>
              <a:buChar char="•"/>
            </a:pPr>
            <a:r>
              <a:rPr lang="en-US"/>
              <a:t>20% reduction in initial investment</a:t>
            </a:r>
          </a:p>
          <a:p>
            <a:pPr marL="628650" lvl="1" indent="-171450">
              <a:buFont typeface="Arial" panose="020B0604020202020204" pitchFamily="34" charset="0"/>
              <a:buChar char="•"/>
            </a:pPr>
            <a:r>
              <a:rPr lang="en-US"/>
              <a:t>10x deployment efficiency</a:t>
            </a:r>
          </a:p>
          <a:p>
            <a:pPr marL="628650" lvl="1" indent="-171450">
              <a:buFont typeface="Arial" panose="020B0604020202020204" pitchFamily="34" charset="0"/>
              <a:buChar char="•"/>
            </a:pPr>
            <a:r>
              <a:rPr lang="en-US"/>
              <a:t>60% improvement in fault diagnostics and recovery</a:t>
            </a:r>
          </a:p>
          <a:p>
            <a:pPr marL="628650" lvl="1" indent="-171450">
              <a:buFont typeface="Arial" panose="020B0604020202020204" pitchFamily="34" charset="0"/>
              <a:buChar char="•"/>
            </a:pPr>
            <a:r>
              <a:rPr lang="en-US"/>
              <a:t>80% improvement in resource utilization</a:t>
            </a:r>
          </a:p>
          <a:p>
            <a:pPr marL="171450" indent="-171450">
              <a:buFont typeface="Arial" panose="020B0604020202020204" pitchFamily="34" charset="0"/>
              <a:buChar char="•"/>
            </a:pPr>
            <a:r>
              <a:rPr lang="en-US" sz="1200" b="1">
                <a:latin typeface="Calibri Light" panose="020F0302020204030204" pitchFamily="34" charset="0"/>
                <a:cs typeface="Calibri Light" panose="020F0302020204030204" pitchFamily="34" charset="0"/>
              </a:rPr>
              <a:t>Four key elements support Full-Lifecycle Data Management</a:t>
            </a:r>
          </a:p>
          <a:p>
            <a:pPr marL="628650" lvl="1" indent="-171450">
              <a:buFont typeface="Arial" panose="020B0604020202020204" pitchFamily="34" charset="0"/>
              <a:buChar char="•"/>
            </a:pPr>
            <a:r>
              <a:rPr lang="en-US" sz="1200" b="1">
                <a:latin typeface="Calibri Light" panose="020F0302020204030204" pitchFamily="34" charset="0"/>
                <a:cs typeface="Calibri Light" panose="020F0302020204030204" pitchFamily="34" charset="0"/>
              </a:rPr>
              <a:t>Planning</a:t>
            </a:r>
          </a:p>
          <a:p>
            <a:pPr marL="457200" lvl="1" indent="0">
              <a:buFont typeface="Arial" panose="020B0604020202020204" pitchFamily="34" charset="0"/>
              <a:buNone/>
            </a:pPr>
            <a:r>
              <a:rPr lang="en-US" sz="1200">
                <a:latin typeface="Calibri Light" panose="020F0302020204030204" pitchFamily="34" charset="0"/>
                <a:cs typeface="Calibri Light" panose="020F0302020204030204" pitchFamily="34" charset="0"/>
              </a:rPr>
              <a:t>End-to-end auto storage tiering based on service SLAs</a:t>
            </a:r>
          </a:p>
          <a:p>
            <a:pPr marL="628650" lvl="1" indent="-171450">
              <a:buFont typeface="Arial" panose="020B0604020202020204" pitchFamily="34" charset="0"/>
              <a:buChar char="•"/>
            </a:pPr>
            <a:r>
              <a:rPr lang="en-US" sz="1200" b="1">
                <a:latin typeface="Calibri Light" panose="020F0302020204030204" pitchFamily="34" charset="0"/>
                <a:cs typeface="Calibri Light" panose="020F0302020204030204" pitchFamily="34" charset="0"/>
              </a:rPr>
              <a:t>Allocation</a:t>
            </a:r>
          </a:p>
          <a:p>
            <a:pPr marL="457200" lvl="1" indent="0">
              <a:buFont typeface="Arial" panose="020B0604020202020204" pitchFamily="34" charset="0"/>
              <a:buNone/>
            </a:pPr>
            <a:r>
              <a:rPr lang="en-US" sz="1200">
                <a:latin typeface="Calibri Light" panose="020F0302020204030204" pitchFamily="34" charset="0"/>
                <a:cs typeface="Calibri Light" panose="020F0302020204030204" pitchFamily="34" charset="0"/>
              </a:rPr>
              <a:t>Customers just answer several simple questions, </a:t>
            </a:r>
            <a:r>
              <a:rPr lang="en-US" sz="1200" err="1">
                <a:latin typeface="Calibri Light" panose="020F0302020204030204" pitchFamily="34" charset="0"/>
                <a:cs typeface="Calibri Light" panose="020F0302020204030204" pitchFamily="34" charset="0"/>
              </a:rPr>
              <a:t>OceanStor</a:t>
            </a:r>
            <a:r>
              <a:rPr lang="en-US" sz="1200">
                <a:latin typeface="Calibri Light" panose="020F0302020204030204" pitchFamily="34" charset="0"/>
                <a:cs typeface="Calibri Light" panose="020F0302020204030204" pitchFamily="34" charset="0"/>
              </a:rPr>
              <a:t> DJ uses automation engine to orchestrate resource deployment, provisioning and hook up all connections</a:t>
            </a:r>
          </a:p>
          <a:p>
            <a:pPr marL="628650" lvl="1" indent="-171450">
              <a:buFont typeface="Arial" panose="020B0604020202020204" pitchFamily="34" charset="0"/>
              <a:buChar char="•"/>
            </a:pPr>
            <a:r>
              <a:rPr lang="en-US" sz="1100" b="1">
                <a:latin typeface="Calibri Light" panose="020F0302020204030204" pitchFamily="34" charset="0"/>
                <a:cs typeface="Calibri Light" panose="020F0302020204030204" pitchFamily="34" charset="0"/>
              </a:rPr>
              <a:t>O&amp;M</a:t>
            </a:r>
          </a:p>
          <a:p>
            <a:pPr marL="457200" lvl="1" indent="0">
              <a:buFont typeface="Arial" panose="020B0604020202020204" pitchFamily="34" charset="0"/>
              <a:buNone/>
            </a:pPr>
            <a:r>
              <a:rPr lang="en-US" sz="1200">
                <a:latin typeface="Calibri Light" panose="020F0302020204030204" pitchFamily="34" charset="0"/>
                <a:cs typeface="Calibri Light" panose="020F0302020204030204" pitchFamily="34" charset="0"/>
              </a:rPr>
              <a:t>Proactively assess system health including capacity growth projections; Intelligently predicts risks with over a 90% accuracy from multiple dimensions, such as storage performance, capacity, and SLAs.</a:t>
            </a:r>
            <a:r>
              <a:rPr lang="en-US" sz="1200" b="1">
                <a:latin typeface="Calibri Light" panose="020F0302020204030204" pitchFamily="34" charset="0"/>
                <a:cs typeface="Calibri Light" panose="020F0302020204030204" pitchFamily="34" charset="0"/>
              </a:rPr>
              <a:t> </a:t>
            </a:r>
          </a:p>
          <a:p>
            <a:pPr marL="628650" lvl="1" indent="-171450">
              <a:buFont typeface="Arial" panose="020B0604020202020204" pitchFamily="34" charset="0"/>
              <a:buChar char="•"/>
            </a:pPr>
            <a:r>
              <a:rPr lang="en-US" sz="1100" b="1">
                <a:latin typeface="Calibri Light" panose="020F0302020204030204" pitchFamily="34" charset="0"/>
                <a:cs typeface="Calibri Light" panose="020F0302020204030204" pitchFamily="34" charset="0"/>
              </a:rPr>
              <a:t>Optimization</a:t>
            </a:r>
          </a:p>
          <a:p>
            <a:pPr marL="457200" lvl="1" indent="0">
              <a:buFont typeface="Arial" panose="020B0604020202020204" pitchFamily="34" charset="0"/>
              <a:buNone/>
            </a:pPr>
            <a:r>
              <a:rPr lang="en-US" sz="1200">
                <a:latin typeface="Calibri Light" panose="020F0302020204030204" pitchFamily="34" charset="0"/>
                <a:cs typeface="Calibri Light" panose="020F0302020204030204" pitchFamily="34" charset="0"/>
              </a:rPr>
              <a:t>Dynamically eliminates performance bottlenecks and protects service continuity with intelligent SLA adjustments.</a:t>
            </a:r>
          </a:p>
          <a:p>
            <a:pPr marL="171450" indent="-171450">
              <a:buFont typeface="Arial" panose="020B0604020202020204" pitchFamily="34" charset="0"/>
              <a:buChar char="•"/>
            </a:pPr>
            <a:r>
              <a:rPr lang="en-US" sz="1200" b="0" i="0" u="none" strike="noStrike" kern="1200" baseline="0">
                <a:solidFill>
                  <a:schemeClr val="tx1"/>
                </a:solidFill>
                <a:latin typeface="+mn-lt"/>
                <a:ea typeface="+mn-ea"/>
                <a:cs typeface="+mn-cs"/>
              </a:rPr>
              <a:t>More DME details:</a:t>
            </a:r>
          </a:p>
          <a:p>
            <a:pPr marL="628650" lvl="1" indent="-171450">
              <a:buFont typeface="Arial" panose="020B0604020202020204" pitchFamily="34" charset="0"/>
              <a:buChar char="•"/>
            </a:pPr>
            <a:r>
              <a:rPr lang="en-US" sz="1200" b="0" i="0" u="none" strike="noStrike" kern="1200" baseline="0">
                <a:solidFill>
                  <a:schemeClr val="tx1"/>
                </a:solidFill>
                <a:latin typeface="+mn-lt"/>
                <a:ea typeface="+mn-ea"/>
                <a:cs typeface="+mn-cs"/>
              </a:rPr>
              <a:t>Huawei </a:t>
            </a:r>
            <a:r>
              <a:rPr lang="en-US" sz="1200" b="0" i="0" u="none" strike="noStrike" kern="1200" baseline="0" err="1">
                <a:solidFill>
                  <a:schemeClr val="tx1"/>
                </a:solidFill>
                <a:latin typeface="+mn-lt"/>
                <a:ea typeface="+mn-ea"/>
                <a:cs typeface="+mn-cs"/>
              </a:rPr>
              <a:t>OceanStor</a:t>
            </a:r>
            <a:r>
              <a:rPr lang="en-US" sz="1200" b="0" i="0" u="none" strike="noStrike" kern="1200" baseline="0">
                <a:solidFill>
                  <a:schemeClr val="tx1"/>
                </a:solidFill>
                <a:latin typeface="+mn-lt"/>
                <a:ea typeface="+mn-ea"/>
                <a:cs typeface="+mn-cs"/>
              </a:rPr>
              <a:t> DJ provides a unified interface, open APIs, AI enablement with cloud synergy, and multi-dimensional intelligent risk prediction and tuning. </a:t>
            </a:r>
          </a:p>
          <a:p>
            <a:pPr marL="628650" lvl="1" indent="-171450">
              <a:buFont typeface="Arial" panose="020B0604020202020204" pitchFamily="34" charset="0"/>
              <a:buChar char="•"/>
            </a:pPr>
            <a:r>
              <a:rPr lang="en-US" sz="1200" b="0" i="0" u="none" strike="noStrike" kern="1200" baseline="0">
                <a:solidFill>
                  <a:schemeClr val="tx1"/>
                </a:solidFill>
                <a:latin typeface="+mn-lt"/>
                <a:ea typeface="+mn-ea"/>
                <a:cs typeface="+mn-cs"/>
              </a:rPr>
              <a:t>It automates intelligent management and O&amp;M throughout the data lifecycle from storage planning, construction, to O&amp;M and optimization, simplifying storage management and boosting operational efficiency at data centers.</a:t>
            </a:r>
          </a:p>
          <a:p>
            <a:pPr marL="628650" lvl="1" indent="-171450">
              <a:buFont typeface="Arial" panose="020B0604020202020204" pitchFamily="34" charset="0"/>
              <a:buChar char="•"/>
            </a:pPr>
            <a:r>
              <a:rPr lang="en-US" sz="1200" b="0" i="0" u="none" strike="noStrike" kern="1200" baseline="0">
                <a:solidFill>
                  <a:schemeClr val="tx1"/>
                </a:solidFill>
                <a:latin typeface="+mn-lt"/>
                <a:ea typeface="+mn-ea"/>
                <a:cs typeface="+mn-cs"/>
              </a:rPr>
              <a:t>It is also the core management and control plane part of the Huawei long-term strategy for SDS (Software Defined Storage), e.g. </a:t>
            </a:r>
            <a:r>
              <a:rPr lang="en-US" sz="1200" b="0" i="0" u="none" strike="noStrike" kern="1200" baseline="0" err="1">
                <a:solidFill>
                  <a:schemeClr val="tx1"/>
                </a:solidFill>
                <a:latin typeface="+mn-lt"/>
                <a:ea typeface="+mn-ea"/>
                <a:cs typeface="+mn-cs"/>
              </a:rPr>
              <a:t>STaaS</a:t>
            </a:r>
            <a:r>
              <a:rPr lang="en-US" sz="1200" b="0" i="0" u="none" strike="noStrike" kern="1200" baseline="0">
                <a:solidFill>
                  <a:schemeClr val="tx1"/>
                </a:solidFill>
                <a:latin typeface="+mn-lt"/>
                <a:ea typeface="+mn-ea"/>
                <a:cs typeface="+mn-cs"/>
              </a:rPr>
              <a:t> and </a:t>
            </a:r>
            <a:r>
              <a:rPr lang="en-US" sz="1200" b="0" i="0" u="none" strike="noStrike" kern="1200" baseline="0" err="1">
                <a:solidFill>
                  <a:schemeClr val="tx1"/>
                </a:solidFill>
                <a:latin typeface="+mn-lt"/>
                <a:ea typeface="+mn-ea"/>
                <a:cs typeface="+mn-cs"/>
              </a:rPr>
              <a:t>OpenSDS</a:t>
            </a:r>
            <a:r>
              <a:rPr lang="en-US" sz="1200" b="0" i="0" u="none" strike="noStrike" kern="1200" baseline="0">
                <a:solidFill>
                  <a:schemeClr val="tx1"/>
                </a:solidFill>
                <a:latin typeface="+mn-lt"/>
                <a:ea typeface="+mn-ea"/>
                <a:cs typeface="+mn-cs"/>
              </a:rPr>
              <a:t>, which can abstract from hardware storage, either on-premise or in cloud, then become a shared pool that is unrestricted by physical systems, thereby improving resource utilization. DJ can be deployed and provisioned based on software management, and simplified using policy-based automatic management.</a:t>
            </a:r>
            <a:endParaRPr lang="en-US"/>
          </a:p>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25</a:t>
            </a:fld>
            <a:endParaRPr lang="en-US"/>
          </a:p>
        </p:txBody>
      </p:sp>
    </p:spTree>
    <p:extLst>
      <p:ext uri="{BB962C8B-B14F-4D97-AF65-F5344CB8AC3E}">
        <p14:creationId xmlns:p14="http://schemas.microsoft.com/office/powerpoint/2010/main" val="1321510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i="0">
                <a:latin typeface="Arial" panose="020B0604020202020204" pitchFamily="34" charset="0"/>
              </a:rPr>
              <a:t>Enabled by shared 3 layer architecture, </a:t>
            </a:r>
            <a:r>
              <a:rPr lang="en-US" altLang="zh-CN" sz="1000" i="0" err="1">
                <a:latin typeface="Arial" panose="020B0604020202020204" pitchFamily="34" charset="0"/>
              </a:rPr>
              <a:t>OceanStor</a:t>
            </a:r>
            <a:r>
              <a:rPr lang="en-US" altLang="zh-CN" sz="1000" i="0">
                <a:latin typeface="Arial" panose="020B0604020202020204" pitchFamily="34" charset="0"/>
              </a:rPr>
              <a:t> 100D and Dorado v6 offer rich enterprise features with ultra scalabilities.</a:t>
            </a:r>
          </a:p>
          <a:p>
            <a:r>
              <a:rPr lang="en-US" altLang="zh-CN" sz="1000" i="0">
                <a:latin typeface="Arial" panose="020B0604020202020204" pitchFamily="34" charset="0"/>
              </a:rPr>
              <a:t>Powered by flash link algorithms and end to env NVME, they are delivering unparallel performance.</a:t>
            </a:r>
          </a:p>
          <a:p>
            <a:r>
              <a:rPr lang="en-US" altLang="zh-CN" sz="1000" i="0">
                <a:latin typeface="Arial" panose="020B0604020202020204" pitchFamily="34" charset="0"/>
              </a:rPr>
              <a:t>With </a:t>
            </a:r>
            <a:r>
              <a:rPr lang="en-US" altLang="zh-CN" sz="1000" i="0" err="1">
                <a:latin typeface="Arial" panose="020B0604020202020204" pitchFamily="34" charset="0"/>
              </a:rPr>
              <a:t>SmartMatrix</a:t>
            </a:r>
            <a:r>
              <a:rPr lang="en-US" altLang="zh-CN" sz="1000" i="0">
                <a:latin typeface="Arial" panose="020B0604020202020204" pitchFamily="34" charset="0"/>
              </a:rPr>
              <a:t> technologies, they are able to offer ultimate reliability without compromise.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i="0">
                <a:latin typeface="Arial" panose="020B0604020202020204" pitchFamily="34" charset="0"/>
              </a:rPr>
              <a:t>Intelligent O&amp;M software suite at different level provide customer cost effective and efficient </a:t>
            </a:r>
            <a:r>
              <a:rPr lang="en-US" altLang="zh-CN" sz="1000" kern="1200">
                <a:solidFill>
                  <a:schemeClr val="tx1"/>
                </a:solidFill>
                <a:effectLst/>
                <a:latin typeface="Arial" panose="020B0604020202020204" pitchFamily="34" charset="0"/>
                <a:ea typeface="+mn-ea"/>
                <a:cs typeface="Arial" panose="020B0604020202020204" pitchFamily="34" charset="0"/>
              </a:rPr>
              <a:t>O&amp;M solutions.</a:t>
            </a:r>
            <a:endParaRPr lang="zh-CN" altLang="zh-CN" sz="1000" kern="1200">
              <a:solidFill>
                <a:schemeClr val="tx1"/>
              </a:solidFill>
              <a:effectLst/>
              <a:latin typeface="Arial" panose="020B0604020202020204" pitchFamily="34" charset="0"/>
              <a:ea typeface="+mn-ea"/>
              <a:cs typeface="Arial" panose="020B0604020202020204" pitchFamily="34" charset="0"/>
            </a:endParaRPr>
          </a:p>
          <a:p>
            <a:endParaRPr lang="en-US" altLang="zh-CN" sz="1000" i="0">
              <a:latin typeface="Arial" panose="020B0604020202020204" pitchFamily="34" charset="0"/>
            </a:endParaRPr>
          </a:p>
          <a:p>
            <a:endParaRPr lang="en-US" altLang="zh-CN" sz="1000" i="0">
              <a:latin typeface="Arial" panose="020B0604020202020204" pitchFamily="34"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latin typeface="Arial" panose="020B0604020202020204" pitchFamily="34" charset="0"/>
              </a:rPr>
              <a:pPr/>
              <a:t>26</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496411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8F38E5C1-3753-4F2B-858E-14EA162DF29E}" type="slidenum">
              <a:rPr lang="en-US" smtClean="0">
                <a:latin typeface="Arial" panose="020B0604020202020204" pitchFamily="34" charset="0"/>
              </a:rPr>
              <a:t>33</a:t>
            </a:fld>
            <a:endParaRPr lang="en-US">
              <a:latin typeface="Arial" panose="020B0604020202020204" pitchFamily="34" charset="0"/>
            </a:endParaRPr>
          </a:p>
        </p:txBody>
      </p:sp>
    </p:spTree>
    <p:extLst>
      <p:ext uri="{BB962C8B-B14F-4D97-AF65-F5344CB8AC3E}">
        <p14:creationId xmlns:p14="http://schemas.microsoft.com/office/powerpoint/2010/main" val="3035007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hape 850"/>
          <p:cNvSpPr>
            <a:spLocks noGrp="1" noRot="1" noChangeAspect="1"/>
          </p:cNvSpPr>
          <p:nvPr>
            <p:ph type="sldImg"/>
          </p:nvPr>
        </p:nvSpPr>
        <p:spPr>
          <a:xfrm>
            <a:off x="-11118850" y="2698750"/>
            <a:ext cx="23980775" cy="13490575"/>
          </a:xfrm>
          <a:prstGeom prst="rect">
            <a:avLst/>
          </a:prstGeom>
        </p:spPr>
        <p:txBody>
          <a:bodyPr/>
          <a:lstStyle/>
          <a:p>
            <a:endParaRPr>
              <a:latin typeface="Arial" panose="020B0604020202020204" pitchFamily="34" charset="0"/>
            </a:endParaRPr>
          </a:p>
        </p:txBody>
      </p:sp>
      <p:sp>
        <p:nvSpPr>
          <p:cNvPr id="851" name="Shape 851"/>
          <p:cNvSpPr>
            <a:spLocks noGrp="1"/>
          </p:cNvSpPr>
          <p:nvPr>
            <p:ph type="body" sz="quarter" idx="1"/>
          </p:nvPr>
        </p:nvSpPr>
        <p:spPr>
          <a:prstGeom prst="rect">
            <a:avLst/>
          </a:prstGeom>
        </p:spPr>
        <p:txBody>
          <a:bodyPr/>
          <a:lstStyle/>
          <a:p>
            <a:r>
              <a:rPr lang="en-US" altLang="zh-CN" sz="1600" err="1">
                <a:effectLst/>
                <a:latin typeface="Arial" panose="020B0604020202020204" pitchFamily="34" charset="0"/>
                <a:ea typeface="+mj-ea"/>
                <a:cs typeface="+mj-cs"/>
                <a:sym typeface="Calibri"/>
              </a:rPr>
              <a:t>FlashLink</a:t>
            </a:r>
            <a:r>
              <a:rPr lang="en-US" altLang="zh-CN" sz="1600">
                <a:effectLst/>
                <a:latin typeface="Arial" panose="020B0604020202020204" pitchFamily="34" charset="0"/>
                <a:ea typeface="+mj-ea"/>
                <a:cs typeface="+mj-cs"/>
                <a:sym typeface="Calibri"/>
              </a:rPr>
              <a:t> is a technology that differentiates Huawei from the competition. </a:t>
            </a:r>
          </a:p>
          <a:p>
            <a:r>
              <a:rPr lang="en-US" altLang="zh-CN" sz="1600">
                <a:effectLst/>
                <a:latin typeface="Arial" panose="020B0604020202020204" pitchFamily="34" charset="0"/>
                <a:ea typeface="+mj-ea"/>
                <a:cs typeface="+mj-cs"/>
                <a:sym typeface="Calibri"/>
              </a:rPr>
              <a:t>Huawei is one of the few Storage vendors that manufactures a SSD controllers. </a:t>
            </a:r>
          </a:p>
          <a:p>
            <a:r>
              <a:rPr lang="en-US" altLang="zh-CN" sz="1600">
                <a:effectLst/>
                <a:latin typeface="Arial" panose="020B0604020202020204" pitchFamily="34" charset="0"/>
                <a:ea typeface="+mj-ea"/>
                <a:cs typeface="+mj-cs"/>
                <a:sym typeface="Calibri"/>
              </a:rPr>
              <a:t>End-to-end hardware stack is highly optimized.</a:t>
            </a:r>
          </a:p>
          <a:p>
            <a:r>
              <a:rPr lang="en-US" altLang="zh-CN" sz="1600" err="1">
                <a:effectLst/>
                <a:latin typeface="Arial" panose="020B0604020202020204" pitchFamily="34" charset="0"/>
                <a:ea typeface="+mj-ea"/>
                <a:cs typeface="+mj-cs"/>
                <a:sym typeface="Calibri"/>
              </a:rPr>
              <a:t>FlashLink</a:t>
            </a:r>
            <a:r>
              <a:rPr lang="en-US" altLang="zh-CN" sz="1600">
                <a:effectLst/>
                <a:latin typeface="Arial" panose="020B0604020202020204" pitchFamily="34" charset="0"/>
                <a:ea typeface="+mj-ea"/>
                <a:cs typeface="+mj-cs"/>
                <a:sym typeface="Calibri"/>
              </a:rPr>
              <a:t> is built on top of this end-to-end hardware stack. </a:t>
            </a:r>
          </a:p>
          <a:p>
            <a:r>
              <a:rPr lang="en-US" altLang="zh-CN" sz="1600">
                <a:effectLst/>
                <a:latin typeface="Arial" panose="020B0604020202020204" pitchFamily="34" charset="0"/>
                <a:ea typeface="+mj-ea"/>
                <a:cs typeface="+mj-cs"/>
                <a:sym typeface="Calibri"/>
              </a:rPr>
              <a:t>Flash is able to provide a stable 0.5-millisecond latency, meeting low latency and high-performance requirements of various databases.</a:t>
            </a:r>
          </a:p>
          <a:p>
            <a:pPr defTabSz="1219200"/>
            <a:endParaRPr lang="en-US" altLang="zh-CN">
              <a:latin typeface="Arial" panose="020B0604020202020204" pitchFamily="34" charset="0"/>
            </a:endParaRPr>
          </a:p>
        </p:txBody>
      </p:sp>
    </p:spTree>
    <p:extLst>
      <p:ext uri="{BB962C8B-B14F-4D97-AF65-F5344CB8AC3E}">
        <p14:creationId xmlns:p14="http://schemas.microsoft.com/office/powerpoint/2010/main" val="228507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为什么我们能实现端到端的性能加速，这是因为我们有智能的</a:t>
            </a:r>
            <a:r>
              <a:rPr lang="en-US" altLang="zh-CN"/>
              <a:t>4</a:t>
            </a:r>
            <a:r>
              <a:rPr lang="zh-CN" altLang="en-US"/>
              <a:t>颗芯片。</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latin typeface="Arial" panose="020B0604020202020204" pitchFamily="34" charset="0"/>
                <a:ea typeface="微软雅黑" pitchFamily="34" charset="-122"/>
                <a:cs typeface="Arial" panose="020B0604020202020204" pitchFamily="34" charset="0"/>
              </a:rPr>
              <a:t>智能处理器芯片鲲鹏</a:t>
            </a:r>
            <a:r>
              <a:rPr lang="en-US" altLang="zh-CN" sz="1200">
                <a:latin typeface="Arial" panose="020B0604020202020204" pitchFamily="34" charset="0"/>
                <a:ea typeface="微软雅黑" pitchFamily="34" charset="-122"/>
                <a:cs typeface="Arial" panose="020B0604020202020204" pitchFamily="34" charset="0"/>
              </a:rPr>
              <a:t>920 </a:t>
            </a:r>
            <a:r>
              <a:rPr lang="zh-CN" altLang="en-US" sz="1200">
                <a:latin typeface="Arial" panose="020B0604020202020204" pitchFamily="34" charset="0"/>
                <a:ea typeface="微软雅黑" pitchFamily="34" charset="-122"/>
                <a:cs typeface="Arial" panose="020B0604020202020204" pitchFamily="34" charset="0"/>
              </a:rPr>
              <a:t>（内部型号</a:t>
            </a:r>
            <a:r>
              <a:rPr lang="en-US" altLang="zh-CN" sz="1200">
                <a:latin typeface="Arial" panose="020B0604020202020204" pitchFamily="34" charset="0"/>
                <a:ea typeface="微软雅黑" pitchFamily="34" charset="-122"/>
                <a:cs typeface="Arial" panose="020B0604020202020204" pitchFamily="34" charset="0"/>
              </a:rPr>
              <a:t>Hi1620</a:t>
            </a:r>
            <a:r>
              <a:rPr lang="zh-CN" altLang="en-US" sz="1200">
                <a:latin typeface="Arial" panose="020B0604020202020204" pitchFamily="34" charset="0"/>
                <a:ea typeface="微软雅黑" pitchFamily="34" charset="-122"/>
                <a:cs typeface="Arial" panose="020B0604020202020204" pitchFamily="34" charset="0"/>
              </a:rPr>
              <a:t>）是业务最高性能的</a:t>
            </a:r>
            <a:r>
              <a:rPr lang="en-US" altLang="zh-CN" sz="1200">
                <a:solidFill>
                  <a:schemeClr val="bg1"/>
                </a:solidFill>
                <a:latin typeface="微软雅黑"/>
                <a:ea typeface="微软雅黑"/>
              </a:rPr>
              <a:t>ARM-based CPU</a:t>
            </a:r>
            <a:r>
              <a:rPr lang="zh-CN" altLang="en-US" sz="1200">
                <a:latin typeface="Arial" panose="020B0604020202020204" pitchFamily="34" charset="0"/>
                <a:ea typeface="微软雅黑" pitchFamily="34" charset="-122"/>
                <a:cs typeface="Arial" panose="020B0604020202020204" pitchFamily="34" charset="0"/>
              </a:rPr>
              <a:t>；</a:t>
            </a:r>
            <a:endParaRPr lang="en-US" altLang="zh-CN" sz="1200">
              <a:latin typeface="Arial" panose="020B0604020202020204" pitchFamily="34" charset="0"/>
              <a:ea typeface="微软雅黑"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latin typeface="Arial" panose="020B0604020202020204" pitchFamily="34" charset="0"/>
                <a:ea typeface="微软雅黑" pitchFamily="34" charset="-122"/>
                <a:cs typeface="Arial" panose="020B0604020202020204" pitchFamily="34" charset="0"/>
              </a:rPr>
              <a:t>智能多协议接口芯片，实现协议硬件卸载，加速前端访问，时延降低</a:t>
            </a:r>
            <a:r>
              <a:rPr lang="en-US" altLang="zh-CN" sz="1200">
                <a:latin typeface="Arial" panose="020B0604020202020204" pitchFamily="34" charset="0"/>
                <a:ea typeface="微软雅黑" pitchFamily="34" charset="-122"/>
                <a:cs typeface="Arial" panose="020B0604020202020204" pitchFamily="34" charset="0"/>
              </a:rPr>
              <a:t>10%</a:t>
            </a:r>
            <a:r>
              <a:rPr lang="zh-CN" altLang="en-US" sz="1200">
                <a:latin typeface="Arial" panose="020B0604020202020204" pitchFamily="34" charset="0"/>
                <a:ea typeface="微软雅黑" pitchFamily="34" charset="-122"/>
                <a:cs typeface="Arial" panose="020B0604020202020204" pitchFamily="34" charset="0"/>
              </a:rPr>
              <a:t>；</a:t>
            </a:r>
            <a:endParaRPr lang="en-US" altLang="zh-CN" sz="1200">
              <a:latin typeface="Arial" panose="020B0604020202020204" pitchFamily="34" charset="0"/>
              <a:ea typeface="微软雅黑"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latin typeface="Arial" panose="020B0604020202020204" pitchFamily="34" charset="0"/>
                <a:ea typeface="微软雅黑" pitchFamily="34" charset="-122"/>
                <a:cs typeface="Arial" panose="020B0604020202020204" pitchFamily="34" charset="0"/>
              </a:rPr>
              <a:t>智能</a:t>
            </a:r>
            <a:r>
              <a:rPr lang="en-US" altLang="zh-CN" sz="1200">
                <a:latin typeface="Arial" panose="020B0604020202020204" pitchFamily="34" charset="0"/>
                <a:ea typeface="微软雅黑" pitchFamily="34" charset="-122"/>
                <a:cs typeface="Arial" panose="020B0604020202020204" pitchFamily="34" charset="0"/>
              </a:rPr>
              <a:t>SSD</a:t>
            </a:r>
            <a:r>
              <a:rPr lang="zh-CN" altLang="en-US" sz="1200">
                <a:latin typeface="Arial" panose="020B0604020202020204" pitchFamily="34" charset="0"/>
                <a:ea typeface="微软雅黑" pitchFamily="34" charset="-122"/>
                <a:cs typeface="Arial" panose="020B0604020202020204" pitchFamily="34" charset="0"/>
              </a:rPr>
              <a:t>控制芯片加速</a:t>
            </a:r>
            <a:r>
              <a:rPr lang="en-US" altLang="zh-CN" sz="1200">
                <a:latin typeface="Arial" panose="020B0604020202020204" pitchFamily="34" charset="0"/>
                <a:ea typeface="微软雅黑" pitchFamily="34" charset="-122"/>
                <a:cs typeface="Arial" panose="020B0604020202020204" pitchFamily="34" charset="0"/>
              </a:rPr>
              <a:t>SSD</a:t>
            </a:r>
            <a:r>
              <a:rPr lang="zh-CN" altLang="en-US" sz="1200">
                <a:latin typeface="Arial" panose="020B0604020202020204" pitchFamily="34" charset="0"/>
                <a:ea typeface="微软雅黑" pitchFamily="34" charset="-122"/>
                <a:cs typeface="Arial" panose="020B0604020202020204" pitchFamily="34" charset="0"/>
              </a:rPr>
              <a:t>盘内数据访问，读时延达到业界最短的</a:t>
            </a:r>
            <a:r>
              <a:rPr lang="en-US" altLang="zh-CN" sz="1200">
                <a:latin typeface="Arial" panose="020B0604020202020204" pitchFamily="34" charset="0"/>
                <a:ea typeface="微软雅黑" pitchFamily="34" charset="-122"/>
                <a:cs typeface="Arial" panose="020B0604020202020204" pitchFamily="34" charset="0"/>
              </a:rPr>
              <a:t>80μs</a:t>
            </a:r>
            <a:r>
              <a:rPr lang="zh-CN" altLang="en-US" sz="1200">
                <a:latin typeface="Arial" panose="020B0604020202020204" pitchFamily="34" charset="0"/>
                <a:ea typeface="微软雅黑" pitchFamily="34" charset="-122"/>
                <a:cs typeface="Arial" panose="020B0604020202020204" pitchFamily="34" charset="0"/>
              </a:rPr>
              <a:t>；</a:t>
            </a:r>
            <a:endParaRPr lang="en-US" altLang="zh-CN" sz="1200">
              <a:latin typeface="Arial" panose="020B0604020202020204" pitchFamily="34" charset="0"/>
              <a:ea typeface="微软雅黑"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Arial" panose="020B0604020202020204" pitchFamily="34" charset="0"/>
                <a:ea typeface="微软雅黑" pitchFamily="34" charset="-122"/>
                <a:cs typeface="Arial" panose="020B0604020202020204" pitchFamily="34" charset="0"/>
              </a:rPr>
              <a:t>BMC</a:t>
            </a:r>
            <a:r>
              <a:rPr lang="zh-CN" altLang="en-US" sz="1200">
                <a:latin typeface="Arial" panose="020B0604020202020204" pitchFamily="34" charset="0"/>
                <a:ea typeface="微软雅黑" pitchFamily="34" charset="-122"/>
                <a:cs typeface="Arial" panose="020B0604020202020204" pitchFamily="34" charset="0"/>
              </a:rPr>
              <a:t>管理芯片实现对</a:t>
            </a:r>
            <a:r>
              <a:rPr lang="en-US" altLang="zh-CN" sz="1200">
                <a:latin typeface="Arial" panose="020B0604020202020204" pitchFamily="34" charset="0"/>
                <a:ea typeface="微软雅黑" pitchFamily="34" charset="-122"/>
                <a:cs typeface="Arial" panose="020B0604020202020204" pitchFamily="34" charset="0"/>
              </a:rPr>
              <a:t>CPU</a:t>
            </a:r>
            <a:r>
              <a:rPr lang="zh-CN" altLang="en-US" sz="1200">
                <a:latin typeface="Arial" panose="020B0604020202020204" pitchFamily="34" charset="0"/>
                <a:ea typeface="微软雅黑" pitchFamily="34" charset="-122"/>
                <a:cs typeface="Arial" panose="020B0604020202020204" pitchFamily="34" charset="0"/>
              </a:rPr>
              <a:t>、内存等部件管控，故障恢复时间从</a:t>
            </a:r>
            <a:r>
              <a:rPr lang="en-US" altLang="zh-CN" sz="1200">
                <a:latin typeface="Arial" panose="020B0604020202020204" pitchFamily="34" charset="0"/>
                <a:ea typeface="微软雅黑" pitchFamily="34" charset="-122"/>
                <a:cs typeface="Arial" panose="020B0604020202020204" pitchFamily="34" charset="0"/>
              </a:rPr>
              <a:t>2</a:t>
            </a:r>
            <a:r>
              <a:rPr lang="zh-CN" altLang="en-US" sz="1200">
                <a:latin typeface="Arial" panose="020B0604020202020204" pitchFamily="34" charset="0"/>
                <a:ea typeface="微软雅黑" pitchFamily="34" charset="-122"/>
                <a:cs typeface="Arial" panose="020B0604020202020204" pitchFamily="34" charset="0"/>
              </a:rPr>
              <a:t>小时缩短到</a:t>
            </a:r>
            <a:r>
              <a:rPr lang="en-US" altLang="zh-CN" sz="1200">
                <a:latin typeface="Arial" panose="020B0604020202020204" pitchFamily="34" charset="0"/>
                <a:ea typeface="微软雅黑" pitchFamily="34" charset="-122"/>
                <a:cs typeface="Arial" panose="020B0604020202020204" pitchFamily="34" charset="0"/>
              </a:rPr>
              <a:t>10</a:t>
            </a:r>
            <a:r>
              <a:rPr lang="zh-CN" altLang="en-US" sz="1200">
                <a:latin typeface="Arial" panose="020B0604020202020204" pitchFamily="34" charset="0"/>
                <a:ea typeface="微软雅黑" pitchFamily="34" charset="-122"/>
                <a:cs typeface="Arial" panose="020B0604020202020204" pitchFamily="34" charset="0"/>
              </a:rPr>
              <a:t>分钟</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ACCAA8-9630-4C1D-ADDD-04FD6856D6A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3866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err="1"/>
              <a:t>OceanStor</a:t>
            </a:r>
            <a:r>
              <a:rPr lang="en-US"/>
              <a:t> 100D offers Data center with one migration free storage and data intelligence</a:t>
            </a:r>
          </a:p>
          <a:p>
            <a:pPr>
              <a:defRPr/>
            </a:pPr>
            <a:r>
              <a:rPr lang="en-US" altLang="zh-CN" err="1">
                <a:latin typeface="Arial"/>
                <a:ea typeface="等线"/>
                <a:cs typeface="Arial"/>
              </a:rPr>
              <a:t>OceanStor</a:t>
            </a:r>
            <a:r>
              <a:rPr lang="en-US" altLang="zh-CN">
                <a:latin typeface="Arial"/>
                <a:ea typeface="等线"/>
                <a:cs typeface="Arial"/>
              </a:rPr>
              <a:t> 100D  eliminates the diversity of storage. All-flash storage, high-end storage, mid-range storage, object storage, and scale-out file systems are all different types of nodes in </a:t>
            </a:r>
            <a:r>
              <a:rPr lang="en-US" altLang="zh-CN" err="1">
                <a:latin typeface="Arial"/>
                <a:ea typeface="等线"/>
                <a:cs typeface="Arial"/>
              </a:rPr>
              <a:t>OceanStor</a:t>
            </a:r>
            <a:r>
              <a:rPr lang="en-US" altLang="zh-CN">
                <a:latin typeface="Arial"/>
                <a:ea typeface="等线"/>
                <a:cs typeface="Arial"/>
              </a:rPr>
              <a:t> 100D, so whether it's critical business, such</a:t>
            </a:r>
            <a:r>
              <a:rPr lang="en-US" altLang="zh-CN" baseline="0">
                <a:latin typeface="Arial"/>
                <a:ea typeface="等线"/>
                <a:cs typeface="Arial"/>
              </a:rPr>
              <a:t> as </a:t>
            </a:r>
            <a:r>
              <a:rPr lang="en-US" altLang="zh-CN">
                <a:latin typeface="Arial"/>
                <a:ea typeface="等线"/>
                <a:cs typeface="Arial"/>
              </a:rPr>
              <a:t>databases, virtual machines, or non-critical and new workloads, such as backup. , archive, analytics, and cloud applications can all be deployed on </a:t>
            </a:r>
            <a:r>
              <a:rPr lang="en-US" altLang="zh-CN" err="1">
                <a:latin typeface="Arial"/>
                <a:ea typeface="等线"/>
                <a:cs typeface="Arial"/>
              </a:rPr>
              <a:t>OceanStor</a:t>
            </a:r>
            <a:r>
              <a:rPr lang="en-US" altLang="zh-CN">
                <a:latin typeface="Arial"/>
                <a:ea typeface="等线"/>
                <a:cs typeface="Arial"/>
              </a:rPr>
              <a:t> 100D to create one data center one storage. By unifying the data center storage infrastructure, business flows are consolidated, efficiency is increased by 50%, and TCO is reduced by 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defRPr/>
            </a:pPr>
            <a:r>
              <a:rPr lang="en-US"/>
              <a:t>Not like 2 layer architecture of typical distributed storage system, </a:t>
            </a:r>
            <a:r>
              <a:rPr lang="en-US" err="1"/>
              <a:t>OceanStor</a:t>
            </a:r>
            <a:r>
              <a:rPr lang="en-US"/>
              <a:t> 100D’s  3 Layer architectures enables enterprise-class capabilities with cloud like scalabilities and intelligent O&amp;M.</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It offers 5 major convergences:</a:t>
            </a:r>
            <a:endParaRPr lang="en-US">
              <a:cs typeface="Calibri"/>
            </a:endParaRPr>
          </a:p>
          <a:p>
            <a:r>
              <a:rPr lang="en-US"/>
              <a:t>Converged Protocol File, Object, Block, HDFS with native access (industry first native access)</a:t>
            </a:r>
            <a:endParaRPr lang="en-US">
              <a:cs typeface="Calibri"/>
            </a:endParaRPr>
          </a:p>
          <a:p>
            <a:r>
              <a:rPr lang="en-US"/>
              <a:t>Converged Workload to support various applications from mission critical to emerging applications</a:t>
            </a:r>
            <a:endParaRPr lang="en-US">
              <a:cs typeface="Calibri"/>
            </a:endParaRPr>
          </a:p>
          <a:p>
            <a:r>
              <a:rPr lang="en-US"/>
              <a:t>Converged Scenarios to support various storage scenarios like big data, management, backup and archiving </a:t>
            </a:r>
            <a:endParaRPr lang="en-US">
              <a:cs typeface="Calibri"/>
            </a:endParaRPr>
          </a:p>
          <a:p>
            <a:r>
              <a:rPr lang="en-US"/>
              <a:t>Converged Clouds to integrate edge private and public cloud capabilities</a:t>
            </a:r>
            <a:endParaRPr lang="en-US">
              <a:cs typeface="Calibri"/>
            </a:endParaRPr>
          </a:p>
          <a:p>
            <a:r>
              <a:rPr lang="en-US"/>
              <a:t>Converged Management to support system operations and O&amp;M </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5DA3EED5-0F1B-2B42-9101-F85406E366E9}" type="slidenum">
              <a:rPr lang="en-US" smtClean="0"/>
              <a:t>3</a:t>
            </a:fld>
            <a:endParaRPr lang="en-US"/>
          </a:p>
        </p:txBody>
      </p:sp>
    </p:spTree>
    <p:extLst>
      <p:ext uri="{BB962C8B-B14F-4D97-AF65-F5344CB8AC3E}">
        <p14:creationId xmlns:p14="http://schemas.microsoft.com/office/powerpoint/2010/main" val="296091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为什么我们能实现端到端的性能加速，这是因为我们有智能的</a:t>
            </a:r>
            <a:r>
              <a:rPr lang="en-US" altLang="zh-CN"/>
              <a:t>4</a:t>
            </a:r>
            <a:r>
              <a:rPr lang="zh-CN" altLang="en-US"/>
              <a:t>颗芯片。</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latin typeface="Arial" panose="020B0604020202020204" pitchFamily="34" charset="0"/>
                <a:ea typeface="微软雅黑" pitchFamily="34" charset="-122"/>
                <a:cs typeface="Arial" panose="020B0604020202020204" pitchFamily="34" charset="0"/>
              </a:rPr>
              <a:t>智能处理器芯片鲲鹏</a:t>
            </a:r>
            <a:r>
              <a:rPr lang="en-US" altLang="zh-CN" sz="1200">
                <a:latin typeface="Arial" panose="020B0604020202020204" pitchFamily="34" charset="0"/>
                <a:ea typeface="微软雅黑" pitchFamily="34" charset="-122"/>
                <a:cs typeface="Arial" panose="020B0604020202020204" pitchFamily="34" charset="0"/>
              </a:rPr>
              <a:t>920 </a:t>
            </a:r>
            <a:r>
              <a:rPr lang="zh-CN" altLang="en-US" sz="1200">
                <a:latin typeface="Arial" panose="020B0604020202020204" pitchFamily="34" charset="0"/>
                <a:ea typeface="微软雅黑" pitchFamily="34" charset="-122"/>
                <a:cs typeface="Arial" panose="020B0604020202020204" pitchFamily="34" charset="0"/>
              </a:rPr>
              <a:t>（内部型号</a:t>
            </a:r>
            <a:r>
              <a:rPr lang="en-US" altLang="zh-CN" sz="1200">
                <a:latin typeface="Arial" panose="020B0604020202020204" pitchFamily="34" charset="0"/>
                <a:ea typeface="微软雅黑" pitchFamily="34" charset="-122"/>
                <a:cs typeface="Arial" panose="020B0604020202020204" pitchFamily="34" charset="0"/>
              </a:rPr>
              <a:t>Hi1620</a:t>
            </a:r>
            <a:r>
              <a:rPr lang="zh-CN" altLang="en-US" sz="1200">
                <a:latin typeface="Arial" panose="020B0604020202020204" pitchFamily="34" charset="0"/>
                <a:ea typeface="微软雅黑" pitchFamily="34" charset="-122"/>
                <a:cs typeface="Arial" panose="020B0604020202020204" pitchFamily="34" charset="0"/>
              </a:rPr>
              <a:t>）是业务最高性能的</a:t>
            </a:r>
            <a:r>
              <a:rPr lang="en-US" altLang="zh-CN" sz="1200">
                <a:solidFill>
                  <a:schemeClr val="bg1"/>
                </a:solidFill>
                <a:latin typeface="微软雅黑"/>
                <a:ea typeface="微软雅黑"/>
              </a:rPr>
              <a:t>ARM-based CPU</a:t>
            </a:r>
            <a:r>
              <a:rPr lang="zh-CN" altLang="en-US" sz="1200">
                <a:latin typeface="Arial" panose="020B0604020202020204" pitchFamily="34" charset="0"/>
                <a:ea typeface="微软雅黑" pitchFamily="34" charset="-122"/>
                <a:cs typeface="Arial" panose="020B0604020202020204" pitchFamily="34" charset="0"/>
              </a:rPr>
              <a:t>；</a:t>
            </a:r>
            <a:endParaRPr lang="en-US" altLang="zh-CN" sz="1200">
              <a:latin typeface="Arial" panose="020B0604020202020204" pitchFamily="34" charset="0"/>
              <a:ea typeface="微软雅黑"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latin typeface="Arial" panose="020B0604020202020204" pitchFamily="34" charset="0"/>
                <a:ea typeface="微软雅黑" pitchFamily="34" charset="-122"/>
                <a:cs typeface="Arial" panose="020B0604020202020204" pitchFamily="34" charset="0"/>
              </a:rPr>
              <a:t>智能多协议接口芯片，实现协议硬件卸载，加速前端访问，时延降低</a:t>
            </a:r>
            <a:r>
              <a:rPr lang="en-US" altLang="zh-CN" sz="1200">
                <a:latin typeface="Arial" panose="020B0604020202020204" pitchFamily="34" charset="0"/>
                <a:ea typeface="微软雅黑" pitchFamily="34" charset="-122"/>
                <a:cs typeface="Arial" panose="020B0604020202020204" pitchFamily="34" charset="0"/>
              </a:rPr>
              <a:t>10%</a:t>
            </a:r>
            <a:r>
              <a:rPr lang="zh-CN" altLang="en-US" sz="1200">
                <a:latin typeface="Arial" panose="020B0604020202020204" pitchFamily="34" charset="0"/>
                <a:ea typeface="微软雅黑" pitchFamily="34" charset="-122"/>
                <a:cs typeface="Arial" panose="020B0604020202020204" pitchFamily="34" charset="0"/>
              </a:rPr>
              <a:t>；</a:t>
            </a:r>
            <a:endParaRPr lang="en-US" altLang="zh-CN" sz="1200">
              <a:latin typeface="Arial" panose="020B0604020202020204" pitchFamily="34" charset="0"/>
              <a:ea typeface="微软雅黑"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latin typeface="Arial" panose="020B0604020202020204" pitchFamily="34" charset="0"/>
                <a:ea typeface="微软雅黑" pitchFamily="34" charset="-122"/>
                <a:cs typeface="Arial" panose="020B0604020202020204" pitchFamily="34" charset="0"/>
              </a:rPr>
              <a:t>智能</a:t>
            </a:r>
            <a:r>
              <a:rPr lang="en-US" altLang="zh-CN" sz="1200">
                <a:latin typeface="Arial" panose="020B0604020202020204" pitchFamily="34" charset="0"/>
                <a:ea typeface="微软雅黑" pitchFamily="34" charset="-122"/>
                <a:cs typeface="Arial" panose="020B0604020202020204" pitchFamily="34" charset="0"/>
              </a:rPr>
              <a:t>SSD</a:t>
            </a:r>
            <a:r>
              <a:rPr lang="zh-CN" altLang="en-US" sz="1200">
                <a:latin typeface="Arial" panose="020B0604020202020204" pitchFamily="34" charset="0"/>
                <a:ea typeface="微软雅黑" pitchFamily="34" charset="-122"/>
                <a:cs typeface="Arial" panose="020B0604020202020204" pitchFamily="34" charset="0"/>
              </a:rPr>
              <a:t>控制芯片加速</a:t>
            </a:r>
            <a:r>
              <a:rPr lang="en-US" altLang="zh-CN" sz="1200">
                <a:latin typeface="Arial" panose="020B0604020202020204" pitchFamily="34" charset="0"/>
                <a:ea typeface="微软雅黑" pitchFamily="34" charset="-122"/>
                <a:cs typeface="Arial" panose="020B0604020202020204" pitchFamily="34" charset="0"/>
              </a:rPr>
              <a:t>SSD</a:t>
            </a:r>
            <a:r>
              <a:rPr lang="zh-CN" altLang="en-US" sz="1200">
                <a:latin typeface="Arial" panose="020B0604020202020204" pitchFamily="34" charset="0"/>
                <a:ea typeface="微软雅黑" pitchFamily="34" charset="-122"/>
                <a:cs typeface="Arial" panose="020B0604020202020204" pitchFamily="34" charset="0"/>
              </a:rPr>
              <a:t>盘内数据访问，读时延达到业界最短的</a:t>
            </a:r>
            <a:r>
              <a:rPr lang="en-US" altLang="zh-CN" sz="1200">
                <a:latin typeface="Arial" panose="020B0604020202020204" pitchFamily="34" charset="0"/>
                <a:ea typeface="微软雅黑" pitchFamily="34" charset="-122"/>
                <a:cs typeface="Arial" panose="020B0604020202020204" pitchFamily="34" charset="0"/>
              </a:rPr>
              <a:t>80μs</a:t>
            </a:r>
            <a:r>
              <a:rPr lang="zh-CN" altLang="en-US" sz="1200">
                <a:latin typeface="Arial" panose="020B0604020202020204" pitchFamily="34" charset="0"/>
                <a:ea typeface="微软雅黑" pitchFamily="34" charset="-122"/>
                <a:cs typeface="Arial" panose="020B0604020202020204" pitchFamily="34" charset="0"/>
              </a:rPr>
              <a:t>；</a:t>
            </a:r>
            <a:endParaRPr lang="en-US" altLang="zh-CN" sz="1200">
              <a:latin typeface="Arial" panose="020B0604020202020204" pitchFamily="34" charset="0"/>
              <a:ea typeface="微软雅黑"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Arial" panose="020B0604020202020204" pitchFamily="34" charset="0"/>
                <a:ea typeface="微软雅黑" pitchFamily="34" charset="-122"/>
                <a:cs typeface="Arial" panose="020B0604020202020204" pitchFamily="34" charset="0"/>
              </a:rPr>
              <a:t>BMC</a:t>
            </a:r>
            <a:r>
              <a:rPr lang="zh-CN" altLang="en-US" sz="1200">
                <a:latin typeface="Arial" panose="020B0604020202020204" pitchFamily="34" charset="0"/>
                <a:ea typeface="微软雅黑" pitchFamily="34" charset="-122"/>
                <a:cs typeface="Arial" panose="020B0604020202020204" pitchFamily="34" charset="0"/>
              </a:rPr>
              <a:t>管理芯片实现对</a:t>
            </a:r>
            <a:r>
              <a:rPr lang="en-US" altLang="zh-CN" sz="1200">
                <a:latin typeface="Arial" panose="020B0604020202020204" pitchFamily="34" charset="0"/>
                <a:ea typeface="微软雅黑" pitchFamily="34" charset="-122"/>
                <a:cs typeface="Arial" panose="020B0604020202020204" pitchFamily="34" charset="0"/>
              </a:rPr>
              <a:t>CPU</a:t>
            </a:r>
            <a:r>
              <a:rPr lang="zh-CN" altLang="en-US" sz="1200">
                <a:latin typeface="Arial" panose="020B0604020202020204" pitchFamily="34" charset="0"/>
                <a:ea typeface="微软雅黑" pitchFamily="34" charset="-122"/>
                <a:cs typeface="Arial" panose="020B0604020202020204" pitchFamily="34" charset="0"/>
              </a:rPr>
              <a:t>、内存等部件管控，故障定位准确率提升到</a:t>
            </a:r>
            <a:r>
              <a:rPr lang="en-US" altLang="zh-CN" sz="1200">
                <a:latin typeface="Arial" panose="020B0604020202020204" pitchFamily="34" charset="0"/>
                <a:ea typeface="微软雅黑" pitchFamily="34" charset="-122"/>
                <a:cs typeface="Arial" panose="020B0604020202020204" pitchFamily="34" charset="0"/>
              </a:rPr>
              <a:t>93%</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ACCAA8-9630-4C1D-ADDD-04FD6856D6A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59601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45</a:t>
            </a:fld>
            <a:endParaRPr lang="en-US"/>
          </a:p>
        </p:txBody>
      </p:sp>
    </p:spTree>
    <p:extLst>
      <p:ext uri="{BB962C8B-B14F-4D97-AF65-F5344CB8AC3E}">
        <p14:creationId xmlns:p14="http://schemas.microsoft.com/office/powerpoint/2010/main" val="4223109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46</a:t>
            </a:fld>
            <a:endParaRPr lang="en-US"/>
          </a:p>
        </p:txBody>
      </p:sp>
    </p:spTree>
    <p:extLst>
      <p:ext uri="{BB962C8B-B14F-4D97-AF65-F5344CB8AC3E}">
        <p14:creationId xmlns:p14="http://schemas.microsoft.com/office/powerpoint/2010/main" val="1510999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47</a:t>
            </a:fld>
            <a:endParaRPr lang="en-US"/>
          </a:p>
        </p:txBody>
      </p:sp>
    </p:spTree>
    <p:extLst>
      <p:ext uri="{BB962C8B-B14F-4D97-AF65-F5344CB8AC3E}">
        <p14:creationId xmlns:p14="http://schemas.microsoft.com/office/powerpoint/2010/main" val="3323241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48</a:t>
            </a:fld>
            <a:endParaRPr lang="en-US"/>
          </a:p>
        </p:txBody>
      </p:sp>
    </p:spTree>
    <p:extLst>
      <p:ext uri="{BB962C8B-B14F-4D97-AF65-F5344CB8AC3E}">
        <p14:creationId xmlns:p14="http://schemas.microsoft.com/office/powerpoint/2010/main" val="463327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49</a:t>
            </a:fld>
            <a:endParaRPr lang="en-US"/>
          </a:p>
        </p:txBody>
      </p:sp>
    </p:spTree>
    <p:extLst>
      <p:ext uri="{BB962C8B-B14F-4D97-AF65-F5344CB8AC3E}">
        <p14:creationId xmlns:p14="http://schemas.microsoft.com/office/powerpoint/2010/main" val="5060063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50</a:t>
            </a:fld>
            <a:endParaRPr lang="en-US"/>
          </a:p>
        </p:txBody>
      </p:sp>
    </p:spTree>
    <p:extLst>
      <p:ext uri="{BB962C8B-B14F-4D97-AF65-F5344CB8AC3E}">
        <p14:creationId xmlns:p14="http://schemas.microsoft.com/office/powerpoint/2010/main" val="4256304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points:</a:t>
            </a:r>
          </a:p>
          <a:p>
            <a:pPr marL="228600" indent="-228600">
              <a:buAutoNum type="arabicPeriod"/>
            </a:pPr>
            <a:r>
              <a:rPr lang="en-US"/>
              <a:t>Customers can just answer some simple questions to define policy they desired, Huawei software will auto cerate related storage objects, data protection, performance SLA, and make storage resources live and ready to serve</a:t>
            </a:r>
          </a:p>
          <a:p>
            <a:pPr marL="228600" indent="-228600">
              <a:buAutoNum type="arabicPeriod"/>
            </a:pPr>
            <a:r>
              <a:rPr lang="en-US"/>
              <a:t>This is a simple example, but could be extended to more complicated cases, even involving orchestration of third-party storage systems and cloud resources.</a:t>
            </a:r>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51</a:t>
            </a:fld>
            <a:endParaRPr lang="en-US"/>
          </a:p>
        </p:txBody>
      </p:sp>
    </p:spTree>
    <p:extLst>
      <p:ext uri="{BB962C8B-B14F-4D97-AF65-F5344CB8AC3E}">
        <p14:creationId xmlns:p14="http://schemas.microsoft.com/office/powerpoint/2010/main" val="655167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DMS concentrates on reducing </a:t>
            </a:r>
            <a:r>
              <a:rPr lang="en-US" err="1"/>
              <a:t>OpEx</a:t>
            </a:r>
            <a:r>
              <a:rPr lang="en-US"/>
              <a:t> by using AI to automate storage management</a:t>
            </a:r>
          </a:p>
          <a:p>
            <a:endParaRPr lang="en-US"/>
          </a:p>
          <a:p>
            <a:r>
              <a:rPr lang="en-US"/>
              <a:t>Already seen AI in eService, DJ, and in-system behind Device Manager</a:t>
            </a:r>
          </a:p>
          <a:p>
            <a:endParaRPr lang="en-US"/>
          </a:p>
          <a:p>
            <a:r>
              <a:rPr lang="en-US"/>
              <a:t>Now, DME automates tasks to reduce Planning, Deployment, O&amp;M, and Optimizes storage assets to ensure maximum value</a:t>
            </a:r>
          </a:p>
          <a:p>
            <a:endParaRPr lang="en-US"/>
          </a:p>
          <a:p>
            <a:r>
              <a:rPr lang="en-US"/>
              <a:t>20% reduction in initial investment</a:t>
            </a:r>
          </a:p>
          <a:p>
            <a:r>
              <a:rPr lang="en-US"/>
              <a:t>10x deployment efficiency</a:t>
            </a:r>
          </a:p>
          <a:p>
            <a:r>
              <a:rPr lang="en-US"/>
              <a:t>60% improvement in fault diagnostics and recovery</a:t>
            </a:r>
          </a:p>
          <a:p>
            <a:r>
              <a:rPr lang="en-US"/>
              <a:t>80% improvement in resource utilization</a:t>
            </a:r>
          </a:p>
        </p:txBody>
      </p:sp>
      <p:sp>
        <p:nvSpPr>
          <p:cNvPr id="4" name="Slide Number Placeholder 3"/>
          <p:cNvSpPr>
            <a:spLocks noGrp="1"/>
          </p:cNvSpPr>
          <p:nvPr>
            <p:ph type="sldNum" sz="quarter" idx="5"/>
          </p:nvPr>
        </p:nvSpPr>
        <p:spPr/>
        <p:txBody>
          <a:bodyPr/>
          <a:lstStyle/>
          <a:p>
            <a:fld id="{77AA6347-9C5C-4498-B753-1DF27CA46170}" type="slidenum">
              <a:rPr lang="en-US" smtClean="0"/>
              <a:t>52</a:t>
            </a:fld>
            <a:endParaRPr lang="en-US"/>
          </a:p>
        </p:txBody>
      </p:sp>
    </p:spTree>
    <p:extLst>
      <p:ext uri="{BB962C8B-B14F-4D97-AF65-F5344CB8AC3E}">
        <p14:creationId xmlns:p14="http://schemas.microsoft.com/office/powerpoint/2010/main" val="1033650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functionalities are the fundamental </a:t>
            </a:r>
            <a:r>
              <a:rPr lang="en-US" err="1"/>
              <a:t>buidling</a:t>
            </a:r>
            <a:r>
              <a:rPr lang="en-US"/>
              <a:t> block for the outstanding performance and reliability of Huawei Storage.</a:t>
            </a:r>
          </a:p>
        </p:txBody>
      </p:sp>
      <p:sp>
        <p:nvSpPr>
          <p:cNvPr id="4" name="Slide Number Placeholder 3"/>
          <p:cNvSpPr>
            <a:spLocks noGrp="1"/>
          </p:cNvSpPr>
          <p:nvPr>
            <p:ph type="sldNum" sz="quarter" idx="5"/>
          </p:nvPr>
        </p:nvSpPr>
        <p:spPr/>
        <p:txBody>
          <a:bodyPr/>
          <a:lstStyle/>
          <a:p>
            <a:fld id="{F07326F3-4732-B74B-9C70-D0992466E499}" type="slidenum">
              <a:rPr lang="en-US" smtClean="0"/>
              <a:pPr/>
              <a:t>53</a:t>
            </a:fld>
            <a:endParaRPr lang="en-US"/>
          </a:p>
        </p:txBody>
      </p:sp>
    </p:spTree>
    <p:extLst>
      <p:ext uri="{BB962C8B-B14F-4D97-AF65-F5344CB8AC3E}">
        <p14:creationId xmlns:p14="http://schemas.microsoft.com/office/powerpoint/2010/main" val="1219981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kern="1200">
                <a:solidFill>
                  <a:schemeClr val="tx1"/>
                </a:solidFill>
                <a:effectLst/>
                <a:latin typeface="+mn-lt"/>
                <a:ea typeface="+mn-ea"/>
                <a:cs typeface="+mn-cs"/>
              </a:rPr>
              <a:t>In terms of product design, we implemented a number of technological innovations on Dorado V6 to deliver the top 1 performance and reliability in the industry.</a:t>
            </a:r>
            <a:endParaRPr lang="zh-CN" altLang="zh-CN" sz="1600" kern="1200">
              <a:solidFill>
                <a:schemeClr val="tx1"/>
              </a:solidFill>
              <a:effectLst/>
              <a:latin typeface="+mn-lt"/>
              <a:ea typeface="+mn-ea"/>
              <a:cs typeface="+mn-cs"/>
            </a:endParaRPr>
          </a:p>
          <a:p>
            <a:pPr marL="285750" indent="-285750">
              <a:buFont typeface="Wingdings" panose="05000000000000000000" pitchFamily="2" charset="2"/>
              <a:buChar char="n"/>
            </a:pPr>
            <a:r>
              <a:rPr lang="en-US" altLang="zh-CN" sz="1600" kern="1200">
                <a:solidFill>
                  <a:schemeClr val="tx1"/>
                </a:solidFill>
                <a:effectLst/>
                <a:latin typeface="+mn-lt"/>
                <a:ea typeface="+mn-ea"/>
                <a:cs typeface="+mn-cs"/>
              </a:rPr>
              <a:t>Based on our self-developed chips, fully-interconnected hardware architecture, and active-active symmetric software architecture, we achieved the industry's highest 20 million IOPS and 100 microseconds of latency.</a:t>
            </a:r>
            <a:endParaRPr lang="zh-CN" altLang="zh-CN" sz="1600" kern="1200">
              <a:solidFill>
                <a:schemeClr val="tx1"/>
              </a:solidFill>
              <a:effectLst/>
              <a:latin typeface="+mn-lt"/>
              <a:ea typeface="+mn-ea"/>
              <a:cs typeface="+mn-cs"/>
            </a:endParaRPr>
          </a:p>
          <a:p>
            <a:pPr marL="285750" indent="-285750">
              <a:buFont typeface="Wingdings" panose="05000000000000000000" pitchFamily="2" charset="2"/>
              <a:buChar char="n"/>
            </a:pPr>
            <a:r>
              <a:rPr lang="en-US" altLang="zh-CN" sz="1600" kern="1200">
                <a:solidFill>
                  <a:schemeClr val="tx1"/>
                </a:solidFill>
                <a:effectLst/>
                <a:latin typeface="+mn-lt"/>
                <a:ea typeface="+mn-ea"/>
                <a:cs typeface="+mn-cs"/>
              </a:rPr>
              <a:t>In the event of faults such as controller fault or engine fault, our storage systems can switch over services within seconds and ensure zero service interruption based on our reliability enhancement techniques such as </a:t>
            </a:r>
            <a:r>
              <a:rPr lang="en-US" altLang="zh-CN" sz="1600" kern="1200" err="1">
                <a:solidFill>
                  <a:schemeClr val="tx1"/>
                </a:solidFill>
                <a:effectLst/>
                <a:latin typeface="+mn-lt"/>
                <a:ea typeface="+mn-ea"/>
                <a:cs typeface="+mn-cs"/>
              </a:rPr>
              <a:t>SmartMatrix</a:t>
            </a:r>
            <a:r>
              <a:rPr lang="en-US" altLang="zh-CN" sz="1600" kern="1200">
                <a:solidFill>
                  <a:schemeClr val="tx1"/>
                </a:solidFill>
                <a:effectLst/>
                <a:latin typeface="+mn-lt"/>
                <a:ea typeface="+mn-ea"/>
                <a:cs typeface="+mn-cs"/>
              </a:rPr>
              <a:t> and intelligent interconnect I/O modules.</a:t>
            </a:r>
            <a:endParaRPr lang="zh-CN" altLang="zh-CN" sz="1600" kern="1200">
              <a:solidFill>
                <a:schemeClr val="tx1"/>
              </a:solidFill>
              <a:effectLst/>
              <a:latin typeface="+mn-lt"/>
              <a:ea typeface="+mn-ea"/>
              <a:cs typeface="+mn-cs"/>
            </a:endParaRPr>
          </a:p>
          <a:p>
            <a:r>
              <a:rPr lang="en-US" altLang="zh-CN" sz="1600" kern="1200">
                <a:solidFill>
                  <a:schemeClr val="tx1"/>
                </a:solidFill>
                <a:effectLst/>
                <a:latin typeface="+mn-lt"/>
                <a:ea typeface="+mn-ea"/>
                <a:cs typeface="+mn-cs"/>
              </a:rPr>
              <a:t>Moreover, we introduced our own AI chips and smart disk enclosures to implement AI storage.</a:t>
            </a:r>
            <a:endParaRPr lang="zh-CN" altLang="zh-CN" sz="1600" kern="1200">
              <a:solidFill>
                <a:schemeClr val="tx1"/>
              </a:solidFill>
              <a:effectLst/>
              <a:latin typeface="+mn-lt"/>
              <a:ea typeface="+mn-ea"/>
              <a:cs typeface="+mn-cs"/>
            </a:endParaRPr>
          </a:p>
          <a:p>
            <a:r>
              <a:rPr lang="en-US" altLang="zh-CN" sz="1600" kern="1200">
                <a:solidFill>
                  <a:schemeClr val="tx1"/>
                </a:solidFill>
                <a:effectLst/>
                <a:latin typeface="+mn-lt"/>
                <a:ea typeface="+mn-ea"/>
                <a:cs typeface="+mn-cs"/>
              </a:rPr>
              <a:t>Our </a:t>
            </a:r>
            <a:r>
              <a:rPr lang="en-US" altLang="zh-CN" sz="1600" kern="1200" err="1">
                <a:solidFill>
                  <a:schemeClr val="tx1"/>
                </a:solidFill>
                <a:effectLst/>
                <a:latin typeface="+mn-lt"/>
                <a:ea typeface="+mn-ea"/>
                <a:cs typeface="+mn-cs"/>
              </a:rPr>
              <a:t>FlashEver</a:t>
            </a:r>
            <a:r>
              <a:rPr lang="en-US" altLang="zh-CN" sz="1600" kern="1200">
                <a:solidFill>
                  <a:schemeClr val="tx1"/>
                </a:solidFill>
                <a:effectLst/>
                <a:latin typeface="+mn-lt"/>
                <a:ea typeface="+mn-ea"/>
                <a:cs typeface="+mn-cs"/>
              </a:rPr>
              <a:t> program achieves zero data migration in 10 years by upgrading controllers and smart disk enclosures.</a:t>
            </a:r>
            <a:endParaRPr lang="zh-CN" altLang="zh-CN" sz="16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pPr/>
              <a:t>4</a:t>
            </a:fld>
            <a:endParaRPr lang="en-US"/>
          </a:p>
        </p:txBody>
      </p:sp>
    </p:spTree>
    <p:extLst>
      <p:ext uri="{BB962C8B-B14F-4D97-AF65-F5344CB8AC3E}">
        <p14:creationId xmlns:p14="http://schemas.microsoft.com/office/powerpoint/2010/main" val="1713847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key storage S/W features.</a:t>
            </a:r>
          </a:p>
          <a:p>
            <a:pPr marL="171450" indent="-171450">
              <a:buFont typeface="Arial"/>
              <a:buChar char="•"/>
            </a:pPr>
            <a:r>
              <a:rPr lang="en-US">
                <a:cs typeface="Calibri"/>
              </a:rPr>
              <a:t>Similar Fingerprint (SFP) algorithm is like to identifying number of same words in different sentences to check the effective of data duplication.</a:t>
            </a:r>
          </a:p>
          <a:p>
            <a:pPr marL="171450" indent="-171450">
              <a:buFont typeface="Arial"/>
              <a:buChar char="•"/>
            </a:pPr>
            <a:r>
              <a:rPr lang="en-US">
                <a:cs typeface="Calibri"/>
              </a:rPr>
              <a:t>Adaptive Deduplication relies on SFP result to decide of inline deduplication is viable or it worth to do offline.  </a:t>
            </a:r>
          </a:p>
        </p:txBody>
      </p:sp>
      <p:sp>
        <p:nvSpPr>
          <p:cNvPr id="4" name="Slide Number Placeholder 3"/>
          <p:cNvSpPr>
            <a:spLocks noGrp="1"/>
          </p:cNvSpPr>
          <p:nvPr>
            <p:ph type="sldNum" sz="quarter" idx="5"/>
          </p:nvPr>
        </p:nvSpPr>
        <p:spPr/>
        <p:txBody>
          <a:bodyPr/>
          <a:lstStyle/>
          <a:p>
            <a:fld id="{F07326F3-4732-B74B-9C70-D0992466E499}" type="slidenum">
              <a:rPr lang="en-US" smtClean="0"/>
              <a:pPr/>
              <a:t>54</a:t>
            </a:fld>
            <a:endParaRPr lang="en-US"/>
          </a:p>
        </p:txBody>
      </p:sp>
    </p:spTree>
    <p:extLst>
      <p:ext uri="{BB962C8B-B14F-4D97-AF65-F5344CB8AC3E}">
        <p14:creationId xmlns:p14="http://schemas.microsoft.com/office/powerpoint/2010/main" val="107457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1219200">
              <a:defRPr>
                <a:latin typeface="微软雅黑"/>
                <a:ea typeface="微软雅黑"/>
                <a:cs typeface="微软雅黑"/>
                <a:sym typeface="微软雅黑"/>
              </a:defRPr>
            </a:pPr>
            <a:r>
              <a:rPr lang="en-US" altLang="zh-CN"/>
              <a:t>This page is to </a:t>
            </a:r>
            <a:r>
              <a:rPr lang="en-US" altLang="zh-CN" sz="1050" kern="1200">
                <a:solidFill>
                  <a:schemeClr val="tx1"/>
                </a:solidFill>
                <a:latin typeface="+mn-lt"/>
                <a:ea typeface="+mn-ea"/>
                <a:cs typeface="+mn-cs"/>
                <a:sym typeface="Calibri"/>
              </a:rPr>
              <a:t>echoes the five convergence and three customer benefits realized by </a:t>
            </a:r>
            <a:r>
              <a:rPr lang="en-US" altLang="zh-CN" sz="1050" err="1"/>
              <a:t>OceanStor</a:t>
            </a:r>
            <a:r>
              <a:rPr lang="en-US" altLang="zh-CN" sz="1050"/>
              <a:t> 100D </a:t>
            </a:r>
            <a:r>
              <a:rPr lang="en-US" altLang="zh-CN" sz="1050" kern="1200">
                <a:solidFill>
                  <a:schemeClr val="tx1"/>
                </a:solidFill>
                <a:latin typeface="+mn-lt"/>
                <a:ea typeface="+mn-ea"/>
                <a:cs typeface="+mn-cs"/>
                <a:sym typeface="Calibri"/>
              </a:rPr>
              <a:t>and to lead the seven supporting technologies of </a:t>
            </a:r>
            <a:r>
              <a:rPr lang="en-US" altLang="zh-CN" sz="1050" err="1"/>
              <a:t>OceanStor</a:t>
            </a:r>
            <a:r>
              <a:rPr lang="en-US" altLang="zh-CN" sz="1050"/>
              <a:t> 100D</a:t>
            </a:r>
            <a:endParaRPr lang="en-US" altLang="zh-CN" sz="1050" kern="1200">
              <a:solidFill>
                <a:schemeClr val="tx1"/>
              </a:solidFill>
              <a:latin typeface="+mn-lt"/>
              <a:ea typeface="+mn-ea"/>
              <a:cs typeface="+mn-cs"/>
              <a:sym typeface="Calibri"/>
            </a:endParaRPr>
          </a:p>
          <a:p>
            <a:pPr defTabSz="1219200">
              <a:defRPr>
                <a:latin typeface="微软雅黑"/>
                <a:ea typeface="微软雅黑"/>
                <a:cs typeface="微软雅黑"/>
                <a:sym typeface="微软雅黑"/>
              </a:defRPr>
            </a:pPr>
            <a:endParaRPr lang="en-US" altLang="zh-CN" sz="1050" kern="1200">
              <a:solidFill>
                <a:schemeClr val="tx1"/>
              </a:solidFill>
              <a:latin typeface="+mn-lt"/>
              <a:ea typeface="+mn-ea"/>
              <a:cs typeface="+mn-cs"/>
              <a:sym typeface="Calibri"/>
            </a:endParaRPr>
          </a:p>
          <a:p>
            <a:r>
              <a:rPr lang="en-US">
                <a:latin typeface="Arial" panose="020B0604020202020204" pitchFamily="34" charset="0"/>
              </a:rPr>
              <a:t>There are 7 key technologies inside </a:t>
            </a:r>
            <a:r>
              <a:rPr lang="en-US" err="1">
                <a:latin typeface="Arial" panose="020B0604020202020204" pitchFamily="34" charset="0"/>
              </a:rPr>
              <a:t>OceanStor</a:t>
            </a:r>
            <a:r>
              <a:rPr lang="en-US">
                <a:latin typeface="Arial" panose="020B0604020202020204" pitchFamily="34" charset="0"/>
              </a:rPr>
              <a:t> 100D:</a:t>
            </a:r>
          </a:p>
          <a:p>
            <a:pPr marL="228600" indent="-228600">
              <a:buAutoNum type="arabicPeriod"/>
            </a:pPr>
            <a:r>
              <a:rPr lang="en-US">
                <a:latin typeface="Arial" panose="020B0604020202020204" pitchFamily="34" charset="0"/>
              </a:rPr>
              <a:t>Elastic EC to provide high reliability with performance and minimize the cost</a:t>
            </a:r>
          </a:p>
          <a:p>
            <a:pPr marL="228600" indent="-228600">
              <a:buAutoNum type="arabicPeriod"/>
            </a:pPr>
            <a:r>
              <a:rPr lang="en-US">
                <a:latin typeface="Arial" panose="020B0604020202020204" pitchFamily="34" charset="0"/>
              </a:rPr>
              <a:t>Global adaptive dedupe and compression.</a:t>
            </a:r>
          </a:p>
          <a:p>
            <a:pPr marL="228600" indent="-228600">
              <a:buAutoNum type="arabicPeriod"/>
            </a:pPr>
            <a:r>
              <a:rPr lang="en-US" err="1">
                <a:latin typeface="Arial" panose="020B0604020202020204" pitchFamily="34" charset="0"/>
              </a:rPr>
              <a:t>FlashLink</a:t>
            </a:r>
            <a:r>
              <a:rPr lang="en-US">
                <a:latin typeface="Arial" panose="020B0604020202020204" pitchFamily="34" charset="0"/>
              </a:rPr>
              <a:t> Algorithm acceleration</a:t>
            </a:r>
          </a:p>
          <a:p>
            <a:pPr marL="228600" indent="-228600">
              <a:buAutoNum type="arabicPeriod"/>
            </a:pPr>
            <a:r>
              <a:rPr lang="en-US">
                <a:latin typeface="Arial" panose="020B0604020202020204" pitchFamily="34" charset="0"/>
              </a:rPr>
              <a:t>Across AZ EC and </a:t>
            </a:r>
            <a:r>
              <a:rPr lang="en-US" err="1">
                <a:latin typeface="Arial" panose="020B0604020202020204" pitchFamily="34" charset="0"/>
              </a:rPr>
              <a:t>Hypermetro</a:t>
            </a:r>
            <a:r>
              <a:rPr lang="en-US">
                <a:latin typeface="Arial" panose="020B0604020202020204" pitchFamily="34" charset="0"/>
              </a:rPr>
              <a:t> to provide 6 9s availability</a:t>
            </a:r>
          </a:p>
          <a:p>
            <a:pPr marL="228600" indent="-228600">
              <a:buAutoNum type="arabicPeriod"/>
            </a:pPr>
            <a:r>
              <a:rPr lang="en-US">
                <a:latin typeface="Arial" panose="020B0604020202020204" pitchFamily="34" charset="0"/>
              </a:rPr>
              <a:t>Free Data flow across clouds and different tiers of storage to provide ultimate cost effective data management solution.</a:t>
            </a:r>
          </a:p>
          <a:p>
            <a:pPr marL="228600" indent="-228600">
              <a:buAutoNum type="arabicPeriod"/>
            </a:pPr>
            <a:r>
              <a:rPr lang="en-US">
                <a:latin typeface="Arial" panose="020B0604020202020204" pitchFamily="34" charset="0"/>
              </a:rPr>
              <a:t>Ever new storage without data migration. A one click cluster expansion, storage rebalancing provides customer extra flexibility.</a:t>
            </a:r>
          </a:p>
          <a:p>
            <a:pPr marL="228600" indent="-228600">
              <a:buAutoNum type="arabicPeriod"/>
            </a:pPr>
            <a:r>
              <a:rPr lang="en-US">
                <a:latin typeface="Arial" panose="020B0604020202020204" pitchFamily="34" charset="0"/>
              </a:rPr>
              <a:t>Intelligent O&amp;M and data lifecycle management with DJ and CDM</a:t>
            </a:r>
          </a:p>
          <a:p>
            <a:endParaRPr lang="en-US">
              <a:latin typeface="Arial" panose="020B0604020202020204" pitchFamily="34" charset="0"/>
            </a:endParaRPr>
          </a:p>
          <a:p>
            <a:r>
              <a:rPr lang="en-US" b="1">
                <a:latin typeface="Arial" panose="020B0604020202020204" pitchFamily="34" charset="0"/>
              </a:rPr>
              <a:t>Q: People generally believes that the thinner the stack, the better the performance, why Huawei storage has three service layers instead of the two layers from our competitors? Is there any impact to the performance? What are the primary benefits?  </a:t>
            </a:r>
          </a:p>
        </p:txBody>
      </p:sp>
      <p:sp>
        <p:nvSpPr>
          <p:cNvPr id="4" name="灯片编号占位符 3"/>
          <p:cNvSpPr>
            <a:spLocks noGrp="1"/>
          </p:cNvSpPr>
          <p:nvPr>
            <p:ph type="sldNum" sz="quarter" idx="10"/>
          </p:nvPr>
        </p:nvSpPr>
        <p:spPr/>
        <p:txBody>
          <a:bodyPr/>
          <a:lstStyle/>
          <a:p>
            <a:fld id="{AF598141-4F2C-4D08-8954-C7F2917B633C}" type="slidenum">
              <a:rPr lang="zh-CN" altLang="en-US" smtClean="0">
                <a:latin typeface="Arial" panose="020B0604020202020204" pitchFamily="34" charset="0"/>
              </a:rPr>
              <a:pPr/>
              <a:t>5</a:t>
            </a:fld>
            <a:endParaRPr lang="zh-CN" altLang="en-US">
              <a:latin typeface="Arial" panose="020B0604020202020204" pitchFamily="34" charset="0"/>
            </a:endParaRPr>
          </a:p>
        </p:txBody>
      </p:sp>
    </p:spTree>
    <p:extLst>
      <p:ext uri="{BB962C8B-B14F-4D97-AF65-F5344CB8AC3E}">
        <p14:creationId xmlns:p14="http://schemas.microsoft.com/office/powerpoint/2010/main" val="195800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Latency</a:t>
            </a:r>
          </a:p>
          <a:p>
            <a:r>
              <a:rPr lang="en-US"/>
              <a:t>Database transaction often consists of multiple </a:t>
            </a:r>
            <a:r>
              <a:rPr lang="en-US" u="sng"/>
              <a:t>serialized</a:t>
            </a:r>
            <a:r>
              <a:rPr lang="en-US"/>
              <a:t> read/write operations.</a:t>
            </a:r>
          </a:p>
          <a:p>
            <a:r>
              <a:rPr lang="en-US"/>
              <a:t>It is critical to overall application performance to keep latency of </a:t>
            </a:r>
            <a:r>
              <a:rPr lang="en-US" u="sng"/>
              <a:t>each</a:t>
            </a:r>
            <a:r>
              <a:rPr lang="en-US"/>
              <a:t> operation as small as possible.</a:t>
            </a:r>
          </a:p>
          <a:p>
            <a:r>
              <a:rPr lang="en-US"/>
              <a:t>“Guaranteed” maximum latency allows customer applications to predict application response time.</a:t>
            </a:r>
          </a:p>
          <a:p>
            <a:r>
              <a:rPr lang="en-US"/>
              <a:t>Transaction based workloads are very common in industry. </a:t>
            </a:r>
            <a:r>
              <a:rPr lang="en-US" b="1"/>
              <a:t>OceanStor Dorado is highly optimized for this type.</a:t>
            </a:r>
          </a:p>
          <a:p>
            <a:endParaRPr lang="en-US"/>
          </a:p>
          <a:p>
            <a:r>
              <a:rPr lang="en-US"/>
              <a:t>Throughput</a:t>
            </a:r>
          </a:p>
          <a:p>
            <a:r>
              <a:rPr lang="en-US"/>
              <a:t>Another set of typical storage applications is throughput sensitive applications.</a:t>
            </a:r>
          </a:p>
          <a:p>
            <a:r>
              <a:rPr lang="en-US"/>
              <a:t>They range from image/video streaming to backups and large data set analyses.</a:t>
            </a:r>
          </a:p>
          <a:p>
            <a:r>
              <a:rPr lang="en-US"/>
              <a:t>For these kind of applications throughput is very important storage metric. </a:t>
            </a:r>
          </a:p>
          <a:p>
            <a:r>
              <a:rPr lang="en-US" b="1"/>
              <a:t>Both OceanStor Dorado and 100D has very high throughput, they are the leading product</a:t>
            </a:r>
          </a:p>
          <a:p>
            <a:r>
              <a:rPr lang="en-US" b="1"/>
              <a:t>In enterprise storage and distributed storage systems. 100D has particularly high scalability.</a:t>
            </a:r>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6</a:t>
            </a:fld>
            <a:endParaRPr lang="en-US"/>
          </a:p>
        </p:txBody>
      </p:sp>
    </p:spTree>
    <p:extLst>
      <p:ext uri="{BB962C8B-B14F-4D97-AF65-F5344CB8AC3E}">
        <p14:creationId xmlns:p14="http://schemas.microsoft.com/office/powerpoint/2010/main" val="217372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a:solidFill>
                  <a:schemeClr val="tx1"/>
                </a:solidFill>
                <a:effectLst/>
                <a:latin typeface="Arial" panose="020B0604020202020204" pitchFamily="34" charset="0"/>
                <a:ea typeface="+mn-ea"/>
                <a:cs typeface="Arial" panose="020B0604020202020204" pitchFamily="34" charset="0"/>
              </a:rPr>
              <a:t>SPC-1 is a standard benchmark commonly used to measure storage system performance. The SPC-1 benchmark directly reflects the capabilities of storage systems in various scenarios. </a:t>
            </a: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The latest SPC-1 benchmark results show that our OceanStor Dorado V6 high-end storage provides 20 million IOPS and 0.1 millisecond ultra-low latency. This performance doubles the performance of next-leading competitor. </a:t>
            </a:r>
          </a:p>
          <a:p>
            <a:endParaRPr lang="zh-CN"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The high performance is the result of our continuous innovations in hardware, protocols, and software algorithms.</a:t>
            </a: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1 Our NIC with offload capability improve 2x improved latency (160us to 80us)</a:t>
            </a:r>
          </a:p>
          <a:p>
            <a:r>
              <a:rPr lang="en-US" altLang="zh-CN" sz="1200" kern="1200">
                <a:solidFill>
                  <a:schemeClr val="tx1"/>
                </a:solidFill>
                <a:effectLst/>
                <a:latin typeface="Arial" panose="020B0604020202020204" pitchFamily="34" charset="0"/>
                <a:ea typeface="+mn-ea"/>
                <a:cs typeface="Arial" panose="020B0604020202020204" pitchFamily="34" charset="0"/>
              </a:rPr>
              <a:t>Front-end NIC. It has TOE capability to offload a lot of network protocol processing from CPU. It reduces controller CPU workloads and enhances overall performance.</a:t>
            </a:r>
            <a:endParaRPr lang="zh-CN"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Currently, this NIC features an industry-leading 8/16/32GB FC and 10/25GE/40GE/100GE support.</a:t>
            </a:r>
            <a:endParaRPr lang="zh-CN" altLang="en-US" sz="1200">
              <a:latin typeface="Arial" panose="020B0604020202020204" pitchFamily="34" charset="0"/>
              <a:cs typeface="Arial" panose="020B0604020202020204" pitchFamily="34" charset="0"/>
            </a:endParaRP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2 </a:t>
            </a:r>
            <a:r>
              <a:rPr lang="en-US" altLang="zh-CN" sz="1200" kern="1200" err="1">
                <a:solidFill>
                  <a:schemeClr val="tx1"/>
                </a:solidFill>
                <a:effectLst/>
                <a:latin typeface="Arial" panose="020B0604020202020204" pitchFamily="34" charset="0"/>
                <a:ea typeface="+mn-ea"/>
                <a:cs typeface="Arial" panose="020B0604020202020204" pitchFamily="34" charset="0"/>
              </a:rPr>
              <a:t>Kunpeng</a:t>
            </a:r>
            <a:r>
              <a:rPr lang="en-US" altLang="zh-CN" sz="1200" kern="1200">
                <a:solidFill>
                  <a:schemeClr val="tx1"/>
                </a:solidFill>
                <a:effectLst/>
                <a:latin typeface="Arial" panose="020B0604020202020204" pitchFamily="34" charset="0"/>
                <a:ea typeface="+mn-ea"/>
                <a:cs typeface="Arial" panose="020B0604020202020204" pitchFamily="34" charset="0"/>
              </a:rPr>
              <a:t> 920 processor with high core density with 2x higher performance than comparable x86</a:t>
            </a:r>
          </a:p>
          <a:p>
            <a:r>
              <a:rPr lang="en-US" altLang="zh-CN" sz="1200" kern="1200">
                <a:solidFill>
                  <a:schemeClr val="tx1"/>
                </a:solidFill>
                <a:effectLst/>
                <a:latin typeface="Arial" panose="020B0604020202020204" pitchFamily="34" charset="0"/>
                <a:ea typeface="+mn-ea"/>
                <a:cs typeface="Arial" panose="020B0604020202020204" pitchFamily="34" charset="0"/>
              </a:rPr>
              <a:t>It delivers 25% more computing power than comparable Intel CPUs and greatly improve our storage performance. If 4 processors are deployed to a controller, an OceanStor Dorado V6 high-end system with 4 controllers has 16 processors with 192 cores each controller.</a:t>
            </a: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3 AI chip(Ascend 310) powered intelligent cache to improve 50% cache read hit ration for VDI and other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Arial" panose="020B0604020202020204" pitchFamily="34" charset="0"/>
                <a:ea typeface="+mn-ea"/>
                <a:cs typeface="Arial" panose="020B0604020202020204" pitchFamily="34" charset="0"/>
              </a:rPr>
              <a:t>AI chip was designed to make our storage system more intelligent. AI chip automatically captures nature of workload. It learns and analyzes its rules to predict possible follow-up actions and prefetches necessary data to the read cache. It  greatly improves the read cache hit ratio, especially in batch read scenarios.</a:t>
            </a:r>
            <a:endParaRPr lang="zh-CN" altLang="en-US" sz="1200">
              <a:latin typeface="Arial" panose="020B0604020202020204" pitchFamily="34" charset="0"/>
              <a:cs typeface="Arial" panose="020B0604020202020204" pitchFamily="34" charset="0"/>
            </a:endParaRP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4 SSD controller improve 2x write latency</a:t>
            </a:r>
          </a:p>
          <a:p>
            <a:r>
              <a:rPr lang="en-US" altLang="zh-CN" sz="1200" kern="1200">
                <a:solidFill>
                  <a:schemeClr val="tx1"/>
                </a:solidFill>
                <a:effectLst/>
                <a:latin typeface="Arial" panose="020B0604020202020204" pitchFamily="34" charset="0"/>
                <a:ea typeface="+mn-ea"/>
                <a:cs typeface="Arial" panose="020B0604020202020204" pitchFamily="34" charset="0"/>
              </a:rPr>
              <a:t>The SSD controller optimizes core FTL algorithm to boost every SSD's performance.</a:t>
            </a:r>
            <a:endParaRPr lang="zh-CN"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It accelerates reads and writes on our </a:t>
            </a:r>
            <a:r>
              <a:rPr lang="en-US" altLang="zh-CN" sz="1200" kern="1200" err="1">
                <a:solidFill>
                  <a:schemeClr val="tx1"/>
                </a:solidFill>
                <a:effectLst/>
                <a:latin typeface="Arial" panose="020B0604020202020204" pitchFamily="34" charset="0"/>
                <a:ea typeface="+mn-ea"/>
                <a:cs typeface="Arial" panose="020B0604020202020204" pitchFamily="34" charset="0"/>
              </a:rPr>
              <a:t>NVMe</a:t>
            </a:r>
            <a:r>
              <a:rPr lang="en-US" altLang="zh-CN" sz="1200" kern="1200">
                <a:solidFill>
                  <a:schemeClr val="tx1"/>
                </a:solidFill>
                <a:effectLst/>
                <a:latin typeface="Arial" panose="020B0604020202020204" pitchFamily="34" charset="0"/>
                <a:ea typeface="+mn-ea"/>
                <a:cs typeface="Arial" panose="020B0604020202020204" pitchFamily="34" charset="0"/>
              </a:rPr>
              <a:t> SSDs and reduces latency. Lab tests of light workloads indicate that reads and writes on a single SSD are 15% faster than those of competitors. It’s </a:t>
            </a:r>
            <a:r>
              <a:rPr lang="en-US" altLang="zh-CN" sz="1200" kern="1200" err="1">
                <a:solidFill>
                  <a:schemeClr val="tx1"/>
                </a:solidFill>
                <a:effectLst/>
                <a:latin typeface="Arial" panose="020B0604020202020204" pitchFamily="34" charset="0"/>
                <a:ea typeface="+mn-ea"/>
                <a:cs typeface="Arial" panose="020B0604020202020204" pitchFamily="34" charset="0"/>
              </a:rPr>
              <a:t>mluti</a:t>
            </a:r>
            <a:r>
              <a:rPr lang="en-US" altLang="zh-CN" sz="1200" kern="1200">
                <a:solidFill>
                  <a:schemeClr val="tx1"/>
                </a:solidFill>
                <a:effectLst/>
                <a:latin typeface="Arial" panose="020B0604020202020204" pitchFamily="34" charset="0"/>
                <a:ea typeface="+mn-ea"/>
                <a:cs typeface="Arial" panose="020B0604020202020204" pitchFamily="34" charset="0"/>
              </a:rPr>
              <a:t>-stream support  greatly reduces write amp and the need of garbage collection.</a:t>
            </a:r>
          </a:p>
          <a:p>
            <a:r>
              <a:rPr lang="en-US" altLang="zh-CN" sz="1200" kern="1200">
                <a:solidFill>
                  <a:schemeClr val="tx1"/>
                </a:solidFill>
                <a:effectLst/>
                <a:latin typeface="Arial" panose="020B0604020202020204" pitchFamily="34" charset="0"/>
                <a:ea typeface="+mn-ea"/>
                <a:cs typeface="Arial" panose="020B0604020202020204" pitchFamily="34" charset="0"/>
              </a:rPr>
              <a:t>BMC management chip for efficient management of storage controller components. </a:t>
            </a:r>
          </a:p>
          <a:p>
            <a:r>
              <a:rPr lang="en-US" altLang="zh-CN" sz="1200" kern="1200">
                <a:solidFill>
                  <a:schemeClr val="tx1"/>
                </a:solidFill>
                <a:effectLst/>
                <a:latin typeface="Arial" panose="020B0604020202020204" pitchFamily="34" charset="0"/>
                <a:ea typeface="+mn-ea"/>
                <a:cs typeface="Arial" panose="020B0604020202020204" pitchFamily="34" charset="0"/>
              </a:rPr>
              <a:t>Its built-in library contains more than 10 years of storage fault modes to quickly identify and rectify faults. This chip speeds up component fault locating and offers immediate error correction solutions, bringing fault locating accuracy up from 60% to 93%.</a:t>
            </a: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Dorado product line is the industry first end-to-end </a:t>
            </a:r>
            <a:r>
              <a:rPr lang="en-US" altLang="zh-CN" sz="1200" kern="1200" err="1">
                <a:solidFill>
                  <a:schemeClr val="tx1"/>
                </a:solidFill>
                <a:effectLst/>
                <a:latin typeface="Arial" panose="020B0604020202020204" pitchFamily="34" charset="0"/>
                <a:ea typeface="+mn-ea"/>
                <a:cs typeface="Arial" panose="020B0604020202020204" pitchFamily="34" charset="0"/>
              </a:rPr>
              <a:t>NVMe</a:t>
            </a:r>
            <a:r>
              <a:rPr lang="en-US" altLang="zh-CN" sz="1200" kern="1200">
                <a:solidFill>
                  <a:schemeClr val="tx1"/>
                </a:solidFill>
                <a:effectLst/>
                <a:latin typeface="Arial" panose="020B0604020202020204" pitchFamily="34" charset="0"/>
                <a:ea typeface="+mn-ea"/>
                <a:cs typeface="Arial" panose="020B0604020202020204" pitchFamily="34" charset="0"/>
              </a:rPr>
              <a:t> AFA storage system.</a:t>
            </a:r>
            <a:endParaRPr lang="zh-CN" altLang="zh-CN" sz="1200" kern="1200">
              <a:solidFill>
                <a:schemeClr val="tx1"/>
              </a:solidFill>
              <a:effectLst/>
              <a:latin typeface="Arial" panose="020B0604020202020204" pitchFamily="34" charset="0"/>
              <a:ea typeface="+mn-ea"/>
              <a:cs typeface="Arial" panose="020B0604020202020204" pitchFamily="34" charset="0"/>
            </a:endParaRP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5 </a:t>
            </a:r>
            <a:r>
              <a:rPr lang="en-US" altLang="zh-CN" sz="1200" kern="1200" err="1">
                <a:solidFill>
                  <a:schemeClr val="tx1"/>
                </a:solidFill>
                <a:effectLst/>
                <a:latin typeface="Arial" panose="020B0604020202020204" pitchFamily="34" charset="0"/>
                <a:ea typeface="+mn-ea"/>
                <a:cs typeface="Arial" panose="020B0604020202020204" pitchFamily="34" charset="0"/>
              </a:rPr>
              <a:t>NVMe</a:t>
            </a:r>
            <a:r>
              <a:rPr lang="en-US" altLang="zh-CN" sz="1200" kern="1200">
                <a:solidFill>
                  <a:schemeClr val="tx1"/>
                </a:solidFill>
                <a:effectLst/>
                <a:latin typeface="Arial" panose="020B0604020202020204" pitchFamily="34" charset="0"/>
                <a:ea typeface="+mn-ea"/>
                <a:cs typeface="Arial" panose="020B0604020202020204" pitchFamily="34" charset="0"/>
              </a:rPr>
              <a:t> provides reliable </a:t>
            </a:r>
            <a:r>
              <a:rPr lang="en-US" altLang="zh-CN" sz="1200" kern="1200" err="1">
                <a:solidFill>
                  <a:schemeClr val="tx1"/>
                </a:solidFill>
                <a:effectLst/>
                <a:latin typeface="Arial" panose="020B0604020202020204" pitchFamily="34" charset="0"/>
                <a:ea typeface="+mn-ea"/>
                <a:cs typeface="Arial" panose="020B0604020202020204" pitchFamily="34" charset="0"/>
              </a:rPr>
              <a:t>NVMe</a:t>
            </a:r>
            <a:r>
              <a:rPr lang="en-US" altLang="zh-CN" sz="1200" kern="1200">
                <a:solidFill>
                  <a:schemeClr val="tx1"/>
                </a:solidFill>
                <a:effectLst/>
                <a:latin typeface="Arial" panose="020B0604020202020204" pitchFamily="34" charset="0"/>
                <a:ea typeface="+mn-ea"/>
                <a:cs typeface="Arial" panose="020B0604020202020204" pitchFamily="34" charset="0"/>
              </a:rPr>
              <a:t> commands and data transmission. </a:t>
            </a:r>
            <a:r>
              <a:rPr lang="en-US" altLang="zh-CN" sz="1200" kern="1200" err="1">
                <a:solidFill>
                  <a:schemeClr val="tx1"/>
                </a:solidFill>
                <a:effectLst/>
                <a:latin typeface="Arial" panose="020B0604020202020204" pitchFamily="34" charset="0"/>
                <a:ea typeface="+mn-ea"/>
                <a:cs typeface="Arial" panose="020B0604020202020204" pitchFamily="34" charset="0"/>
              </a:rPr>
              <a:t>NVMe</a:t>
            </a:r>
            <a:r>
              <a:rPr lang="en-US" altLang="zh-CN" sz="1200" kern="1200">
                <a:solidFill>
                  <a:schemeClr val="tx1"/>
                </a:solidFill>
                <a:effectLst/>
                <a:latin typeface="Arial" panose="020B0604020202020204" pitchFamily="34" charset="0"/>
                <a:ea typeface="+mn-ea"/>
                <a:cs typeface="Arial" panose="020B0604020202020204" pitchFamily="34" charset="0"/>
              </a:rPr>
              <a:t> over Fabrics can extend </a:t>
            </a:r>
            <a:r>
              <a:rPr lang="en-US" altLang="zh-CN" sz="1200" kern="1200" err="1">
                <a:solidFill>
                  <a:schemeClr val="tx1"/>
                </a:solidFill>
                <a:effectLst/>
                <a:latin typeface="Arial" panose="020B0604020202020204" pitchFamily="34" charset="0"/>
                <a:ea typeface="+mn-ea"/>
                <a:cs typeface="Arial" panose="020B0604020202020204" pitchFamily="34" charset="0"/>
              </a:rPr>
              <a:t>NVMe</a:t>
            </a:r>
            <a:r>
              <a:rPr lang="en-US" altLang="zh-CN" sz="1200" kern="1200">
                <a:solidFill>
                  <a:schemeClr val="tx1"/>
                </a:solidFill>
                <a:effectLst/>
                <a:latin typeface="Arial" panose="020B0604020202020204" pitchFamily="34" charset="0"/>
                <a:ea typeface="+mn-ea"/>
                <a:cs typeface="Arial" panose="020B0604020202020204" pitchFamily="34" charset="0"/>
              </a:rPr>
              <a:t> to various storage networks and protect customer existing investments. It reduces overhead in processing storage network protocol stacks and achieves high concurrency and low latency for applications.</a:t>
            </a:r>
          </a:p>
          <a:p>
            <a:endParaRPr lang="zh-CN"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To calculated the 0.1 millisecond latency. We use a typical database model, a single LUN, and a single concurrency for the test. The read/write ratio is 7 to 3, read latency is 130 microseconds, and write latency is 50 microseconds. So the overall system latency is 106 microseconds.</a:t>
            </a:r>
            <a:endParaRPr lang="zh-CN" altLang="en-US">
              <a:latin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We use our self-developed ASIC interface modules, SSDs, and enclosures to provide full support for </a:t>
            </a:r>
            <a:r>
              <a:rPr lang="en-US" altLang="zh-CN" sz="1200" kern="1200" err="1">
                <a:solidFill>
                  <a:schemeClr val="tx1"/>
                </a:solidFill>
                <a:effectLst/>
                <a:latin typeface="Arial" panose="020B0604020202020204" pitchFamily="34" charset="0"/>
                <a:ea typeface="+mn-ea"/>
                <a:cs typeface="Arial" panose="020B0604020202020204" pitchFamily="34" charset="0"/>
              </a:rPr>
              <a:t>NVMe</a:t>
            </a:r>
            <a:r>
              <a:rPr lang="en-US" altLang="zh-CN" sz="1200" kern="1200">
                <a:solidFill>
                  <a:schemeClr val="tx1"/>
                </a:solidFill>
                <a:effectLst/>
                <a:latin typeface="Arial" panose="020B0604020202020204" pitchFamily="34" charset="0"/>
                <a:ea typeface="+mn-ea"/>
                <a:cs typeface="Arial" panose="020B0604020202020204" pitchFamily="34" charset="0"/>
              </a:rPr>
              <a:t>. We have built high-speed </a:t>
            </a:r>
            <a:r>
              <a:rPr lang="en-US" altLang="zh-CN" sz="1200" kern="1200" err="1">
                <a:solidFill>
                  <a:schemeClr val="tx1"/>
                </a:solidFill>
                <a:effectLst/>
                <a:latin typeface="Arial" panose="020B0604020202020204" pitchFamily="34" charset="0"/>
                <a:ea typeface="+mn-ea"/>
                <a:cs typeface="Arial" panose="020B0604020202020204" pitchFamily="34" charset="0"/>
              </a:rPr>
              <a:t>NVMe</a:t>
            </a:r>
            <a:r>
              <a:rPr lang="en-US" altLang="zh-CN" sz="1200" kern="1200">
                <a:solidFill>
                  <a:schemeClr val="tx1"/>
                </a:solidFill>
                <a:effectLst/>
                <a:latin typeface="Arial" panose="020B0604020202020204" pitchFamily="34" charset="0"/>
                <a:ea typeface="+mn-ea"/>
                <a:cs typeface="Arial" panose="020B0604020202020204" pitchFamily="34" charset="0"/>
              </a:rPr>
              <a:t> channels with our unique designs in protocol parsing, I/O forwarding, service priority, and hardware acceleration over the channels.</a:t>
            </a: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6 What's so innovative about the algorithms on OceanStor Dorado V6?</a:t>
            </a:r>
          </a:p>
          <a:p>
            <a:r>
              <a:rPr lang="en-US" altLang="zh-CN" sz="1200" kern="1200">
                <a:solidFill>
                  <a:schemeClr val="tx1"/>
                </a:solidFill>
                <a:effectLst/>
                <a:latin typeface="Arial" panose="020B0604020202020204" pitchFamily="34" charset="0"/>
                <a:ea typeface="+mn-ea"/>
                <a:cs typeface="Arial" panose="020B0604020202020204" pitchFamily="34" charset="0"/>
              </a:rPr>
              <a:t>a) Dorado </a:t>
            </a:r>
            <a:r>
              <a:rPr lang="en-US" altLang="zh-CN" sz="1200" kern="1200" err="1">
                <a:solidFill>
                  <a:schemeClr val="tx1"/>
                </a:solidFill>
                <a:effectLst/>
                <a:latin typeface="Arial" panose="020B0604020202020204" pitchFamily="34" charset="0"/>
                <a:ea typeface="+mn-ea"/>
                <a:cs typeface="Arial" panose="020B0604020202020204" pitchFamily="34" charset="0"/>
              </a:rPr>
              <a:t>FlashLink</a:t>
            </a:r>
            <a:r>
              <a:rPr lang="en-US" altLang="zh-CN" sz="1200" kern="1200">
                <a:solidFill>
                  <a:schemeClr val="tx1"/>
                </a:solidFill>
                <a:effectLst/>
                <a:latin typeface="Arial" panose="020B0604020202020204" pitchFamily="34" charset="0"/>
                <a:ea typeface="+mn-ea"/>
                <a:cs typeface="Arial" panose="020B0604020202020204" pitchFamily="34" charset="0"/>
              </a:rPr>
              <a:t> algorithms implement a series of software algorithms to collaborate with various storage hardware</a:t>
            </a:r>
            <a:endParaRPr lang="zh-CN"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To harvest </a:t>
            </a:r>
            <a:r>
              <a:rPr lang="en-US" altLang="zh-CN" sz="1200" kern="1200" err="1">
                <a:solidFill>
                  <a:schemeClr val="tx1"/>
                </a:solidFill>
                <a:effectLst/>
                <a:latin typeface="Arial" panose="020B0604020202020204" pitchFamily="34" charset="0"/>
                <a:ea typeface="+mn-ea"/>
                <a:cs typeface="Arial" panose="020B0604020202020204" pitchFamily="34" charset="0"/>
              </a:rPr>
              <a:t>Kunpeng</a:t>
            </a:r>
            <a:r>
              <a:rPr lang="en-US" altLang="zh-CN" sz="1200" kern="1200">
                <a:solidFill>
                  <a:schemeClr val="tx1"/>
                </a:solidFill>
                <a:effectLst/>
                <a:latin typeface="Arial" panose="020B0604020202020204" pitchFamily="34" charset="0"/>
                <a:ea typeface="+mn-ea"/>
                <a:cs typeface="Arial" panose="020B0604020202020204" pitchFamily="34" charset="0"/>
              </a:rPr>
              <a:t> </a:t>
            </a:r>
            <a:r>
              <a:rPr lang="en-US" altLang="zh-CN" sz="1200" kern="1200" err="1">
                <a:solidFill>
                  <a:schemeClr val="tx1"/>
                </a:solidFill>
                <a:effectLst/>
                <a:latin typeface="Arial" panose="020B0604020202020204" pitchFamily="34" charset="0"/>
                <a:ea typeface="+mn-ea"/>
                <a:cs typeface="Arial" panose="020B0604020202020204" pitchFamily="34" charset="0"/>
              </a:rPr>
              <a:t>processors’s</a:t>
            </a:r>
            <a:r>
              <a:rPr lang="en-US" altLang="zh-CN" sz="1200" kern="1200">
                <a:solidFill>
                  <a:schemeClr val="tx1"/>
                </a:solidFill>
                <a:effectLst/>
                <a:latin typeface="Arial" panose="020B0604020202020204" pitchFamily="34" charset="0"/>
                <a:ea typeface="+mn-ea"/>
                <a:cs typeface="Arial" panose="020B0604020202020204" pitchFamily="34" charset="0"/>
              </a:rPr>
              <a:t> mass core density, Dorado designs a specialized multicore scheduling algorithm and is able to double storage computing power.</a:t>
            </a:r>
            <a:endParaRPr lang="zh-CN" altLang="zh-CN" sz="1200" kern="1200">
              <a:solidFill>
                <a:schemeClr val="tx1"/>
              </a:solidFill>
              <a:effectLst/>
              <a:latin typeface="Arial" panose="020B0604020202020204" pitchFamily="34" charset="0"/>
              <a:ea typeface="+mn-ea"/>
              <a:cs typeface="Arial" panose="020B0604020202020204" pitchFamily="34" charset="0"/>
            </a:endParaRP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b)</a:t>
            </a:r>
            <a:r>
              <a:rPr lang="en-US" altLang="zh-CN" sz="1200" kern="1200" err="1">
                <a:solidFill>
                  <a:schemeClr val="tx1"/>
                </a:solidFill>
                <a:effectLst/>
                <a:latin typeface="Arial" panose="020B0604020202020204" pitchFamily="34" charset="0"/>
                <a:ea typeface="+mn-ea"/>
                <a:cs typeface="Arial" panose="020B0604020202020204" pitchFamily="34" charset="0"/>
              </a:rPr>
              <a:t>Kunpeng</a:t>
            </a:r>
            <a:r>
              <a:rPr lang="en-US" altLang="zh-CN" sz="1200" kern="1200">
                <a:solidFill>
                  <a:schemeClr val="tx1"/>
                </a:solidFill>
                <a:effectLst/>
                <a:latin typeface="Arial" panose="020B0604020202020204" pitchFamily="34" charset="0"/>
                <a:ea typeface="+mn-ea"/>
                <a:cs typeface="Arial" panose="020B0604020202020204" pitchFamily="34" charset="0"/>
              </a:rPr>
              <a:t> processors in smart SSD enclosures collaborates with backend module to offload disk reconstruction services. This speeds up reconstruction by 20 times as compared with HDDs.</a:t>
            </a:r>
            <a:endParaRPr lang="zh-CN" altLang="zh-CN" sz="1200" kern="1200">
              <a:solidFill>
                <a:schemeClr val="tx1"/>
              </a:solidFill>
              <a:effectLst/>
              <a:latin typeface="Arial" panose="020B0604020202020204" pitchFamily="34" charset="0"/>
              <a:ea typeface="+mn-ea"/>
              <a:cs typeface="Arial" panose="020B0604020202020204" pitchFamily="34" charset="0"/>
            </a:endParaRP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c)AI chips partner with the intelligent cache algorithm so that the system can predict application workload patterns and be able to prefetch data to cache. It improves the cache hit ratio by 50%.</a:t>
            </a:r>
            <a:endParaRPr lang="zh-CN" altLang="zh-CN" sz="1200" kern="1200">
              <a:solidFill>
                <a:schemeClr val="tx1"/>
              </a:solidFill>
              <a:effectLst/>
              <a:latin typeface="Arial" panose="020B0604020202020204" pitchFamily="34" charset="0"/>
              <a:ea typeface="+mn-ea"/>
              <a:cs typeface="Arial" panose="020B0604020202020204" pitchFamily="34" charset="0"/>
            </a:endParaRP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d)Full-stripe writes reduce write amplification.</a:t>
            </a:r>
            <a:endParaRPr lang="zh-CN" altLang="zh-CN" sz="1200" kern="1200">
              <a:solidFill>
                <a:schemeClr val="tx1"/>
              </a:solidFill>
              <a:effectLst/>
              <a:latin typeface="Arial" panose="020B0604020202020204" pitchFamily="34" charset="0"/>
              <a:ea typeface="+mn-ea"/>
              <a:cs typeface="Arial" panose="020B0604020202020204" pitchFamily="34" charset="0"/>
            </a:endParaRP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e)Multi-streaming technology reduces garbage collection by separating metadata and other data.</a:t>
            </a:r>
            <a:endParaRPr lang="zh-CN" altLang="zh-CN" sz="1200" kern="1200">
              <a:solidFill>
                <a:schemeClr val="tx1"/>
              </a:solidFill>
              <a:effectLst/>
              <a:latin typeface="Arial" panose="020B0604020202020204" pitchFamily="34" charset="0"/>
              <a:ea typeface="+mn-ea"/>
              <a:cs typeface="Arial" panose="020B0604020202020204" pitchFamily="34" charset="0"/>
            </a:endParaRPr>
          </a:p>
          <a:p>
            <a:endParaRPr lang="en-US" altLang="zh-CN" sz="1200" kern="1200">
              <a:solidFill>
                <a:schemeClr val="tx1"/>
              </a:solidFill>
              <a:effectLst/>
              <a:latin typeface="Arial" panose="020B0604020202020204" pitchFamily="34" charset="0"/>
              <a:ea typeface="+mn-ea"/>
              <a:cs typeface="Arial" panose="020B0604020202020204" pitchFamily="34" charset="0"/>
            </a:endParaRPr>
          </a:p>
          <a:p>
            <a:r>
              <a:rPr lang="en-US" altLang="zh-CN" sz="1200" kern="1200">
                <a:solidFill>
                  <a:schemeClr val="tx1"/>
                </a:solidFill>
                <a:effectLst/>
                <a:latin typeface="Arial" panose="020B0604020202020204" pitchFamily="34" charset="0"/>
                <a:ea typeface="+mn-ea"/>
                <a:cs typeface="Arial" panose="020B0604020202020204" pitchFamily="34" charset="0"/>
              </a:rPr>
              <a:t>f)I/</a:t>
            </a:r>
            <a:r>
              <a:rPr lang="en-US" altLang="zh-CN" sz="1200" kern="1200" err="1">
                <a:solidFill>
                  <a:schemeClr val="tx1"/>
                </a:solidFill>
                <a:effectLst/>
                <a:latin typeface="Arial" panose="020B0604020202020204" pitchFamily="34" charset="0"/>
                <a:ea typeface="+mn-ea"/>
                <a:cs typeface="Arial" panose="020B0604020202020204" pitchFamily="34" charset="0"/>
              </a:rPr>
              <a:t>Os</a:t>
            </a:r>
            <a:r>
              <a:rPr lang="en-US" altLang="zh-CN" sz="1200" kern="1200">
                <a:solidFill>
                  <a:schemeClr val="tx1"/>
                </a:solidFill>
                <a:effectLst/>
                <a:latin typeface="Arial" panose="020B0604020202020204" pitchFamily="34" charset="0"/>
                <a:ea typeface="+mn-ea"/>
                <a:cs typeface="Arial" panose="020B0604020202020204" pitchFamily="34" charset="0"/>
              </a:rPr>
              <a:t> are assigned different priorities for resources to deliver stable and low latency.</a:t>
            </a:r>
            <a:endParaRPr lang="zh-CN" altLang="en-US">
              <a:latin typeface="Arial" panose="020B0604020202020204" pitchFamily="34" charset="0"/>
            </a:endParaRPr>
          </a:p>
          <a:p>
            <a:endParaRPr lang="zh-CN" altLang="en-US">
              <a:latin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7</a:t>
            </a:fld>
            <a:endParaRPr lang="en-US"/>
          </a:p>
        </p:txBody>
      </p:sp>
    </p:spTree>
    <p:extLst>
      <p:ext uri="{BB962C8B-B14F-4D97-AF65-F5344CB8AC3E}">
        <p14:creationId xmlns:p14="http://schemas.microsoft.com/office/powerpoint/2010/main" val="3739182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Dorado V6 </a:t>
            </a:r>
            <a:r>
              <a:rPr lang="en-US" u="sng"/>
              <a:t>designed</a:t>
            </a:r>
            <a:r>
              <a:rPr lang="en-US"/>
              <a:t> to carry mission-critical services.</a:t>
            </a:r>
          </a:p>
          <a:p>
            <a:endParaRPr lang="en-US"/>
          </a:p>
          <a:p>
            <a:pPr algn="l" fontAlgn="ctr">
              <a:lnSpc>
                <a:spcPct val="150000"/>
              </a:lnSpc>
            </a:pPr>
            <a:r>
              <a:rPr lang="en-US" altLang="zh-CN" sz="1200">
                <a:solidFill>
                  <a:srgbClr val="1D1D1A"/>
                </a:solidFill>
                <a:latin typeface="Arial" panose="020B0604020202020204" pitchFamily="34" charset="0"/>
                <a:ea typeface="微软雅黑" panose="020B0503020204020204" pitchFamily="34" charset="-122"/>
                <a:cs typeface="Arial" pitchFamily="34" charset="0"/>
              </a:rPr>
              <a:t>0.1ms comes from test model: 7:3 read/write, 130 </a:t>
            </a:r>
            <a:r>
              <a:rPr lang="en-US" altLang="zh-CN" sz="1200" err="1">
                <a:solidFill>
                  <a:srgbClr val="1D1D1A"/>
                </a:solidFill>
                <a:latin typeface="Arial" panose="020B0604020202020204" pitchFamily="34" charset="0"/>
                <a:ea typeface="微软雅黑" panose="020B0503020204020204" pitchFamily="34" charset="-122"/>
                <a:cs typeface="Arial" pitchFamily="34" charset="0"/>
              </a:rPr>
              <a:t>μs</a:t>
            </a:r>
            <a:r>
              <a:rPr lang="en-US" altLang="zh-CN" sz="1200">
                <a:solidFill>
                  <a:srgbClr val="1D1D1A"/>
                </a:solidFill>
                <a:latin typeface="Arial" panose="020B0604020202020204" pitchFamily="34" charset="0"/>
                <a:ea typeface="微软雅黑" panose="020B0503020204020204" pitchFamily="34" charset="-122"/>
                <a:cs typeface="Arial" pitchFamily="34" charset="0"/>
              </a:rPr>
              <a:t> read latency, 50 </a:t>
            </a:r>
            <a:r>
              <a:rPr lang="en-US" altLang="zh-CN" sz="1200" err="1">
                <a:solidFill>
                  <a:srgbClr val="1D1D1A"/>
                </a:solidFill>
                <a:latin typeface="Arial" panose="020B0604020202020204" pitchFamily="34" charset="0"/>
                <a:ea typeface="微软雅黑" panose="020B0503020204020204" pitchFamily="34" charset="-122"/>
                <a:cs typeface="Arial" pitchFamily="34" charset="0"/>
              </a:rPr>
              <a:t>μs</a:t>
            </a:r>
            <a:r>
              <a:rPr lang="en-US" altLang="zh-CN" sz="1200">
                <a:solidFill>
                  <a:srgbClr val="1D1D1A"/>
                </a:solidFill>
                <a:latin typeface="Arial" panose="020B0604020202020204" pitchFamily="34" charset="0"/>
                <a:ea typeface="微软雅黑" panose="020B0503020204020204" pitchFamily="34" charset="-122"/>
                <a:cs typeface="Arial" pitchFamily="34" charset="0"/>
              </a:rPr>
              <a:t> write latency</a:t>
            </a:r>
          </a:p>
          <a:p>
            <a:pPr algn="l" fontAlgn="ctr">
              <a:lnSpc>
                <a:spcPct val="150000"/>
              </a:lnSpc>
            </a:pPr>
            <a:r>
              <a:rPr lang="en-US" altLang="zh-CN" sz="1200">
                <a:solidFill>
                  <a:srgbClr val="1D1D1A"/>
                </a:solidFill>
                <a:latin typeface="Arial" panose="020B0604020202020204" pitchFamily="34" charset="0"/>
                <a:ea typeface="微软雅黑" panose="020B0503020204020204" pitchFamily="34" charset="-122"/>
                <a:cs typeface="Arial" pitchFamily="34" charset="0"/>
              </a:rPr>
              <a:t>Time = 130 x 0.7 + 50 x 0.3 = 106 </a:t>
            </a:r>
            <a:r>
              <a:rPr lang="en-US" altLang="zh-CN" sz="1200" err="1">
                <a:solidFill>
                  <a:srgbClr val="1D1D1A"/>
                </a:solidFill>
                <a:latin typeface="Arial" panose="020B0604020202020204" pitchFamily="34" charset="0"/>
                <a:ea typeface="微软雅黑" panose="020B0503020204020204" pitchFamily="34" charset="-122"/>
                <a:cs typeface="Arial" pitchFamily="34" charset="0"/>
              </a:rPr>
              <a:t>μs</a:t>
            </a:r>
            <a:endParaRPr lang="en-US" altLang="zh-CN" sz="1200">
              <a:solidFill>
                <a:srgbClr val="1D1D1A"/>
              </a:solidFill>
              <a:latin typeface="Arial" panose="020B0604020202020204" pitchFamily="34" charset="0"/>
              <a:ea typeface="微软雅黑" panose="020B0503020204020204" pitchFamily="34" charset="-122"/>
              <a:cs typeface="Arial" pitchFamily="34" charset="0"/>
            </a:endParaRPr>
          </a:p>
          <a:p>
            <a:pPr algn="l" fontAlgn="ctr">
              <a:lnSpc>
                <a:spcPct val="150000"/>
              </a:lnSpc>
            </a:pPr>
            <a:r>
              <a:rPr lang="en-US" altLang="zh-CN" sz="1200">
                <a:solidFill>
                  <a:srgbClr val="1D1D1A"/>
                </a:solidFill>
                <a:latin typeface="Arial" panose="020B0604020202020204" pitchFamily="34" charset="0"/>
                <a:ea typeface="微软雅黑" panose="020B0503020204020204" pitchFamily="34" charset="-122"/>
                <a:cs typeface="Arial" pitchFamily="34" charset="0"/>
              </a:rPr>
              <a:t>Tested on </a:t>
            </a:r>
            <a:r>
              <a:rPr lang="en-US" altLang="zh-CN" sz="1200" err="1">
                <a:solidFill>
                  <a:srgbClr val="1D1D1A"/>
                </a:solidFill>
                <a:latin typeface="Arial" panose="020B0604020202020204" pitchFamily="34" charset="0"/>
                <a:ea typeface="微软雅黑" panose="020B0503020204020204" pitchFamily="34" charset="-122"/>
                <a:cs typeface="Arial" pitchFamily="34" charset="0"/>
              </a:rPr>
              <a:t>NVMe</a:t>
            </a:r>
            <a:r>
              <a:rPr lang="en-US" altLang="zh-CN" sz="1200">
                <a:solidFill>
                  <a:srgbClr val="1D1D1A"/>
                </a:solidFill>
                <a:latin typeface="Arial" panose="020B0604020202020204" pitchFamily="34" charset="0"/>
                <a:ea typeface="微软雅黑" panose="020B0503020204020204" pitchFamily="34" charset="-122"/>
                <a:cs typeface="Arial" pitchFamily="34" charset="0"/>
              </a:rPr>
              <a:t> AFA, significantly shorter path between host and storage</a:t>
            </a:r>
          </a:p>
          <a:p>
            <a:endParaRPr lang="en-US"/>
          </a:p>
          <a:p>
            <a:r>
              <a:rPr lang="en-US"/>
              <a:t>System has unique high performant architecture designed to achieve low end-to-end latency and high throughput.</a:t>
            </a:r>
          </a:p>
          <a:p>
            <a:r>
              <a:rPr lang="en-US"/>
              <a:t>In house hardware is a major differentiator.</a:t>
            </a:r>
          </a:p>
          <a:p>
            <a:r>
              <a:rPr lang="en-US"/>
              <a:t>Ability to optimize end-to–end stack give Huawei huge advantage.</a:t>
            </a:r>
          </a:p>
          <a:p>
            <a:r>
              <a:rPr lang="en-US"/>
              <a:t>All embedded technologies is highly integrated and designed to operate at there best capability.</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8</a:t>
            </a:fld>
            <a:endParaRPr lang="en-US"/>
          </a:p>
        </p:txBody>
      </p:sp>
    </p:spTree>
    <p:extLst>
      <p:ext uri="{BB962C8B-B14F-4D97-AF65-F5344CB8AC3E}">
        <p14:creationId xmlns:p14="http://schemas.microsoft.com/office/powerpoint/2010/main" val="712094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storage solution is to provide high and reliable data storage service. Performance, reliability, life time and economical factor are major concern from customers.  </a:t>
            </a:r>
          </a:p>
          <a:p>
            <a:r>
              <a:rPr lang="en-US" err="1"/>
              <a:t>Oceanstore</a:t>
            </a:r>
            <a:r>
              <a:rPr lang="en-US"/>
              <a:t> Dorado V6 lays a solid foundation upon HW proprietary chips and from there build up sophisticated but flexible infrastructure to answer various customer need.</a:t>
            </a:r>
          </a:p>
          <a:p>
            <a:endParaRPr lang="en-US"/>
          </a:p>
        </p:txBody>
      </p:sp>
      <p:sp>
        <p:nvSpPr>
          <p:cNvPr id="4" name="Slide Number Placeholder 3"/>
          <p:cNvSpPr>
            <a:spLocks noGrp="1"/>
          </p:cNvSpPr>
          <p:nvPr>
            <p:ph type="sldNum" sz="quarter" idx="5"/>
          </p:nvPr>
        </p:nvSpPr>
        <p:spPr/>
        <p:txBody>
          <a:bodyPr/>
          <a:lstStyle/>
          <a:p>
            <a:fld id="{F07326F3-4732-B74B-9C70-D0992466E499}" type="slidenum">
              <a:rPr lang="en-US" smtClean="0"/>
              <a:pPr/>
              <a:t>9</a:t>
            </a:fld>
            <a:endParaRPr lang="en-US"/>
          </a:p>
        </p:txBody>
      </p:sp>
    </p:spTree>
    <p:extLst>
      <p:ext uri="{BB962C8B-B14F-4D97-AF65-F5344CB8AC3E}">
        <p14:creationId xmlns:p14="http://schemas.microsoft.com/office/powerpoint/2010/main" val="3328325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1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9973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552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97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790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69958" y="397722"/>
            <a:ext cx="1108286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633" y="1341441"/>
            <a:ext cx="1113356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3615897970"/>
      </p:ext>
    </p:extLst>
  </p:cSld>
  <p:clrMapOvr>
    <a:masterClrMapping/>
  </p:clrMapOvr>
  <p:transition advClick="0" advTm="800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665" y="6370591"/>
            <a:ext cx="1060945" cy="249284"/>
          </a:xfrm>
          <a:prstGeom prst="rect">
            <a:avLst/>
          </a:prstGeom>
        </p:spPr>
      </p:pic>
    </p:spTree>
    <p:extLst>
      <p:ext uri="{BB962C8B-B14F-4D97-AF65-F5344CB8AC3E}">
        <p14:creationId xmlns:p14="http://schemas.microsoft.com/office/powerpoint/2010/main" val="17062453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ONLY - LIGHT">
    <p:spTree>
      <p:nvGrpSpPr>
        <p:cNvPr id="1" name=""/>
        <p:cNvGrpSpPr/>
        <p:nvPr/>
      </p:nvGrpSpPr>
      <p:grpSpPr>
        <a:xfrm>
          <a:off x="0" y="0"/>
          <a:ext cx="0" cy="0"/>
          <a:chOff x="0" y="0"/>
          <a:chExt cx="0" cy="0"/>
        </a:xfrm>
      </p:grpSpPr>
      <p:sp>
        <p:nvSpPr>
          <p:cNvPr id="275" name="标题文本"/>
          <p:cNvSpPr txBox="1">
            <a:spLocks noGrp="1"/>
          </p:cNvSpPr>
          <p:nvPr>
            <p:ph type="title"/>
          </p:nvPr>
        </p:nvSpPr>
        <p:spPr>
          <a:xfrm>
            <a:off x="609839" y="274639"/>
            <a:ext cx="10977089" cy="780288"/>
          </a:xfrm>
          <a:prstGeom prst="rect">
            <a:avLst/>
          </a:prstGeom>
        </p:spPr>
        <p:txBody>
          <a:bodyPr anchor="t">
            <a:normAutofit/>
          </a:bodyPr>
          <a:lstStyle>
            <a:lvl1pPr defTabSz="1187323">
              <a:lnSpc>
                <a:spcPct val="90000"/>
              </a:lnSpc>
              <a:defRPr sz="5698">
                <a:latin typeface="Calibri Light"/>
                <a:ea typeface="Calibri Light"/>
                <a:cs typeface="Calibri Light"/>
                <a:sym typeface="Calibri Light"/>
              </a:defRPr>
            </a:lvl1pPr>
          </a:lstStyle>
          <a:p>
            <a:r>
              <a:t>标题文本</a:t>
            </a:r>
          </a:p>
        </p:txBody>
      </p:sp>
      <p:sp>
        <p:nvSpPr>
          <p:cNvPr id="276" name="幻灯片编号"/>
          <p:cNvSpPr txBox="1">
            <a:spLocks noGrp="1"/>
          </p:cNvSpPr>
          <p:nvPr>
            <p:ph type="sldNum" sz="quarter" idx="2"/>
          </p:nvPr>
        </p:nvSpPr>
        <p:spPr>
          <a:xfrm>
            <a:off x="734131" y="6402808"/>
            <a:ext cx="139837" cy="127001"/>
          </a:xfrm>
          <a:prstGeom prst="rect">
            <a:avLst/>
          </a:prstGeom>
        </p:spPr>
        <p:txBody>
          <a:bodyPr lIns="0" tIns="0" rIns="0" bIns="0" anchor="t"/>
          <a:lstStyle>
            <a:lvl1pPr algn="l" defTabSz="890493">
              <a:defRPr sz="900">
                <a:solidFill>
                  <a:srgbClr val="FFFFFF"/>
                </a:solidFill>
              </a:defRPr>
            </a:lvl1pPr>
          </a:lstStyle>
          <a:p>
            <a:fld id="{86CB4B4D-7CA3-9044-876B-883B54F8677D}" type="slidenum">
              <a:rPr>
                <a:latin typeface="Arial" panose="020B0604020202020204" pitchFamily="34" charset="0"/>
              </a:rPr>
              <a:t>‹#›</a:t>
            </a:fld>
            <a:endParaRPr>
              <a:latin typeface="Arial" panose="020B0604020202020204" pitchFamily="34" charset="0"/>
            </a:endParaRPr>
          </a:p>
        </p:txBody>
      </p:sp>
    </p:spTree>
    <p:extLst>
      <p:ext uri="{BB962C8B-B14F-4D97-AF65-F5344CB8AC3E}">
        <p14:creationId xmlns:p14="http://schemas.microsoft.com/office/powerpoint/2010/main" val="345363794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36013960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2952181701"/>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119609873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150853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997273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706858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4550400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760930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245838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35058858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479458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253990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2060972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7311653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8776945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5334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5763174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51984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1014638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97745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5"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721" r:id="rId19"/>
    <p:sldLayoutId id="2147483723" r:id="rId20"/>
    <p:sldLayoutId id="2147483724" r:id="rId21"/>
    <p:sldLayoutId id="2147483725" r:id="rId22"/>
    <p:sldLayoutId id="2147483726" r:id="rId23"/>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2"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132824578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10.xml"/><Relationship Id="rId11" Type="http://schemas.openxmlformats.org/officeDocument/2006/relationships/image" Target="../media/image42.jpeg"/><Relationship Id="rId5" Type="http://schemas.openxmlformats.org/officeDocument/2006/relationships/diagramQuickStyle" Target="../diagrams/quickStyle10.xml"/><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diagramLayout" Target="../diagrams/layout10.xml"/><Relationship Id="rId9" Type="http://schemas.openxmlformats.org/officeDocument/2006/relationships/image" Target="../media/image40.pn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7.png"/><Relationship Id="rId7" Type="http://schemas.openxmlformats.org/officeDocument/2006/relationships/diagramColors" Target="../diagrams/colors11.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48.png"/><Relationship Id="rId7" Type="http://schemas.openxmlformats.org/officeDocument/2006/relationships/diagramQuickStyle" Target="../diagrams/quickStyle12.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Layout" Target="../diagrams/layout12.xml"/><Relationship Id="rId5" Type="http://schemas.openxmlformats.org/officeDocument/2006/relationships/diagramData" Target="../diagrams/data12.xml"/><Relationship Id="rId4" Type="http://schemas.microsoft.com/office/2007/relationships/hdphoto" Target="../media/hdphoto3.wdp"/><Relationship Id="rId9" Type="http://schemas.microsoft.com/office/2007/relationships/diagramDrawing" Target="../diagrams/drawing1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image" Target="../media/image49.png"/><Relationship Id="rId7" Type="http://schemas.openxmlformats.org/officeDocument/2006/relationships/diagramData" Target="../diagrams/data13.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52.png"/><Relationship Id="rId11" Type="http://schemas.microsoft.com/office/2007/relationships/diagramDrawing" Target="../diagrams/drawing13.xml"/><Relationship Id="rId5" Type="http://schemas.openxmlformats.org/officeDocument/2006/relationships/image" Target="../media/image51.png"/><Relationship Id="rId10" Type="http://schemas.openxmlformats.org/officeDocument/2006/relationships/diagramColors" Target="../diagrams/colors13.xml"/><Relationship Id="rId4" Type="http://schemas.openxmlformats.org/officeDocument/2006/relationships/image" Target="../media/image50.png"/><Relationship Id="rId9" Type="http://schemas.openxmlformats.org/officeDocument/2006/relationships/diagramQuickStyle" Target="../diagrams/quickStyle1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53.png"/><Relationship Id="rId7" Type="http://schemas.openxmlformats.org/officeDocument/2006/relationships/diagramQuickStyle" Target="../diagrams/quickStyle14.xml"/><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54.png"/><Relationship Id="rId9" Type="http://schemas.microsoft.com/office/2007/relationships/diagramDrawing" Target="../diagrams/drawing14.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55.png"/><Relationship Id="rId7" Type="http://schemas.openxmlformats.org/officeDocument/2006/relationships/diagramQuickStyle" Target="../diagrams/quickStyle15.xml"/><Relationship Id="rId12"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diagramLayout" Target="../diagrams/layout15.xml"/><Relationship Id="rId11" Type="http://schemas.openxmlformats.org/officeDocument/2006/relationships/image" Target="../media/image58.png"/><Relationship Id="rId5" Type="http://schemas.openxmlformats.org/officeDocument/2006/relationships/diagramData" Target="../diagrams/data15.xml"/><Relationship Id="rId10" Type="http://schemas.openxmlformats.org/officeDocument/2006/relationships/image" Target="../media/image57.png"/><Relationship Id="rId4" Type="http://schemas.openxmlformats.org/officeDocument/2006/relationships/image" Target="../media/image56.png"/><Relationship Id="rId9" Type="http://schemas.microsoft.com/office/2007/relationships/diagramDrawing" Target="../diagrams/drawing15.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60.png"/><Relationship Id="rId7" Type="http://schemas.openxmlformats.org/officeDocument/2006/relationships/diagramQuickStyle" Target="../diagrams/quickStyle16.xml"/><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61.png"/><Relationship Id="rId9" Type="http://schemas.microsoft.com/office/2007/relationships/diagramDrawing" Target="../diagrams/drawing16.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62.png"/><Relationship Id="rId7" Type="http://schemas.openxmlformats.org/officeDocument/2006/relationships/diagramQuickStyle" Target="../diagrams/quickStyle17.xml"/><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63.png"/><Relationship Id="rId9" Type="http://schemas.microsoft.com/office/2007/relationships/diagramDrawing" Target="../diagrams/drawing17.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4.png"/><Relationship Id="rId7" Type="http://schemas.openxmlformats.org/officeDocument/2006/relationships/diagramQuickStyle" Target="../diagrams/quickStyle18.xml"/><Relationship Id="rId2" Type="http://schemas.openxmlformats.org/officeDocument/2006/relationships/notesSlide" Target="../notesSlides/notesSlide18.xml"/><Relationship Id="rId1" Type="http://schemas.openxmlformats.org/officeDocument/2006/relationships/slideLayout" Target="../slideLayouts/slideLayout36.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65.png"/><Relationship Id="rId9" Type="http://schemas.microsoft.com/office/2007/relationships/diagramDrawing" Target="../diagrams/drawing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66.png"/><Relationship Id="rId7" Type="http://schemas.openxmlformats.org/officeDocument/2006/relationships/diagramColors" Target="../diagrams/colors20.xm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67.png"/><Relationship Id="rId7" Type="http://schemas.openxmlformats.org/officeDocument/2006/relationships/diagramQuickStyle" Target="../diagrams/quickStyle21.xml"/><Relationship Id="rId2" Type="http://schemas.openxmlformats.org/officeDocument/2006/relationships/notesSlide" Target="../notesSlides/notesSlide21.xml"/><Relationship Id="rId1" Type="http://schemas.openxmlformats.org/officeDocument/2006/relationships/slideLayout" Target="../slideLayouts/slideLayout34.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68.png"/><Relationship Id="rId9" Type="http://schemas.microsoft.com/office/2007/relationships/diagramDrawing" Target="../diagrams/drawing21.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notesSlide" Target="../notesSlides/notesSlide22.xml"/><Relationship Id="rId7" Type="http://schemas.openxmlformats.org/officeDocument/2006/relationships/diagramData" Target="../diagrams/data22.xml"/><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70.png"/><Relationship Id="rId11" Type="http://schemas.microsoft.com/office/2007/relationships/diagramDrawing" Target="../diagrams/drawing22.xml"/><Relationship Id="rId5" Type="http://schemas.openxmlformats.org/officeDocument/2006/relationships/image" Target="../media/image69.wmf"/><Relationship Id="rId10" Type="http://schemas.openxmlformats.org/officeDocument/2006/relationships/diagramColors" Target="../diagrams/colors22.xml"/><Relationship Id="rId4" Type="http://schemas.openxmlformats.org/officeDocument/2006/relationships/oleObject" Target="../embeddings/oleObject1.bin"/><Relationship Id="rId9" Type="http://schemas.openxmlformats.org/officeDocument/2006/relationships/diagramQuickStyle" Target="../diagrams/quickStyle2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image" Target="../media/image71.png"/><Relationship Id="rId7" Type="http://schemas.openxmlformats.org/officeDocument/2006/relationships/diagramData" Target="../diagrams/data23.xm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74.png"/><Relationship Id="rId11" Type="http://schemas.microsoft.com/office/2007/relationships/diagramDrawing" Target="../diagrams/drawing23.xml"/><Relationship Id="rId5" Type="http://schemas.openxmlformats.org/officeDocument/2006/relationships/image" Target="../media/image73.png"/><Relationship Id="rId10" Type="http://schemas.openxmlformats.org/officeDocument/2006/relationships/diagramColors" Target="../diagrams/colors23.xml"/><Relationship Id="rId4" Type="http://schemas.openxmlformats.org/officeDocument/2006/relationships/image" Target="../media/image72.png"/><Relationship Id="rId9" Type="http://schemas.openxmlformats.org/officeDocument/2006/relationships/diagramQuickStyle" Target="../diagrams/quickStyle23.xml"/></Relationships>
</file>

<file path=ppt/slides/_rels/slide24.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75.png"/><Relationship Id="rId7" Type="http://schemas.openxmlformats.org/officeDocument/2006/relationships/diagramColors" Target="../diagrams/colors24.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25.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76.png"/><Relationship Id="rId7" Type="http://schemas.openxmlformats.org/officeDocument/2006/relationships/diagramColors" Target="../diagrams/colors25.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 Id="rId9"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7.png"/><Relationship Id="rId11" Type="http://schemas.openxmlformats.org/officeDocument/2006/relationships/diagramQuickStyle" Target="../diagrams/quickStyle2.xml"/><Relationship Id="rId5" Type="http://schemas.microsoft.com/office/2007/relationships/hdphoto" Target="../media/hdphoto2.wdp"/><Relationship Id="rId10" Type="http://schemas.openxmlformats.org/officeDocument/2006/relationships/diagramLayout" Target="../diagrams/layout2.xml"/><Relationship Id="rId4" Type="http://schemas.openxmlformats.org/officeDocument/2006/relationships/image" Target="../media/image16.png"/><Relationship Id="rId9"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2.xml"/><Relationship Id="rId1" Type="http://schemas.openxmlformats.org/officeDocument/2006/relationships/vmlDrawing" Target="../drawings/vmlDrawing2.vml"/><Relationship Id="rId5" Type="http://schemas.openxmlformats.org/officeDocument/2006/relationships/image" Target="../media/image89.emf"/><Relationship Id="rId4" Type="http://schemas.openxmlformats.org/officeDocument/2006/relationships/package" Target="../embeddings/Microsoft_Word_Document.docx"/></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image" Target="../media/image20.png"/><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98.png"/><Relationship Id="rId11" Type="http://schemas.openxmlformats.org/officeDocument/2006/relationships/image" Target="../media/image103.tif"/><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111.png"/><Relationship Id="rId5" Type="http://schemas.openxmlformats.org/officeDocument/2006/relationships/image" Target="../media/image110.tiff"/><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8.png"/><Relationship Id="rId7"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112.png"/><Relationship Id="rId5" Type="http://schemas.openxmlformats.org/officeDocument/2006/relationships/image" Target="../media/image110.tiff"/><Relationship Id="rId10" Type="http://schemas.openxmlformats.org/officeDocument/2006/relationships/image" Target="../media/image116.jpeg"/><Relationship Id="rId4" Type="http://schemas.openxmlformats.org/officeDocument/2006/relationships/image" Target="../media/image109.png"/><Relationship Id="rId9"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21.png"/><Relationship Id="rId7" Type="http://schemas.openxmlformats.org/officeDocument/2006/relationships/diagramLayout" Target="../diagrams/layout5.xml"/><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diagramData" Target="../diagrams/data5.xml"/><Relationship Id="rId5" Type="http://schemas.openxmlformats.org/officeDocument/2006/relationships/image" Target="../media/image23.png"/><Relationship Id="rId10" Type="http://schemas.microsoft.com/office/2007/relationships/diagramDrawing" Target="../diagrams/drawing5.xml"/><Relationship Id="rId4" Type="http://schemas.openxmlformats.org/officeDocument/2006/relationships/image" Target="../media/image22.png"/><Relationship Id="rId9" Type="http://schemas.openxmlformats.org/officeDocument/2006/relationships/diagramColors" Target="../diagrams/colors5.xml"/></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24.png"/><Relationship Id="rId7" Type="http://schemas.openxmlformats.org/officeDocument/2006/relationships/diagramLayout" Target="../diagrams/layout7.xm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diagramData" Target="../diagrams/data7.xml"/><Relationship Id="rId5" Type="http://schemas.openxmlformats.org/officeDocument/2006/relationships/image" Target="../media/image26.png"/><Relationship Id="rId10" Type="http://schemas.microsoft.com/office/2007/relationships/diagramDrawing" Target="../diagrams/drawing7.xml"/><Relationship Id="rId4" Type="http://schemas.openxmlformats.org/officeDocument/2006/relationships/image" Target="../media/image25.png"/><Relationship Id="rId9" Type="http://schemas.openxmlformats.org/officeDocument/2006/relationships/diagramColors" Target="../diagrams/colors7.xml"/></Relationships>
</file>

<file path=ppt/slides/_rels/slide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7.png"/><Relationship Id="rId7" Type="http://schemas.openxmlformats.org/officeDocument/2006/relationships/diagramColors" Target="../diagrams/colors8.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microsoft.com/office/2007/relationships/diagramDrawing" Target="../diagrams/drawing9.xml"/><Relationship Id="rId3" Type="http://schemas.openxmlformats.org/officeDocument/2006/relationships/image" Target="../media/image28.emf"/><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diagramColors" Target="../diagrams/colors9.xml"/><Relationship Id="rId2" Type="http://schemas.openxmlformats.org/officeDocument/2006/relationships/notesSlide" Target="../notesSlides/notesSlide9.xml"/><Relationship Id="rId16" Type="http://schemas.openxmlformats.org/officeDocument/2006/relationships/diagramQuickStyle" Target="../diagrams/quickStyle9.xml"/><Relationship Id="rId1" Type="http://schemas.openxmlformats.org/officeDocument/2006/relationships/slideLayout" Target="../slideLayouts/slideLayout10.xml"/><Relationship Id="rId6" Type="http://schemas.openxmlformats.org/officeDocument/2006/relationships/image" Target="../media/image31.emf"/><Relationship Id="rId11" Type="http://schemas.openxmlformats.org/officeDocument/2006/relationships/image" Target="../media/image36.png"/><Relationship Id="rId5" Type="http://schemas.openxmlformats.org/officeDocument/2006/relationships/image" Target="../media/image30.emf"/><Relationship Id="rId15" Type="http://schemas.openxmlformats.org/officeDocument/2006/relationships/diagramLayout" Target="../diagrams/layout9.xml"/><Relationship Id="rId10" Type="http://schemas.openxmlformats.org/officeDocument/2006/relationships/image" Target="../media/image35.png"/><Relationship Id="rId4" Type="http://schemas.openxmlformats.org/officeDocument/2006/relationships/image" Target="../media/image29.emf"/><Relationship Id="rId9" Type="http://schemas.openxmlformats.org/officeDocument/2006/relationships/image" Target="../media/image34.png"/><Relationship Id="rId14" Type="http://schemas.openxmlformats.org/officeDocument/2006/relationships/diagramData" Target="../diagrams/data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554109" y="2533252"/>
            <a:ext cx="9690038" cy="2292309"/>
          </a:xfrm>
        </p:spPr>
        <p:txBody>
          <a:bodyPr/>
          <a:lstStyle/>
          <a:p>
            <a:pPr>
              <a:lnSpc>
                <a:spcPct val="120000"/>
              </a:lnSpc>
            </a:pPr>
            <a:r>
              <a:rPr lang="en-US" sz="3200" b="1"/>
              <a:t>Huawei Storage: A Technology Deep Dive</a:t>
            </a:r>
            <a:br>
              <a:rPr lang="en-US" sz="2800"/>
            </a:br>
            <a:br>
              <a:rPr lang="en-US" sz="2800" i="1"/>
            </a:br>
            <a:r>
              <a:rPr lang="en-US" sz="2000" i="1"/>
              <a:t>Boston Storage Solution Group</a:t>
            </a:r>
            <a:br>
              <a:rPr lang="en-US" sz="2000" i="1"/>
            </a:br>
            <a:r>
              <a:rPr lang="en-US" sz="2000" i="1"/>
              <a:t>April 2020</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FA7D-9BC7-4A38-86E5-6EEA2975D5BC}"/>
              </a:ext>
            </a:extLst>
          </p:cNvPr>
          <p:cNvSpPr>
            <a:spLocks noGrp="1"/>
          </p:cNvSpPr>
          <p:nvPr>
            <p:ph type="title"/>
          </p:nvPr>
        </p:nvSpPr>
        <p:spPr>
          <a:xfrm>
            <a:off x="838200" y="365126"/>
            <a:ext cx="10515600" cy="751294"/>
          </a:xfrm>
        </p:spPr>
        <p:txBody>
          <a:bodyPr vert="horz" lIns="91440" tIns="45720" rIns="91440" bIns="45720" rtlCol="0" anchor="ctr">
            <a:normAutofit/>
          </a:bodyPr>
          <a:lstStyle/>
          <a:p>
            <a:r>
              <a:rPr lang="en-US" sz="2800">
                <a:latin typeface="+mn-lt"/>
              </a:rPr>
              <a:t>OceanStor 100D Performance, Scalability and Versatility</a:t>
            </a:r>
            <a:endParaRPr lang="en-US" sz="2800" i="1" kern="1200">
              <a:latin typeface="+mn-lt"/>
            </a:endParaRPr>
          </a:p>
        </p:txBody>
      </p:sp>
      <p:sp>
        <p:nvSpPr>
          <p:cNvPr id="3" name="TextBox 2">
            <a:extLst>
              <a:ext uri="{FF2B5EF4-FFF2-40B4-BE49-F238E27FC236}">
                <a16:creationId xmlns:a16="http://schemas.microsoft.com/office/drawing/2014/main" id="{DBFF1254-4BBD-4364-A92A-47EBAC5883EF}"/>
              </a:ext>
            </a:extLst>
          </p:cNvPr>
          <p:cNvSpPr txBox="1"/>
          <p:nvPr/>
        </p:nvSpPr>
        <p:spPr>
          <a:xfrm>
            <a:off x="466061" y="1299826"/>
            <a:ext cx="7438075" cy="1675849"/>
          </a:xfrm>
          <a:prstGeom prst="rect">
            <a:avLst/>
          </a:prstGeom>
        </p:spPr>
        <p:txBody>
          <a:bodyPr vert="horz" lIns="91440" tIns="45720" rIns="91440" bIns="45720" rtlCol="0">
            <a:normAutofit fontScale="70000" lnSpcReduction="20000"/>
          </a:bodyPr>
          <a:lstStyle/>
          <a:p>
            <a:pPr marL="285750" indent="-228600">
              <a:lnSpc>
                <a:spcPct val="120000"/>
              </a:lnSpc>
              <a:spcAft>
                <a:spcPts val="600"/>
              </a:spcAft>
              <a:buFont typeface="Arial" panose="020B0604020202020204" pitchFamily="34" charset="0"/>
              <a:buChar char="•"/>
            </a:pPr>
            <a:r>
              <a:rPr lang="en-US" sz="2400"/>
              <a:t>Industry leading distributed storage systems with up </a:t>
            </a:r>
            <a:r>
              <a:rPr lang="en-US" sz="2400" b="1">
                <a:solidFill>
                  <a:srgbClr val="0070C0"/>
                </a:solidFill>
              </a:rPr>
              <a:t>to 4096 nodes and 576PB</a:t>
            </a:r>
            <a:r>
              <a:rPr lang="en-US" sz="2400"/>
              <a:t> in a single cluster.</a:t>
            </a:r>
          </a:p>
          <a:p>
            <a:pPr marL="285750" indent="-228600">
              <a:lnSpc>
                <a:spcPct val="120000"/>
              </a:lnSpc>
              <a:spcAft>
                <a:spcPts val="600"/>
              </a:spcAft>
              <a:buFont typeface="Arial" panose="020B0604020202020204" pitchFamily="34" charset="0"/>
              <a:buChar char="•"/>
            </a:pPr>
            <a:r>
              <a:rPr lang="en-US" sz="2400"/>
              <a:t>Support all popular storage interface and scenarios.</a:t>
            </a:r>
          </a:p>
          <a:p>
            <a:pPr marL="285750" indent="-228600">
              <a:lnSpc>
                <a:spcPct val="120000"/>
              </a:lnSpc>
              <a:spcAft>
                <a:spcPts val="600"/>
              </a:spcAft>
              <a:buFont typeface="Arial" panose="020B0604020202020204" pitchFamily="34" charset="0"/>
              <a:buChar char="•"/>
            </a:pPr>
            <a:r>
              <a:rPr lang="en-US" sz="2400"/>
              <a:t>Full stack optimized for best performance in the same category: </a:t>
            </a:r>
            <a:r>
              <a:rPr lang="en-US" sz="2400" b="1">
                <a:solidFill>
                  <a:srgbClr val="0070C0"/>
                </a:solidFill>
              </a:rPr>
              <a:t>sub 1ms latency under stress, millions of IOPS per cluster</a:t>
            </a:r>
            <a:r>
              <a:rPr lang="en-US" sz="2400"/>
              <a:t>.</a:t>
            </a:r>
          </a:p>
          <a:p>
            <a:pPr marL="285750" indent="-228600">
              <a:lnSpc>
                <a:spcPct val="90000"/>
              </a:lnSpc>
              <a:spcAft>
                <a:spcPts val="600"/>
              </a:spcAft>
              <a:buFont typeface="Arial" panose="020B0604020202020204" pitchFamily="34" charset="0"/>
              <a:buChar char="•"/>
            </a:pPr>
            <a:endParaRPr lang="en-US" sz="2400"/>
          </a:p>
          <a:p>
            <a:pPr marL="285750" indent="-228600">
              <a:lnSpc>
                <a:spcPct val="90000"/>
              </a:lnSpc>
              <a:spcAft>
                <a:spcPts val="600"/>
              </a:spcAft>
              <a:buFont typeface="Arial" panose="020B0604020202020204" pitchFamily="34" charset="0"/>
              <a:buChar char="•"/>
            </a:pPr>
            <a:endParaRPr lang="en-US" sz="2400"/>
          </a:p>
        </p:txBody>
      </p:sp>
      <p:graphicFrame>
        <p:nvGraphicFramePr>
          <p:cNvPr id="9" name="Diagram 8">
            <a:extLst>
              <a:ext uri="{FF2B5EF4-FFF2-40B4-BE49-F238E27FC236}">
                <a16:creationId xmlns:a16="http://schemas.microsoft.com/office/drawing/2014/main" id="{C41B464C-8499-FF4C-A8C7-F80297AE03BD}"/>
              </a:ext>
            </a:extLst>
          </p:cNvPr>
          <p:cNvGraphicFramePr/>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图片 274">
            <a:extLst>
              <a:ext uri="{FF2B5EF4-FFF2-40B4-BE49-F238E27FC236}">
                <a16:creationId xmlns:a16="http://schemas.microsoft.com/office/drawing/2014/main" id="{80535CED-4F00-435E-A590-7F8763C018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3611" y="1497010"/>
            <a:ext cx="3669529" cy="4587501"/>
          </a:xfrm>
          <a:prstGeom prst="rect">
            <a:avLst/>
          </a:prstGeom>
        </p:spPr>
      </p:pic>
      <p:grpSp>
        <p:nvGrpSpPr>
          <p:cNvPr id="4" name="Group 3">
            <a:extLst>
              <a:ext uri="{FF2B5EF4-FFF2-40B4-BE49-F238E27FC236}">
                <a16:creationId xmlns:a16="http://schemas.microsoft.com/office/drawing/2014/main" id="{E37B967F-7D8D-4364-97EB-9C44AC79BDAB}"/>
              </a:ext>
            </a:extLst>
          </p:cNvPr>
          <p:cNvGrpSpPr/>
          <p:nvPr/>
        </p:nvGrpSpPr>
        <p:grpSpPr>
          <a:xfrm>
            <a:off x="466061" y="3158595"/>
            <a:ext cx="7121091" cy="3289507"/>
            <a:chOff x="4149046" y="2631032"/>
            <a:chExt cx="7121091" cy="3289507"/>
          </a:xfrm>
        </p:grpSpPr>
        <p:sp>
          <p:nvSpPr>
            <p:cNvPr id="153" name="梯形 222">
              <a:extLst>
                <a:ext uri="{FF2B5EF4-FFF2-40B4-BE49-F238E27FC236}">
                  <a16:creationId xmlns:a16="http://schemas.microsoft.com/office/drawing/2014/main" id="{50033DF1-9AEA-411A-B7FF-AFC379F66FED}"/>
                </a:ext>
              </a:extLst>
            </p:cNvPr>
            <p:cNvSpPr>
              <a:spLocks noChangeAspect="1"/>
            </p:cNvSpPr>
            <p:nvPr/>
          </p:nvSpPr>
          <p:spPr>
            <a:xfrm>
              <a:off x="4741376" y="5498465"/>
              <a:ext cx="6528761" cy="314615"/>
            </a:xfrm>
            <a:prstGeom prst="trapezoid">
              <a:avLst>
                <a:gd name="adj" fmla="val 147274"/>
              </a:avLst>
            </a:prstGeom>
            <a:gradFill flip="none" rotWithShape="1">
              <a:gsLst>
                <a:gs pos="0">
                  <a:schemeClr val="tx2">
                    <a:lumMod val="85000"/>
                    <a:alpha val="79000"/>
                  </a:schemeClr>
                </a:gs>
                <a:gs pos="85000">
                  <a:schemeClr val="bg1">
                    <a:lumMod val="20000"/>
                    <a:lumOff val="80000"/>
                    <a:alpha val="31000"/>
                  </a:schemeClr>
                </a:gs>
              </a:gsLst>
              <a:lin ang="16200000" scaled="1"/>
              <a:tileRect/>
            </a:gradFill>
            <a:ln w="15875" cap="flat" cmpd="sng">
              <a:gradFill flip="none" rotWithShape="1">
                <a:gsLst>
                  <a:gs pos="0">
                    <a:schemeClr val="tx2"/>
                  </a:gs>
                  <a:gs pos="100000">
                    <a:schemeClr val="tx2">
                      <a:lumMod val="95000"/>
                      <a:alpha val="0"/>
                    </a:schemeClr>
                  </a:gs>
                </a:gsLst>
                <a:lin ang="16200000" scaled="1"/>
                <a:tileRect/>
              </a:gradFill>
              <a:prstDash val="solid"/>
              <a:round/>
            </a:ln>
            <a:effectLst>
              <a:outerShdw blurRad="177800" dir="7800000" algn="r" rotWithShape="0">
                <a:prstClr val="black">
                  <a:alpha val="15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5C5C5"/>
                </a:solidFill>
                <a:latin typeface="Arial" pitchFamily="34" charset="0"/>
                <a:cs typeface="Arial" pitchFamily="34" charset="0"/>
                <a:sym typeface="Arial" pitchFamily="34" charset="0"/>
              </a:endParaRPr>
            </a:p>
          </p:txBody>
        </p:sp>
        <p:sp>
          <p:nvSpPr>
            <p:cNvPr id="154" name="梯形 79">
              <a:extLst>
                <a:ext uri="{FF2B5EF4-FFF2-40B4-BE49-F238E27FC236}">
                  <a16:creationId xmlns:a16="http://schemas.microsoft.com/office/drawing/2014/main" id="{A2DBAF06-E384-4DD4-A1B7-287E7068811E}"/>
                </a:ext>
              </a:extLst>
            </p:cNvPr>
            <p:cNvSpPr>
              <a:spLocks noChangeAspect="1"/>
            </p:cNvSpPr>
            <p:nvPr/>
          </p:nvSpPr>
          <p:spPr>
            <a:xfrm>
              <a:off x="4709195" y="4498848"/>
              <a:ext cx="6528761" cy="314615"/>
            </a:xfrm>
            <a:prstGeom prst="trapezoid">
              <a:avLst>
                <a:gd name="adj" fmla="val 147274"/>
              </a:avLst>
            </a:prstGeom>
            <a:gradFill flip="none" rotWithShape="1">
              <a:gsLst>
                <a:gs pos="0">
                  <a:schemeClr val="tx2">
                    <a:lumMod val="85000"/>
                    <a:alpha val="79000"/>
                  </a:schemeClr>
                </a:gs>
                <a:gs pos="85000">
                  <a:schemeClr val="bg1">
                    <a:lumMod val="20000"/>
                    <a:lumOff val="80000"/>
                    <a:alpha val="31000"/>
                  </a:schemeClr>
                </a:gs>
              </a:gsLst>
              <a:lin ang="16200000" scaled="1"/>
              <a:tileRect/>
            </a:gradFill>
            <a:ln w="15875" cap="flat" cmpd="sng">
              <a:gradFill flip="none" rotWithShape="1">
                <a:gsLst>
                  <a:gs pos="0">
                    <a:schemeClr val="tx2"/>
                  </a:gs>
                  <a:gs pos="100000">
                    <a:schemeClr val="tx2">
                      <a:lumMod val="95000"/>
                      <a:alpha val="0"/>
                    </a:schemeClr>
                  </a:gs>
                </a:gsLst>
                <a:lin ang="16200000" scaled="1"/>
                <a:tileRect/>
              </a:gradFill>
              <a:prstDash val="solid"/>
              <a:round/>
            </a:ln>
            <a:effectLst>
              <a:outerShdw blurRad="177800" dir="7800000" algn="r" rotWithShape="0">
                <a:prstClr val="black">
                  <a:alpha val="15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5C5C5"/>
                </a:solidFill>
                <a:latin typeface="Arial" pitchFamily="34" charset="0"/>
                <a:cs typeface="Arial" pitchFamily="34" charset="0"/>
                <a:sym typeface="Arial" pitchFamily="34" charset="0"/>
              </a:endParaRPr>
            </a:p>
          </p:txBody>
        </p:sp>
        <p:pic>
          <p:nvPicPr>
            <p:cNvPr id="155" name="图片 81">
              <a:extLst>
                <a:ext uri="{FF2B5EF4-FFF2-40B4-BE49-F238E27FC236}">
                  <a16:creationId xmlns:a16="http://schemas.microsoft.com/office/drawing/2014/main" id="{9E1EA257-3490-45B0-99C3-0A66A2C5FC84}"/>
                </a:ext>
              </a:extLst>
            </p:cNvPr>
            <p:cNvPicPr>
              <a:picLocks noChangeAspect="1"/>
            </p:cNvPicPr>
            <p:nvPr/>
          </p:nvPicPr>
          <p:blipFill>
            <a:blip r:embed="rId9"/>
            <a:stretch>
              <a:fillRect/>
            </a:stretch>
          </p:blipFill>
          <p:spPr>
            <a:xfrm>
              <a:off x="6018178" y="4441251"/>
              <a:ext cx="807439" cy="167820"/>
            </a:xfrm>
            <a:prstGeom prst="rect">
              <a:avLst/>
            </a:prstGeom>
          </p:spPr>
        </p:pic>
        <p:pic>
          <p:nvPicPr>
            <p:cNvPr id="156" name="图片 82">
              <a:extLst>
                <a:ext uri="{FF2B5EF4-FFF2-40B4-BE49-F238E27FC236}">
                  <a16:creationId xmlns:a16="http://schemas.microsoft.com/office/drawing/2014/main" id="{0C5FC523-68B9-42A4-A4A1-C87A3DA583C2}"/>
                </a:ext>
              </a:extLst>
            </p:cNvPr>
            <p:cNvPicPr>
              <a:picLocks noChangeAspect="1"/>
            </p:cNvPicPr>
            <p:nvPr/>
          </p:nvPicPr>
          <p:blipFill>
            <a:blip r:embed="rId10"/>
            <a:stretch>
              <a:fillRect/>
            </a:stretch>
          </p:blipFill>
          <p:spPr>
            <a:xfrm>
              <a:off x="7555577" y="4441250"/>
              <a:ext cx="807441" cy="158833"/>
            </a:xfrm>
            <a:prstGeom prst="rect">
              <a:avLst/>
            </a:prstGeom>
          </p:spPr>
        </p:pic>
        <p:pic>
          <p:nvPicPr>
            <p:cNvPr id="157" name="图片 84">
              <a:extLst>
                <a:ext uri="{FF2B5EF4-FFF2-40B4-BE49-F238E27FC236}">
                  <a16:creationId xmlns:a16="http://schemas.microsoft.com/office/drawing/2014/main" id="{1BEC1937-55F6-4A80-B874-041AC76660D2}"/>
                </a:ext>
              </a:extLst>
            </p:cNvPr>
            <p:cNvPicPr>
              <a:picLocks noChangeAspect="1"/>
            </p:cNvPicPr>
            <p:nvPr/>
          </p:nvPicPr>
          <p:blipFill>
            <a:blip r:embed="rId10"/>
            <a:stretch>
              <a:fillRect/>
            </a:stretch>
          </p:blipFill>
          <p:spPr>
            <a:xfrm>
              <a:off x="9473541" y="4267703"/>
              <a:ext cx="807441" cy="322159"/>
            </a:xfrm>
            <a:prstGeom prst="rect">
              <a:avLst/>
            </a:prstGeom>
          </p:spPr>
        </p:pic>
        <p:sp>
          <p:nvSpPr>
            <p:cNvPr id="158" name="文本框 108">
              <a:extLst>
                <a:ext uri="{FF2B5EF4-FFF2-40B4-BE49-F238E27FC236}">
                  <a16:creationId xmlns:a16="http://schemas.microsoft.com/office/drawing/2014/main" id="{FDA023E3-7E90-4708-BFC6-06FDD9C6EADD}"/>
                </a:ext>
              </a:extLst>
            </p:cNvPr>
            <p:cNvSpPr txBox="1"/>
            <p:nvPr/>
          </p:nvSpPr>
          <p:spPr>
            <a:xfrm>
              <a:off x="9180383" y="4237462"/>
              <a:ext cx="280833" cy="138499"/>
            </a:xfrm>
            <a:prstGeom prst="rect">
              <a:avLst/>
            </a:prstGeom>
            <a:noFill/>
          </p:spPr>
          <p:txBody>
            <a:bodyPr wrap="none" rtlCol="0">
              <a:spAutoFit/>
            </a:bodyPr>
            <a:lstStyle/>
            <a:p>
              <a:r>
                <a:rPr lang="en-US" altLang="zh-CN" sz="300" b="1">
                  <a:solidFill>
                    <a:schemeClr val="tx2"/>
                  </a:solidFill>
                </a:rPr>
                <a:t>OceanStor</a:t>
              </a:r>
              <a:endParaRPr lang="zh-CN" altLang="en-US" sz="300" b="1">
                <a:solidFill>
                  <a:schemeClr val="tx2"/>
                </a:solidFill>
              </a:endParaRPr>
            </a:p>
          </p:txBody>
        </p:sp>
        <p:sp>
          <p:nvSpPr>
            <p:cNvPr id="159" name="文本框 134">
              <a:extLst>
                <a:ext uri="{FF2B5EF4-FFF2-40B4-BE49-F238E27FC236}">
                  <a16:creationId xmlns:a16="http://schemas.microsoft.com/office/drawing/2014/main" id="{BD387068-9138-4C41-9B7A-5E0229D3A157}"/>
                </a:ext>
              </a:extLst>
            </p:cNvPr>
            <p:cNvSpPr txBox="1"/>
            <p:nvPr/>
          </p:nvSpPr>
          <p:spPr>
            <a:xfrm>
              <a:off x="7519866" y="4411083"/>
              <a:ext cx="280833" cy="138499"/>
            </a:xfrm>
            <a:prstGeom prst="rect">
              <a:avLst/>
            </a:prstGeom>
            <a:noFill/>
          </p:spPr>
          <p:txBody>
            <a:bodyPr wrap="none" rtlCol="0">
              <a:spAutoFit/>
            </a:bodyPr>
            <a:lstStyle/>
            <a:p>
              <a:r>
                <a:rPr lang="en-US" altLang="zh-CN" sz="300" b="1">
                  <a:solidFill>
                    <a:schemeClr val="tx2"/>
                  </a:solidFill>
                </a:rPr>
                <a:t>OceanStor</a:t>
              </a:r>
              <a:endParaRPr lang="zh-CN" altLang="en-US" sz="300" b="1">
                <a:solidFill>
                  <a:schemeClr val="tx2"/>
                </a:solidFill>
              </a:endParaRPr>
            </a:p>
          </p:txBody>
        </p:sp>
        <p:sp>
          <p:nvSpPr>
            <p:cNvPr id="160" name="文本框 135">
              <a:extLst>
                <a:ext uri="{FF2B5EF4-FFF2-40B4-BE49-F238E27FC236}">
                  <a16:creationId xmlns:a16="http://schemas.microsoft.com/office/drawing/2014/main" id="{94956D39-606F-4619-929F-657ECFD67953}"/>
                </a:ext>
              </a:extLst>
            </p:cNvPr>
            <p:cNvSpPr txBox="1"/>
            <p:nvPr/>
          </p:nvSpPr>
          <p:spPr>
            <a:xfrm>
              <a:off x="6040829" y="4467815"/>
              <a:ext cx="191151" cy="107722"/>
            </a:xfrm>
            <a:prstGeom prst="rect">
              <a:avLst/>
            </a:prstGeom>
            <a:noFill/>
          </p:spPr>
          <p:txBody>
            <a:bodyPr wrap="none" rtlCol="0">
              <a:spAutoFit/>
            </a:bodyPr>
            <a:lstStyle/>
            <a:p>
              <a:r>
                <a:rPr lang="en-US" altLang="zh-CN" sz="100" b="1">
                  <a:solidFill>
                    <a:schemeClr val="tx2"/>
                  </a:solidFill>
                </a:rPr>
                <a:t>OceanStor</a:t>
              </a:r>
              <a:endParaRPr lang="zh-CN" altLang="en-US" sz="100" b="1">
                <a:solidFill>
                  <a:schemeClr val="tx2"/>
                </a:solidFill>
              </a:endParaRPr>
            </a:p>
          </p:txBody>
        </p:sp>
        <p:sp>
          <p:nvSpPr>
            <p:cNvPr id="161" name="矩形 136">
              <a:extLst>
                <a:ext uri="{FF2B5EF4-FFF2-40B4-BE49-F238E27FC236}">
                  <a16:creationId xmlns:a16="http://schemas.microsoft.com/office/drawing/2014/main" id="{B198884E-9253-497B-9496-C7C720BFC84B}"/>
                </a:ext>
              </a:extLst>
            </p:cNvPr>
            <p:cNvSpPr/>
            <p:nvPr/>
          </p:nvSpPr>
          <p:spPr>
            <a:xfrm>
              <a:off x="6466406" y="5433511"/>
              <a:ext cx="809837" cy="261610"/>
            </a:xfrm>
            <a:prstGeom prst="rect">
              <a:avLst/>
            </a:prstGeom>
          </p:spPr>
          <p:txBody>
            <a:bodyPr wrap="none">
              <a:spAutoFit/>
            </a:bodyPr>
            <a:lstStyle/>
            <a:p>
              <a:r>
                <a:rPr kumimoji="1" lang="en-US" altLang="zh-CN" sz="1050">
                  <a:solidFill>
                    <a:srgbClr val="000000"/>
                  </a:solidFill>
                  <a:latin typeface="Microsoft YaHei" panose="020B0503020204020204" pitchFamily="34" charset="-122"/>
                  <a:ea typeface="Microsoft YaHei" panose="020B0503020204020204" pitchFamily="34" charset="-122"/>
                </a:rPr>
                <a:t>Compute</a:t>
              </a:r>
              <a:endParaRPr lang="zh-CN" altLang="en-US" sz="1050"/>
            </a:p>
          </p:txBody>
        </p:sp>
        <p:sp>
          <p:nvSpPr>
            <p:cNvPr id="162" name="矩形 137">
              <a:extLst>
                <a:ext uri="{FF2B5EF4-FFF2-40B4-BE49-F238E27FC236}">
                  <a16:creationId xmlns:a16="http://schemas.microsoft.com/office/drawing/2014/main" id="{63FA7BBC-3982-4385-88EF-33BBB91361E8}"/>
                </a:ext>
              </a:extLst>
            </p:cNvPr>
            <p:cNvSpPr/>
            <p:nvPr/>
          </p:nvSpPr>
          <p:spPr>
            <a:xfrm>
              <a:off x="7551124" y="5433511"/>
              <a:ext cx="1063112" cy="261610"/>
            </a:xfrm>
            <a:prstGeom prst="rect">
              <a:avLst/>
            </a:prstGeom>
          </p:spPr>
          <p:txBody>
            <a:bodyPr wrap="none">
              <a:spAutoFit/>
            </a:bodyPr>
            <a:lstStyle/>
            <a:p>
              <a:r>
                <a:rPr kumimoji="1" lang="en-US" altLang="zh-CN" sz="1050">
                  <a:solidFill>
                    <a:srgbClr val="000000"/>
                  </a:solidFill>
                  <a:latin typeface="Microsoft YaHei" panose="020B0503020204020204" pitchFamily="34" charset="-122"/>
                  <a:ea typeface="Microsoft YaHei" panose="020B0503020204020204" pitchFamily="34" charset="-122"/>
                </a:rPr>
                <a:t>Transmission</a:t>
              </a:r>
              <a:endParaRPr lang="zh-CN" altLang="en-US" sz="1050"/>
            </a:p>
          </p:txBody>
        </p:sp>
        <p:sp>
          <p:nvSpPr>
            <p:cNvPr id="163" name="矩形 138">
              <a:extLst>
                <a:ext uri="{FF2B5EF4-FFF2-40B4-BE49-F238E27FC236}">
                  <a16:creationId xmlns:a16="http://schemas.microsoft.com/office/drawing/2014/main" id="{6F4E0B1F-9095-4489-822C-B7BAB53C12DE}"/>
                </a:ext>
              </a:extLst>
            </p:cNvPr>
            <p:cNvSpPr/>
            <p:nvPr/>
          </p:nvSpPr>
          <p:spPr>
            <a:xfrm>
              <a:off x="8893152" y="5454523"/>
              <a:ext cx="712054" cy="261610"/>
            </a:xfrm>
            <a:prstGeom prst="rect">
              <a:avLst/>
            </a:prstGeom>
          </p:spPr>
          <p:txBody>
            <a:bodyPr wrap="none">
              <a:spAutoFit/>
            </a:bodyPr>
            <a:lstStyle/>
            <a:p>
              <a:r>
                <a:rPr kumimoji="1" lang="en-US" altLang="zh-CN" sz="1050">
                  <a:solidFill>
                    <a:srgbClr val="000000"/>
                  </a:solidFill>
                  <a:latin typeface="Microsoft YaHei" panose="020B0503020204020204" pitchFamily="34" charset="-122"/>
                  <a:ea typeface="Microsoft YaHei" panose="020B0503020204020204" pitchFamily="34" charset="-122"/>
                </a:rPr>
                <a:t>Storage</a:t>
              </a:r>
              <a:endParaRPr lang="zh-CN" altLang="en-US" sz="1050"/>
            </a:p>
          </p:txBody>
        </p:sp>
        <p:sp>
          <p:nvSpPr>
            <p:cNvPr id="164" name="矩形 139">
              <a:extLst>
                <a:ext uri="{FF2B5EF4-FFF2-40B4-BE49-F238E27FC236}">
                  <a16:creationId xmlns:a16="http://schemas.microsoft.com/office/drawing/2014/main" id="{E3E9C69B-E174-4B7D-8B66-5F3268D6F3CD}"/>
                </a:ext>
              </a:extLst>
            </p:cNvPr>
            <p:cNvSpPr/>
            <p:nvPr/>
          </p:nvSpPr>
          <p:spPr>
            <a:xfrm>
              <a:off x="10068049" y="5426143"/>
              <a:ext cx="1087157" cy="261610"/>
            </a:xfrm>
            <a:prstGeom prst="rect">
              <a:avLst/>
            </a:prstGeom>
          </p:spPr>
          <p:txBody>
            <a:bodyPr wrap="none">
              <a:spAutoFit/>
            </a:bodyPr>
            <a:lstStyle/>
            <a:p>
              <a:r>
                <a:rPr kumimoji="1" lang="en-US" altLang="zh-CN" sz="1050">
                  <a:solidFill>
                    <a:srgbClr val="000000"/>
                  </a:solidFill>
                  <a:latin typeface="Microsoft YaHei" panose="020B0503020204020204" pitchFamily="34" charset="-122"/>
                  <a:ea typeface="Microsoft YaHei" panose="020B0503020204020204" pitchFamily="34" charset="-122"/>
                </a:rPr>
                <a:t>Management</a:t>
              </a:r>
              <a:endParaRPr lang="zh-CN" altLang="en-US" sz="1050"/>
            </a:p>
          </p:txBody>
        </p:sp>
        <p:sp>
          <p:nvSpPr>
            <p:cNvPr id="165" name="矩形 140">
              <a:extLst>
                <a:ext uri="{FF2B5EF4-FFF2-40B4-BE49-F238E27FC236}">
                  <a16:creationId xmlns:a16="http://schemas.microsoft.com/office/drawing/2014/main" id="{2DC26A05-47A0-46B3-B02E-D6BC423E15CE}"/>
                </a:ext>
              </a:extLst>
            </p:cNvPr>
            <p:cNvSpPr/>
            <p:nvPr/>
          </p:nvSpPr>
          <p:spPr>
            <a:xfrm>
              <a:off x="8332405" y="4385794"/>
              <a:ext cx="1119089" cy="276999"/>
            </a:xfrm>
            <a:prstGeom prst="rect">
              <a:avLst/>
            </a:prstGeom>
          </p:spPr>
          <p:txBody>
            <a:bodyPr wrap="none">
              <a:spAutoFit/>
            </a:bodyPr>
            <a:lstStyle/>
            <a:p>
              <a:r>
                <a:rPr kumimoji="1" lang="en-US" altLang="zh-CN" sz="1200">
                  <a:solidFill>
                    <a:srgbClr val="000000"/>
                  </a:solidFill>
                  <a:latin typeface="Microsoft YaHei" panose="020B0503020204020204" pitchFamily="34" charset="-122"/>
                  <a:ea typeface="Microsoft YaHei" panose="020B0503020204020204" pitchFamily="34" charset="-122"/>
                </a:rPr>
                <a:t>Performance</a:t>
              </a:r>
              <a:endParaRPr lang="zh-CN" altLang="en-US" sz="1200"/>
            </a:p>
          </p:txBody>
        </p:sp>
        <p:sp>
          <p:nvSpPr>
            <p:cNvPr id="166" name="矩形 141">
              <a:extLst>
                <a:ext uri="{FF2B5EF4-FFF2-40B4-BE49-F238E27FC236}">
                  <a16:creationId xmlns:a16="http://schemas.microsoft.com/office/drawing/2014/main" id="{8AD02685-2B82-4AB4-B5E4-FB1A297A7A77}"/>
                </a:ext>
              </a:extLst>
            </p:cNvPr>
            <p:cNvSpPr/>
            <p:nvPr/>
          </p:nvSpPr>
          <p:spPr>
            <a:xfrm>
              <a:off x="6773505" y="4407777"/>
              <a:ext cx="817853" cy="276999"/>
            </a:xfrm>
            <a:prstGeom prst="rect">
              <a:avLst/>
            </a:prstGeom>
          </p:spPr>
          <p:txBody>
            <a:bodyPr wrap="none">
              <a:spAutoFit/>
            </a:bodyPr>
            <a:lstStyle/>
            <a:p>
              <a:r>
                <a:rPr kumimoji="1" lang="en-US" altLang="zh-CN" sz="1200">
                  <a:solidFill>
                    <a:srgbClr val="000000"/>
                  </a:solidFill>
                  <a:latin typeface="Microsoft YaHei" panose="020B0503020204020204" pitchFamily="34" charset="-122"/>
                  <a:ea typeface="Microsoft YaHei" panose="020B0503020204020204" pitchFamily="34" charset="-122"/>
                </a:rPr>
                <a:t>All-Flash</a:t>
              </a:r>
              <a:endParaRPr lang="zh-CN" altLang="en-US" sz="1200"/>
            </a:p>
          </p:txBody>
        </p:sp>
        <p:sp>
          <p:nvSpPr>
            <p:cNvPr id="167" name="矩形 142">
              <a:extLst>
                <a:ext uri="{FF2B5EF4-FFF2-40B4-BE49-F238E27FC236}">
                  <a16:creationId xmlns:a16="http://schemas.microsoft.com/office/drawing/2014/main" id="{4A1D05FC-EE3E-47BB-BA33-DD58A80E2058}"/>
                </a:ext>
              </a:extLst>
            </p:cNvPr>
            <p:cNvSpPr/>
            <p:nvPr/>
          </p:nvSpPr>
          <p:spPr>
            <a:xfrm>
              <a:off x="10247953" y="4372369"/>
              <a:ext cx="810863" cy="276999"/>
            </a:xfrm>
            <a:prstGeom prst="rect">
              <a:avLst/>
            </a:prstGeom>
          </p:spPr>
          <p:txBody>
            <a:bodyPr wrap="none">
              <a:spAutoFit/>
            </a:bodyPr>
            <a:lstStyle/>
            <a:p>
              <a:r>
                <a:rPr kumimoji="1" lang="en-US" altLang="zh-CN" sz="1200">
                  <a:solidFill>
                    <a:srgbClr val="000000"/>
                  </a:solidFill>
                  <a:latin typeface="Microsoft YaHei" panose="020B0503020204020204" pitchFamily="34" charset="-122"/>
                  <a:ea typeface="Microsoft YaHei" panose="020B0503020204020204" pitchFamily="34" charset="-122"/>
                </a:rPr>
                <a:t>Capacity</a:t>
              </a:r>
              <a:endParaRPr lang="zh-CN" altLang="en-US" sz="1200"/>
            </a:p>
          </p:txBody>
        </p:sp>
        <p:pic>
          <p:nvPicPr>
            <p:cNvPr id="168" name="图片 143">
              <a:extLst>
                <a:ext uri="{FF2B5EF4-FFF2-40B4-BE49-F238E27FC236}">
                  <a16:creationId xmlns:a16="http://schemas.microsoft.com/office/drawing/2014/main" id="{ADD3F737-5AD0-42AB-88F5-3D8F774D2244}"/>
                </a:ext>
              </a:extLst>
            </p:cNvPr>
            <p:cNvPicPr>
              <a:picLocks noChangeAspect="1"/>
            </p:cNvPicPr>
            <p:nvPr/>
          </p:nvPicPr>
          <p:blipFill>
            <a:blip r:embed="rId11"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012972" y="5354171"/>
              <a:ext cx="769768" cy="411254"/>
            </a:xfrm>
            <a:prstGeom prst="rect">
              <a:avLst/>
            </a:prstGeom>
          </p:spPr>
        </p:pic>
        <p:pic>
          <p:nvPicPr>
            <p:cNvPr id="169" name="图片 144">
              <a:extLst>
                <a:ext uri="{FF2B5EF4-FFF2-40B4-BE49-F238E27FC236}">
                  <a16:creationId xmlns:a16="http://schemas.microsoft.com/office/drawing/2014/main" id="{2F03E913-7E76-47B0-8EA6-41F61C4E77F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38656" y="5326185"/>
              <a:ext cx="778713" cy="470643"/>
            </a:xfrm>
            <a:prstGeom prst="rect">
              <a:avLst/>
            </a:prstGeom>
          </p:spPr>
        </p:pic>
        <p:pic>
          <p:nvPicPr>
            <p:cNvPr id="170" name="图片 145">
              <a:extLst>
                <a:ext uri="{FF2B5EF4-FFF2-40B4-BE49-F238E27FC236}">
                  <a16:creationId xmlns:a16="http://schemas.microsoft.com/office/drawing/2014/main" id="{A62B1E0E-163A-4110-9E43-43645EA1C15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31927" y="5274067"/>
              <a:ext cx="834306" cy="504242"/>
            </a:xfrm>
            <a:prstGeom prst="rect">
              <a:avLst/>
            </a:prstGeom>
          </p:spPr>
        </p:pic>
        <p:pic>
          <p:nvPicPr>
            <p:cNvPr id="171" name="图片 146">
              <a:extLst>
                <a:ext uri="{FF2B5EF4-FFF2-40B4-BE49-F238E27FC236}">
                  <a16:creationId xmlns:a16="http://schemas.microsoft.com/office/drawing/2014/main" id="{8AAD8673-C7DC-40E2-BF28-36A76E73EFB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54248" y="5362416"/>
              <a:ext cx="693578" cy="419188"/>
            </a:xfrm>
            <a:prstGeom prst="rect">
              <a:avLst/>
            </a:prstGeom>
          </p:spPr>
        </p:pic>
        <p:sp>
          <p:nvSpPr>
            <p:cNvPr id="172" name="梯形 223">
              <a:extLst>
                <a:ext uri="{FF2B5EF4-FFF2-40B4-BE49-F238E27FC236}">
                  <a16:creationId xmlns:a16="http://schemas.microsoft.com/office/drawing/2014/main" id="{E6D1CE5D-257C-4C46-8389-1946225CFA66}"/>
                </a:ext>
              </a:extLst>
            </p:cNvPr>
            <p:cNvSpPr>
              <a:spLocks noChangeAspect="1"/>
            </p:cNvSpPr>
            <p:nvPr/>
          </p:nvSpPr>
          <p:spPr>
            <a:xfrm>
              <a:off x="4732260" y="3542382"/>
              <a:ext cx="6528761" cy="314615"/>
            </a:xfrm>
            <a:prstGeom prst="trapezoid">
              <a:avLst>
                <a:gd name="adj" fmla="val 147274"/>
              </a:avLst>
            </a:prstGeom>
            <a:gradFill flip="none" rotWithShape="1">
              <a:gsLst>
                <a:gs pos="0">
                  <a:schemeClr val="tx2">
                    <a:lumMod val="85000"/>
                    <a:alpha val="79000"/>
                  </a:schemeClr>
                </a:gs>
                <a:gs pos="85000">
                  <a:schemeClr val="bg1">
                    <a:lumMod val="20000"/>
                    <a:lumOff val="80000"/>
                    <a:alpha val="31000"/>
                  </a:schemeClr>
                </a:gs>
              </a:gsLst>
              <a:lin ang="16200000" scaled="1"/>
              <a:tileRect/>
            </a:gradFill>
            <a:ln w="15875" cap="flat" cmpd="sng">
              <a:gradFill flip="none" rotWithShape="1">
                <a:gsLst>
                  <a:gs pos="0">
                    <a:schemeClr val="tx2"/>
                  </a:gs>
                  <a:gs pos="100000">
                    <a:schemeClr val="tx2">
                      <a:lumMod val="95000"/>
                      <a:alpha val="0"/>
                    </a:schemeClr>
                  </a:gs>
                </a:gsLst>
                <a:lin ang="16200000" scaled="1"/>
                <a:tileRect/>
              </a:gradFill>
              <a:prstDash val="solid"/>
              <a:round/>
            </a:ln>
            <a:effectLst>
              <a:outerShdw blurRad="177800" dir="7800000" algn="r" rotWithShape="0">
                <a:prstClr val="black">
                  <a:alpha val="15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5C5C5"/>
                </a:solidFill>
                <a:latin typeface="Arial" pitchFamily="34" charset="0"/>
                <a:cs typeface="Arial" pitchFamily="34" charset="0"/>
                <a:sym typeface="Arial" pitchFamily="34" charset="0"/>
              </a:endParaRPr>
            </a:p>
          </p:txBody>
        </p:sp>
        <p:grpSp>
          <p:nvGrpSpPr>
            <p:cNvPr id="173" name="组合 224">
              <a:extLst>
                <a:ext uri="{FF2B5EF4-FFF2-40B4-BE49-F238E27FC236}">
                  <a16:creationId xmlns:a16="http://schemas.microsoft.com/office/drawing/2014/main" id="{7DEFD6FE-9CCB-464D-98C6-BE5198A5E07D}"/>
                </a:ext>
              </a:extLst>
            </p:cNvPr>
            <p:cNvGrpSpPr/>
            <p:nvPr/>
          </p:nvGrpSpPr>
          <p:grpSpPr>
            <a:xfrm>
              <a:off x="6197103" y="2922737"/>
              <a:ext cx="4105247" cy="858590"/>
              <a:chOff x="4634584" y="-1449712"/>
              <a:chExt cx="3847384" cy="806815"/>
            </a:xfrm>
          </p:grpSpPr>
          <p:sp>
            <p:nvSpPr>
              <p:cNvPr id="174" name="矩形 267">
                <a:extLst>
                  <a:ext uri="{FF2B5EF4-FFF2-40B4-BE49-F238E27FC236}">
                    <a16:creationId xmlns:a16="http://schemas.microsoft.com/office/drawing/2014/main" id="{E0DA725E-2779-4124-AD14-676427355C3C}"/>
                  </a:ext>
                </a:extLst>
              </p:cNvPr>
              <p:cNvSpPr txBox="1"/>
              <p:nvPr/>
            </p:nvSpPr>
            <p:spPr>
              <a:xfrm>
                <a:off x="4720325" y="-1449712"/>
                <a:ext cx="399013" cy="24583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tIns="45719" rIns="45719" bIns="45719" numCol="1" anchor="t">
                <a:spAutoFit/>
              </a:bodyPr>
              <a:lstStyle>
                <a:defPPr>
                  <a:defRPr lang="en-US"/>
                </a:defPPr>
                <a:lvl1pPr algn="ctr" defTabSz="825169">
                  <a:defRPr sz="1000" b="1" spc="175">
                    <a:solidFill>
                      <a:srgbClr val="575756"/>
                    </a:solidFill>
                    <a:latin typeface="微软雅黑" panose="020B0503020204020204" pitchFamily="34" charset="-122"/>
                    <a:ea typeface="微软雅黑" panose="020B0503020204020204" pitchFamily="34" charset="-122"/>
                  </a:defRPr>
                </a:lvl1pPr>
              </a:lstStyle>
              <a:p>
                <a:r>
                  <a:rPr lang="en-US" sz="1100" b="0" kern="0">
                    <a:solidFill>
                      <a:srgbClr val="1D1D1A"/>
                    </a:solidFill>
                    <a:latin typeface="Arial Unicode MS" panose="020B0604020202020204" pitchFamily="34" charset="-122"/>
                    <a:ea typeface="Arial Unicode MS" panose="020B0604020202020204" pitchFamily="34" charset="-122"/>
                    <a:cs typeface="Arial Unicode MS" panose="020B0604020202020204" pitchFamily="34" charset="-122"/>
                    <a:sym typeface="FZLanTingHeiS-DB1-GBK"/>
                  </a:rPr>
                  <a:t>F</a:t>
                </a:r>
                <a:r>
                  <a:rPr lang="en-US" altLang="zh-CN" sz="1100" b="0" kern="0">
                    <a:solidFill>
                      <a:srgbClr val="1D1D1A"/>
                    </a:solidFill>
                    <a:latin typeface="Arial Unicode MS" panose="020B0604020202020204" pitchFamily="34" charset="-122"/>
                    <a:ea typeface="Arial Unicode MS" panose="020B0604020202020204" pitchFamily="34" charset="-122"/>
                    <a:cs typeface="Arial Unicode MS" panose="020B0604020202020204" pitchFamily="34" charset="-122"/>
                    <a:sym typeface="FZLanTingHeiS-DB1-GBK"/>
                  </a:rPr>
                  <a:t>ile</a:t>
                </a:r>
                <a:endParaRPr sz="1100" b="0" kern="0">
                  <a:solidFill>
                    <a:srgbClr val="1D1D1A"/>
                  </a:solidFill>
                  <a:latin typeface="Arial Unicode MS" panose="020B0604020202020204" pitchFamily="34" charset="-122"/>
                  <a:ea typeface="Arial Unicode MS" panose="020B0604020202020204" pitchFamily="34" charset="-122"/>
                  <a:cs typeface="Arial Unicode MS" panose="020B0604020202020204" pitchFamily="34" charset="-122"/>
                  <a:sym typeface="FZLanTingHeiS-DB1-GBK"/>
                </a:endParaRPr>
              </a:p>
            </p:txBody>
          </p:sp>
          <p:sp>
            <p:nvSpPr>
              <p:cNvPr id="175" name="矩形 268">
                <a:extLst>
                  <a:ext uri="{FF2B5EF4-FFF2-40B4-BE49-F238E27FC236}">
                    <a16:creationId xmlns:a16="http://schemas.microsoft.com/office/drawing/2014/main" id="{BFF49C00-9B15-4CCB-A546-FD8343F46A44}"/>
                  </a:ext>
                </a:extLst>
              </p:cNvPr>
              <p:cNvSpPr txBox="1"/>
              <p:nvPr/>
            </p:nvSpPr>
            <p:spPr>
              <a:xfrm>
                <a:off x="6865329" y="-1432820"/>
                <a:ext cx="577788" cy="23860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tIns="45719" rIns="45719" bIns="45719" numCol="1" anchor="t">
                <a:spAutoFit/>
              </a:bodyPr>
              <a:lstStyle>
                <a:defPPr>
                  <a:defRPr lang="en-US"/>
                </a:defPPr>
                <a:lvl1pPr algn="ctr" defTabSz="825169">
                  <a:defRPr sz="1000" b="1" spc="175">
                    <a:solidFill>
                      <a:srgbClr val="575756"/>
                    </a:solidFill>
                    <a:latin typeface="微软雅黑" panose="020B0503020204020204" pitchFamily="34" charset="-122"/>
                    <a:ea typeface="微软雅黑" panose="020B0503020204020204" pitchFamily="34" charset="-122"/>
                  </a:defRPr>
                </a:lvl1pPr>
              </a:lstStyle>
              <a:p>
                <a:r>
                  <a:rPr lang="en-US" sz="1050"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O</a:t>
                </a:r>
                <a:r>
                  <a:rPr lang="en-US" altLang="zh-CN" sz="1050"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bject</a:t>
                </a:r>
                <a:endParaRPr sz="1050"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76" name="矩形 269">
                <a:extLst>
                  <a:ext uri="{FF2B5EF4-FFF2-40B4-BE49-F238E27FC236}">
                    <a16:creationId xmlns:a16="http://schemas.microsoft.com/office/drawing/2014/main" id="{2AF52B8B-49C0-4B4E-810D-791DCB01CB70}"/>
                  </a:ext>
                </a:extLst>
              </p:cNvPr>
              <p:cNvSpPr txBox="1"/>
              <p:nvPr/>
            </p:nvSpPr>
            <p:spPr>
              <a:xfrm>
                <a:off x="5769306" y="-1432820"/>
                <a:ext cx="504175" cy="23860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tIns="45719" rIns="45719" bIns="45719" numCol="1" anchor="t">
                <a:spAutoFit/>
              </a:bodyPr>
              <a:lstStyle>
                <a:defPPr>
                  <a:defRPr lang="en-US"/>
                </a:defPPr>
                <a:lvl1pPr algn="ctr" defTabSz="825169">
                  <a:defRPr sz="1000" b="1" spc="175">
                    <a:solidFill>
                      <a:srgbClr val="575756"/>
                    </a:solidFill>
                    <a:latin typeface="微软雅黑" panose="020B0503020204020204" pitchFamily="34" charset="-122"/>
                    <a:ea typeface="微软雅黑" panose="020B0503020204020204" pitchFamily="34" charset="-122"/>
                  </a:defRPr>
                </a:lvl1pPr>
              </a:lstStyle>
              <a:p>
                <a:pPr algn="l" defTabSz="914478"/>
                <a:r>
                  <a:rPr kumimoji="1" sz="1050" b="0">
                    <a:solidFill>
                      <a:srgbClr val="000000"/>
                    </a:solidFill>
                    <a:latin typeface="Microsoft YaHei" panose="020B0503020204020204" pitchFamily="34" charset="-122"/>
                    <a:ea typeface="Microsoft YaHei" panose="020B0503020204020204" pitchFamily="34" charset="-122"/>
                  </a:rPr>
                  <a:t>HDFS</a:t>
                </a:r>
              </a:p>
            </p:txBody>
          </p:sp>
          <p:sp>
            <p:nvSpPr>
              <p:cNvPr id="177" name="矩形 266">
                <a:extLst>
                  <a:ext uri="{FF2B5EF4-FFF2-40B4-BE49-F238E27FC236}">
                    <a16:creationId xmlns:a16="http://schemas.microsoft.com/office/drawing/2014/main" id="{D68E281D-2CDF-4416-AA84-C52F6E0511D9}"/>
                  </a:ext>
                </a:extLst>
              </p:cNvPr>
              <p:cNvSpPr txBox="1"/>
              <p:nvPr/>
            </p:nvSpPr>
            <p:spPr>
              <a:xfrm>
                <a:off x="7946578" y="-1423995"/>
                <a:ext cx="516194" cy="23860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tIns="45719" rIns="45719" bIns="45719" numCol="1" anchor="t">
                <a:spAutoFit/>
              </a:bodyPr>
              <a:lstStyle>
                <a:defPPr>
                  <a:defRPr lang="en-US"/>
                </a:defPPr>
                <a:lvl1pPr algn="ctr" defTabSz="825169">
                  <a:defRPr sz="1000" b="1" spc="175">
                    <a:solidFill>
                      <a:srgbClr val="575756"/>
                    </a:solidFill>
                    <a:latin typeface="微软雅黑" panose="020B0503020204020204" pitchFamily="34" charset="-122"/>
                    <a:ea typeface="微软雅黑" panose="020B0503020204020204" pitchFamily="34" charset="-122"/>
                  </a:defRPr>
                </a:lvl1pPr>
              </a:lstStyle>
              <a:p>
                <a:r>
                  <a:rPr lang="en-US" sz="1050"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B</a:t>
                </a:r>
                <a:r>
                  <a:rPr lang="en-US" altLang="zh-CN" sz="1050"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lock</a:t>
                </a:r>
                <a:endParaRPr sz="1050" b="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178" name="组合 229">
                <a:extLst>
                  <a:ext uri="{FF2B5EF4-FFF2-40B4-BE49-F238E27FC236}">
                    <a16:creationId xmlns:a16="http://schemas.microsoft.com/office/drawing/2014/main" id="{3A9D26E6-420E-4DCA-A516-9232E5EF8599}"/>
                  </a:ext>
                </a:extLst>
              </p:cNvPr>
              <p:cNvGrpSpPr/>
              <p:nvPr/>
            </p:nvGrpSpPr>
            <p:grpSpPr>
              <a:xfrm>
                <a:off x="4634584" y="-1209754"/>
                <a:ext cx="574599" cy="558032"/>
                <a:chOff x="3410915" y="3002589"/>
                <a:chExt cx="574040" cy="581660"/>
              </a:xfrm>
            </p:grpSpPr>
            <p:pic>
              <p:nvPicPr>
                <p:cNvPr id="208" name="图片 259" descr="球.png">
                  <a:extLst>
                    <a:ext uri="{FF2B5EF4-FFF2-40B4-BE49-F238E27FC236}">
                      <a16:creationId xmlns:a16="http://schemas.microsoft.com/office/drawing/2014/main" id="{71F2F186-8725-4FFD-B67E-0F5F471BAA54}"/>
                    </a:ext>
                  </a:extLst>
                </p:cNvPr>
                <p:cNvPicPr>
                  <a:picLocks noChangeAspect="1"/>
                </p:cNvPicPr>
                <p:nvPr/>
              </p:nvPicPr>
              <p:blipFill>
                <a:blip r:embed="rId15" cstate="print">
                  <a:duotone>
                    <a:schemeClr val="bg2">
                      <a:shade val="45000"/>
                      <a:satMod val="135000"/>
                    </a:schemeClr>
                    <a:prstClr val="white"/>
                  </a:duotone>
                </a:blip>
                <a:stretch>
                  <a:fillRect/>
                </a:stretch>
              </p:blipFill>
              <p:spPr>
                <a:xfrm>
                  <a:off x="3445837" y="3042821"/>
                  <a:ext cx="504184" cy="501196"/>
                </a:xfrm>
                <a:prstGeom prst="rect">
                  <a:avLst/>
                </a:prstGeom>
              </p:spPr>
            </p:pic>
            <p:sp>
              <p:nvSpPr>
                <p:cNvPr id="209" name="椭圆 260">
                  <a:extLst>
                    <a:ext uri="{FF2B5EF4-FFF2-40B4-BE49-F238E27FC236}">
                      <a16:creationId xmlns:a16="http://schemas.microsoft.com/office/drawing/2014/main" id="{83440221-628E-41AE-BE06-747FE097E410}"/>
                    </a:ext>
                  </a:extLst>
                </p:cNvPr>
                <p:cNvSpPr/>
                <p:nvPr/>
              </p:nvSpPr>
              <p:spPr>
                <a:xfrm>
                  <a:off x="3410915" y="3002589"/>
                  <a:ext cx="574040" cy="581660"/>
                </a:xfrm>
                <a:prstGeom prst="ellipse">
                  <a:avLst/>
                </a:pr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79" name="组合 230">
                <a:extLst>
                  <a:ext uri="{FF2B5EF4-FFF2-40B4-BE49-F238E27FC236}">
                    <a16:creationId xmlns:a16="http://schemas.microsoft.com/office/drawing/2014/main" id="{6237A28F-CBF9-47B2-BF2D-8FDCA6F4C8D9}"/>
                  </a:ext>
                </a:extLst>
              </p:cNvPr>
              <p:cNvGrpSpPr/>
              <p:nvPr/>
            </p:nvGrpSpPr>
            <p:grpSpPr>
              <a:xfrm>
                <a:off x="4829539" y="-1042293"/>
                <a:ext cx="201321" cy="223105"/>
                <a:chOff x="4884443" y="4077924"/>
                <a:chExt cx="203200" cy="234950"/>
              </a:xfrm>
              <a:solidFill>
                <a:schemeClr val="tx1"/>
              </a:solidFill>
            </p:grpSpPr>
            <p:sp>
              <p:nvSpPr>
                <p:cNvPr id="206" name="Freeform 5">
                  <a:extLst>
                    <a:ext uri="{FF2B5EF4-FFF2-40B4-BE49-F238E27FC236}">
                      <a16:creationId xmlns:a16="http://schemas.microsoft.com/office/drawing/2014/main" id="{9CA295A3-3197-4666-BEED-DAB6F98B1789}"/>
                    </a:ext>
                  </a:extLst>
                </p:cNvPr>
                <p:cNvSpPr>
                  <a:spLocks noEditPoints="1"/>
                </p:cNvSpPr>
                <p:nvPr/>
              </p:nvSpPr>
              <p:spPr bwMode="auto">
                <a:xfrm>
                  <a:off x="4884443" y="4077924"/>
                  <a:ext cx="203200" cy="234950"/>
                </a:xfrm>
                <a:custGeom>
                  <a:avLst/>
                  <a:gdLst>
                    <a:gd name="T0" fmla="*/ 257 w 311"/>
                    <a:gd name="T1" fmla="*/ 0 h 365"/>
                    <a:gd name="T2" fmla="*/ 54 w 311"/>
                    <a:gd name="T3" fmla="*/ 0 h 365"/>
                    <a:gd name="T4" fmla="*/ 0 w 311"/>
                    <a:gd name="T5" fmla="*/ 54 h 365"/>
                    <a:gd name="T6" fmla="*/ 0 w 311"/>
                    <a:gd name="T7" fmla="*/ 311 h 365"/>
                    <a:gd name="T8" fmla="*/ 54 w 311"/>
                    <a:gd name="T9" fmla="*/ 365 h 365"/>
                    <a:gd name="T10" fmla="*/ 203 w 311"/>
                    <a:gd name="T11" fmla="*/ 365 h 365"/>
                    <a:gd name="T12" fmla="*/ 242 w 311"/>
                    <a:gd name="T13" fmla="*/ 349 h 365"/>
                    <a:gd name="T14" fmla="*/ 295 w 311"/>
                    <a:gd name="T15" fmla="*/ 296 h 365"/>
                    <a:gd name="T16" fmla="*/ 311 w 311"/>
                    <a:gd name="T17" fmla="*/ 257 h 365"/>
                    <a:gd name="T18" fmla="*/ 311 w 311"/>
                    <a:gd name="T19" fmla="*/ 54 h 365"/>
                    <a:gd name="T20" fmla="*/ 257 w 311"/>
                    <a:gd name="T21" fmla="*/ 0 h 365"/>
                    <a:gd name="T22" fmla="*/ 27 w 311"/>
                    <a:gd name="T23" fmla="*/ 311 h 365"/>
                    <a:gd name="T24" fmla="*/ 27 w 311"/>
                    <a:gd name="T25" fmla="*/ 54 h 365"/>
                    <a:gd name="T26" fmla="*/ 54 w 311"/>
                    <a:gd name="T27" fmla="*/ 27 h 365"/>
                    <a:gd name="T28" fmla="*/ 257 w 311"/>
                    <a:gd name="T29" fmla="*/ 27 h 365"/>
                    <a:gd name="T30" fmla="*/ 284 w 311"/>
                    <a:gd name="T31" fmla="*/ 54 h 365"/>
                    <a:gd name="T32" fmla="*/ 284 w 311"/>
                    <a:gd name="T33" fmla="*/ 250 h 365"/>
                    <a:gd name="T34" fmla="*/ 243 w 311"/>
                    <a:gd name="T35" fmla="*/ 250 h 365"/>
                    <a:gd name="T36" fmla="*/ 189 w 311"/>
                    <a:gd name="T37" fmla="*/ 304 h 365"/>
                    <a:gd name="T38" fmla="*/ 189 w 311"/>
                    <a:gd name="T39" fmla="*/ 338 h 365"/>
                    <a:gd name="T40" fmla="*/ 54 w 311"/>
                    <a:gd name="T41" fmla="*/ 338 h 365"/>
                    <a:gd name="T42" fmla="*/ 27 w 311"/>
                    <a:gd name="T43" fmla="*/ 311 h 365"/>
                    <a:gd name="T44" fmla="*/ 222 w 311"/>
                    <a:gd name="T45" fmla="*/ 330 h 365"/>
                    <a:gd name="T46" fmla="*/ 216 w 311"/>
                    <a:gd name="T47" fmla="*/ 334 h 365"/>
                    <a:gd name="T48" fmla="*/ 216 w 311"/>
                    <a:gd name="T49" fmla="*/ 304 h 365"/>
                    <a:gd name="T50" fmla="*/ 243 w 311"/>
                    <a:gd name="T51" fmla="*/ 277 h 365"/>
                    <a:gd name="T52" fmla="*/ 275 w 311"/>
                    <a:gd name="T53" fmla="*/ 277 h 365"/>
                    <a:gd name="T54" fmla="*/ 222 w 311"/>
                    <a:gd name="T55" fmla="*/ 330 h 365"/>
                    <a:gd name="T56" fmla="*/ 222 w 311"/>
                    <a:gd name="T57" fmla="*/ 330 h 365"/>
                    <a:gd name="T58" fmla="*/ 222 w 311"/>
                    <a:gd name="T59" fmla="*/ 33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65">
                      <a:moveTo>
                        <a:pt x="257" y="0"/>
                      </a:moveTo>
                      <a:cubicBezTo>
                        <a:pt x="54" y="0"/>
                        <a:pt x="54" y="0"/>
                        <a:pt x="54" y="0"/>
                      </a:cubicBezTo>
                      <a:cubicBezTo>
                        <a:pt x="24" y="0"/>
                        <a:pt x="0" y="25"/>
                        <a:pt x="0" y="54"/>
                      </a:cubicBezTo>
                      <a:cubicBezTo>
                        <a:pt x="0" y="311"/>
                        <a:pt x="0" y="311"/>
                        <a:pt x="0" y="311"/>
                      </a:cubicBezTo>
                      <a:cubicBezTo>
                        <a:pt x="0" y="340"/>
                        <a:pt x="24" y="365"/>
                        <a:pt x="54" y="365"/>
                      </a:cubicBezTo>
                      <a:cubicBezTo>
                        <a:pt x="203" y="365"/>
                        <a:pt x="203" y="365"/>
                        <a:pt x="203" y="365"/>
                      </a:cubicBezTo>
                      <a:cubicBezTo>
                        <a:pt x="217" y="365"/>
                        <a:pt x="231" y="359"/>
                        <a:pt x="242" y="349"/>
                      </a:cubicBezTo>
                      <a:cubicBezTo>
                        <a:pt x="295" y="296"/>
                        <a:pt x="295" y="296"/>
                        <a:pt x="295" y="296"/>
                      </a:cubicBezTo>
                      <a:cubicBezTo>
                        <a:pt x="305" y="286"/>
                        <a:pt x="311" y="272"/>
                        <a:pt x="311" y="257"/>
                      </a:cubicBezTo>
                      <a:cubicBezTo>
                        <a:pt x="311" y="54"/>
                        <a:pt x="311" y="54"/>
                        <a:pt x="311" y="54"/>
                      </a:cubicBezTo>
                      <a:cubicBezTo>
                        <a:pt x="311" y="25"/>
                        <a:pt x="286" y="0"/>
                        <a:pt x="257" y="0"/>
                      </a:cubicBezTo>
                      <a:close/>
                      <a:moveTo>
                        <a:pt x="27" y="311"/>
                      </a:moveTo>
                      <a:cubicBezTo>
                        <a:pt x="27" y="54"/>
                        <a:pt x="27" y="54"/>
                        <a:pt x="27" y="54"/>
                      </a:cubicBezTo>
                      <a:cubicBezTo>
                        <a:pt x="27" y="39"/>
                        <a:pt x="39" y="27"/>
                        <a:pt x="54" y="27"/>
                      </a:cubicBezTo>
                      <a:cubicBezTo>
                        <a:pt x="257" y="27"/>
                        <a:pt x="257" y="27"/>
                        <a:pt x="257" y="27"/>
                      </a:cubicBezTo>
                      <a:cubicBezTo>
                        <a:pt x="271" y="27"/>
                        <a:pt x="284" y="39"/>
                        <a:pt x="284" y="54"/>
                      </a:cubicBezTo>
                      <a:cubicBezTo>
                        <a:pt x="284" y="250"/>
                        <a:pt x="284" y="250"/>
                        <a:pt x="284" y="250"/>
                      </a:cubicBezTo>
                      <a:cubicBezTo>
                        <a:pt x="243" y="250"/>
                        <a:pt x="243" y="250"/>
                        <a:pt x="243" y="250"/>
                      </a:cubicBezTo>
                      <a:cubicBezTo>
                        <a:pt x="213" y="250"/>
                        <a:pt x="189" y="274"/>
                        <a:pt x="189" y="304"/>
                      </a:cubicBezTo>
                      <a:cubicBezTo>
                        <a:pt x="189" y="338"/>
                        <a:pt x="189" y="338"/>
                        <a:pt x="189" y="338"/>
                      </a:cubicBezTo>
                      <a:cubicBezTo>
                        <a:pt x="54" y="338"/>
                        <a:pt x="54" y="338"/>
                        <a:pt x="54" y="338"/>
                      </a:cubicBezTo>
                      <a:cubicBezTo>
                        <a:pt x="39" y="338"/>
                        <a:pt x="27" y="326"/>
                        <a:pt x="27" y="311"/>
                      </a:cubicBezTo>
                      <a:close/>
                      <a:moveTo>
                        <a:pt x="222" y="330"/>
                      </a:moveTo>
                      <a:cubicBezTo>
                        <a:pt x="220" y="332"/>
                        <a:pt x="218" y="333"/>
                        <a:pt x="216" y="334"/>
                      </a:cubicBezTo>
                      <a:cubicBezTo>
                        <a:pt x="216" y="304"/>
                        <a:pt x="216" y="304"/>
                        <a:pt x="216" y="304"/>
                      </a:cubicBezTo>
                      <a:cubicBezTo>
                        <a:pt x="216" y="289"/>
                        <a:pt x="228" y="277"/>
                        <a:pt x="243" y="277"/>
                      </a:cubicBezTo>
                      <a:cubicBezTo>
                        <a:pt x="275" y="277"/>
                        <a:pt x="275" y="277"/>
                        <a:pt x="275" y="277"/>
                      </a:cubicBezTo>
                      <a:lnTo>
                        <a:pt x="222" y="330"/>
                      </a:lnTo>
                      <a:close/>
                      <a:moveTo>
                        <a:pt x="222" y="330"/>
                      </a:moveTo>
                      <a:cubicBezTo>
                        <a:pt x="222" y="330"/>
                        <a:pt x="222" y="330"/>
                        <a:pt x="222" y="330"/>
                      </a:cubicBezTo>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07" name="Freeform 6">
                  <a:extLst>
                    <a:ext uri="{FF2B5EF4-FFF2-40B4-BE49-F238E27FC236}">
                      <a16:creationId xmlns:a16="http://schemas.microsoft.com/office/drawing/2014/main" id="{EC1FCCB0-D8F1-4FF6-A4EE-51A86FF97D22}"/>
                    </a:ext>
                  </a:extLst>
                </p:cNvPr>
                <p:cNvSpPr>
                  <a:spLocks noEditPoints="1"/>
                </p:cNvSpPr>
                <p:nvPr/>
              </p:nvSpPr>
              <p:spPr bwMode="auto">
                <a:xfrm>
                  <a:off x="4938426" y="4135074"/>
                  <a:ext cx="96838" cy="104775"/>
                </a:xfrm>
                <a:custGeom>
                  <a:avLst/>
                  <a:gdLst>
                    <a:gd name="T0" fmla="*/ 14 w 149"/>
                    <a:gd name="T1" fmla="*/ 27 h 162"/>
                    <a:gd name="T2" fmla="*/ 135 w 149"/>
                    <a:gd name="T3" fmla="*/ 27 h 162"/>
                    <a:gd name="T4" fmla="*/ 149 w 149"/>
                    <a:gd name="T5" fmla="*/ 14 h 162"/>
                    <a:gd name="T6" fmla="*/ 135 w 149"/>
                    <a:gd name="T7" fmla="*/ 0 h 162"/>
                    <a:gd name="T8" fmla="*/ 14 w 149"/>
                    <a:gd name="T9" fmla="*/ 0 h 162"/>
                    <a:gd name="T10" fmla="*/ 0 w 149"/>
                    <a:gd name="T11" fmla="*/ 14 h 162"/>
                    <a:gd name="T12" fmla="*/ 14 w 149"/>
                    <a:gd name="T13" fmla="*/ 27 h 162"/>
                    <a:gd name="T14" fmla="*/ 68 w 149"/>
                    <a:gd name="T15" fmla="*/ 135 h 162"/>
                    <a:gd name="T16" fmla="*/ 14 w 149"/>
                    <a:gd name="T17" fmla="*/ 135 h 162"/>
                    <a:gd name="T18" fmla="*/ 0 w 149"/>
                    <a:gd name="T19" fmla="*/ 149 h 162"/>
                    <a:gd name="T20" fmla="*/ 14 w 149"/>
                    <a:gd name="T21" fmla="*/ 162 h 162"/>
                    <a:gd name="T22" fmla="*/ 68 w 149"/>
                    <a:gd name="T23" fmla="*/ 162 h 162"/>
                    <a:gd name="T24" fmla="*/ 81 w 149"/>
                    <a:gd name="T25" fmla="*/ 149 h 162"/>
                    <a:gd name="T26" fmla="*/ 68 w 149"/>
                    <a:gd name="T27" fmla="*/ 135 h 162"/>
                    <a:gd name="T28" fmla="*/ 14 w 149"/>
                    <a:gd name="T29" fmla="*/ 95 h 162"/>
                    <a:gd name="T30" fmla="*/ 135 w 149"/>
                    <a:gd name="T31" fmla="*/ 95 h 162"/>
                    <a:gd name="T32" fmla="*/ 149 w 149"/>
                    <a:gd name="T33" fmla="*/ 81 h 162"/>
                    <a:gd name="T34" fmla="*/ 135 w 149"/>
                    <a:gd name="T35" fmla="*/ 68 h 162"/>
                    <a:gd name="T36" fmla="*/ 14 w 149"/>
                    <a:gd name="T37" fmla="*/ 68 h 162"/>
                    <a:gd name="T38" fmla="*/ 0 w 149"/>
                    <a:gd name="T39" fmla="*/ 81 h 162"/>
                    <a:gd name="T40" fmla="*/ 14 w 149"/>
                    <a:gd name="T41" fmla="*/ 95 h 162"/>
                    <a:gd name="T42" fmla="*/ 14 w 149"/>
                    <a:gd name="T43" fmla="*/ 95 h 162"/>
                    <a:gd name="T44" fmla="*/ 14 w 149"/>
                    <a:gd name="T45" fmla="*/ 9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2">
                      <a:moveTo>
                        <a:pt x="14" y="27"/>
                      </a:moveTo>
                      <a:cubicBezTo>
                        <a:pt x="135" y="27"/>
                        <a:pt x="135" y="27"/>
                        <a:pt x="135" y="27"/>
                      </a:cubicBezTo>
                      <a:cubicBezTo>
                        <a:pt x="142" y="27"/>
                        <a:pt x="149" y="21"/>
                        <a:pt x="149" y="14"/>
                      </a:cubicBezTo>
                      <a:cubicBezTo>
                        <a:pt x="149" y="6"/>
                        <a:pt x="142" y="0"/>
                        <a:pt x="135" y="0"/>
                      </a:cubicBezTo>
                      <a:cubicBezTo>
                        <a:pt x="14" y="0"/>
                        <a:pt x="14" y="0"/>
                        <a:pt x="14" y="0"/>
                      </a:cubicBezTo>
                      <a:cubicBezTo>
                        <a:pt x="6" y="0"/>
                        <a:pt x="0" y="6"/>
                        <a:pt x="0" y="14"/>
                      </a:cubicBezTo>
                      <a:cubicBezTo>
                        <a:pt x="0" y="21"/>
                        <a:pt x="6" y="27"/>
                        <a:pt x="14" y="27"/>
                      </a:cubicBezTo>
                      <a:close/>
                      <a:moveTo>
                        <a:pt x="68" y="135"/>
                      </a:moveTo>
                      <a:cubicBezTo>
                        <a:pt x="14" y="135"/>
                        <a:pt x="14" y="135"/>
                        <a:pt x="14" y="135"/>
                      </a:cubicBezTo>
                      <a:cubicBezTo>
                        <a:pt x="6" y="135"/>
                        <a:pt x="0" y="141"/>
                        <a:pt x="0" y="149"/>
                      </a:cubicBezTo>
                      <a:cubicBezTo>
                        <a:pt x="0" y="156"/>
                        <a:pt x="6" y="162"/>
                        <a:pt x="14" y="162"/>
                      </a:cubicBezTo>
                      <a:cubicBezTo>
                        <a:pt x="68" y="162"/>
                        <a:pt x="68" y="162"/>
                        <a:pt x="68" y="162"/>
                      </a:cubicBezTo>
                      <a:cubicBezTo>
                        <a:pt x="75" y="162"/>
                        <a:pt x="81" y="156"/>
                        <a:pt x="81" y="149"/>
                      </a:cubicBezTo>
                      <a:cubicBezTo>
                        <a:pt x="81" y="141"/>
                        <a:pt x="75" y="135"/>
                        <a:pt x="68" y="135"/>
                      </a:cubicBezTo>
                      <a:close/>
                      <a:moveTo>
                        <a:pt x="14" y="95"/>
                      </a:moveTo>
                      <a:cubicBezTo>
                        <a:pt x="135" y="95"/>
                        <a:pt x="135" y="95"/>
                        <a:pt x="135" y="95"/>
                      </a:cubicBezTo>
                      <a:cubicBezTo>
                        <a:pt x="142" y="95"/>
                        <a:pt x="149" y="88"/>
                        <a:pt x="149" y="81"/>
                      </a:cubicBezTo>
                      <a:cubicBezTo>
                        <a:pt x="149" y="74"/>
                        <a:pt x="142" y="68"/>
                        <a:pt x="135" y="68"/>
                      </a:cubicBezTo>
                      <a:cubicBezTo>
                        <a:pt x="14" y="68"/>
                        <a:pt x="14" y="68"/>
                        <a:pt x="14" y="68"/>
                      </a:cubicBezTo>
                      <a:cubicBezTo>
                        <a:pt x="6" y="68"/>
                        <a:pt x="0" y="74"/>
                        <a:pt x="0" y="81"/>
                      </a:cubicBezTo>
                      <a:cubicBezTo>
                        <a:pt x="0" y="88"/>
                        <a:pt x="6" y="95"/>
                        <a:pt x="14" y="95"/>
                      </a:cubicBezTo>
                      <a:close/>
                      <a:moveTo>
                        <a:pt x="14" y="95"/>
                      </a:moveTo>
                      <a:cubicBezTo>
                        <a:pt x="14" y="95"/>
                        <a:pt x="14" y="95"/>
                        <a:pt x="14" y="95"/>
                      </a:cubicBezTo>
                    </a:path>
                  </a:pathLst>
                </a:cu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180" name="图片 231" descr="球.png">
                <a:extLst>
                  <a:ext uri="{FF2B5EF4-FFF2-40B4-BE49-F238E27FC236}">
                    <a16:creationId xmlns:a16="http://schemas.microsoft.com/office/drawing/2014/main" id="{A27DB8B4-2B74-411E-826B-D83961C053A3}"/>
                  </a:ext>
                </a:extLst>
              </p:cNvPr>
              <p:cNvPicPr>
                <a:picLocks noChangeAspect="1"/>
              </p:cNvPicPr>
              <p:nvPr/>
            </p:nvPicPr>
            <p:blipFill>
              <a:blip r:embed="rId15" cstate="print">
                <a:duotone>
                  <a:schemeClr val="bg2">
                    <a:shade val="45000"/>
                    <a:satMod val="135000"/>
                  </a:schemeClr>
                  <a:prstClr val="white"/>
                </a:duotone>
              </a:blip>
              <a:stretch>
                <a:fillRect/>
              </a:stretch>
            </p:blipFill>
            <p:spPr>
              <a:xfrm>
                <a:off x="5745427" y="-1171160"/>
                <a:ext cx="504677" cy="480835"/>
              </a:xfrm>
              <a:prstGeom prst="rect">
                <a:avLst/>
              </a:prstGeom>
            </p:spPr>
          </p:pic>
          <p:sp>
            <p:nvSpPr>
              <p:cNvPr id="181" name="椭圆 232">
                <a:extLst>
                  <a:ext uri="{FF2B5EF4-FFF2-40B4-BE49-F238E27FC236}">
                    <a16:creationId xmlns:a16="http://schemas.microsoft.com/office/drawing/2014/main" id="{FB0A04E2-ADB4-46E6-910D-C091A0633ED7}"/>
                  </a:ext>
                </a:extLst>
              </p:cNvPr>
              <p:cNvSpPr/>
              <p:nvPr/>
            </p:nvSpPr>
            <p:spPr>
              <a:xfrm>
                <a:off x="5710462" y="-1209754"/>
                <a:ext cx="574599" cy="558032"/>
              </a:xfrm>
              <a:prstGeom prst="ellipse">
                <a:avLst/>
              </a:pr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182" name="组合 233">
                <a:extLst>
                  <a:ext uri="{FF2B5EF4-FFF2-40B4-BE49-F238E27FC236}">
                    <a16:creationId xmlns:a16="http://schemas.microsoft.com/office/drawing/2014/main" id="{BFB828B8-EB2B-4C49-9CA2-2660421CE47A}"/>
                  </a:ext>
                </a:extLst>
              </p:cNvPr>
              <p:cNvGrpSpPr/>
              <p:nvPr/>
            </p:nvGrpSpPr>
            <p:grpSpPr>
              <a:xfrm>
                <a:off x="6870803" y="-1209754"/>
                <a:ext cx="574599" cy="558032"/>
                <a:chOff x="3410915" y="3002589"/>
                <a:chExt cx="574040" cy="581660"/>
              </a:xfrm>
            </p:grpSpPr>
            <p:pic>
              <p:nvPicPr>
                <p:cNvPr id="204" name="图片 255" descr="球.png">
                  <a:extLst>
                    <a:ext uri="{FF2B5EF4-FFF2-40B4-BE49-F238E27FC236}">
                      <a16:creationId xmlns:a16="http://schemas.microsoft.com/office/drawing/2014/main" id="{9C8B7395-6254-4401-830B-2B07BD6A8AE8}"/>
                    </a:ext>
                  </a:extLst>
                </p:cNvPr>
                <p:cNvPicPr>
                  <a:picLocks noChangeAspect="1"/>
                </p:cNvPicPr>
                <p:nvPr/>
              </p:nvPicPr>
              <p:blipFill>
                <a:blip r:embed="rId15" cstate="print">
                  <a:duotone>
                    <a:schemeClr val="bg2">
                      <a:shade val="45000"/>
                      <a:satMod val="135000"/>
                    </a:schemeClr>
                    <a:prstClr val="white"/>
                  </a:duotone>
                </a:blip>
                <a:stretch>
                  <a:fillRect/>
                </a:stretch>
              </p:blipFill>
              <p:spPr>
                <a:xfrm>
                  <a:off x="3445845" y="3042815"/>
                  <a:ext cx="504185" cy="501195"/>
                </a:xfrm>
                <a:prstGeom prst="rect">
                  <a:avLst/>
                </a:prstGeom>
              </p:spPr>
            </p:pic>
            <p:sp>
              <p:nvSpPr>
                <p:cNvPr id="205" name="椭圆 256">
                  <a:extLst>
                    <a:ext uri="{FF2B5EF4-FFF2-40B4-BE49-F238E27FC236}">
                      <a16:creationId xmlns:a16="http://schemas.microsoft.com/office/drawing/2014/main" id="{0F21F7D6-C025-4F37-A479-5190FF4C0E5D}"/>
                    </a:ext>
                  </a:extLst>
                </p:cNvPr>
                <p:cNvSpPr/>
                <p:nvPr/>
              </p:nvSpPr>
              <p:spPr>
                <a:xfrm>
                  <a:off x="3410915" y="3002589"/>
                  <a:ext cx="574040" cy="581660"/>
                </a:xfrm>
                <a:prstGeom prst="ellipse">
                  <a:avLst/>
                </a:pr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83" name="组合 234">
                <a:extLst>
                  <a:ext uri="{FF2B5EF4-FFF2-40B4-BE49-F238E27FC236}">
                    <a16:creationId xmlns:a16="http://schemas.microsoft.com/office/drawing/2014/main" id="{C54C4D15-AFF3-43BD-8781-3A002C9919C1}"/>
                  </a:ext>
                </a:extLst>
              </p:cNvPr>
              <p:cNvGrpSpPr/>
              <p:nvPr/>
            </p:nvGrpSpPr>
            <p:grpSpPr>
              <a:xfrm>
                <a:off x="5867806" y="-1076481"/>
                <a:ext cx="241595" cy="260168"/>
                <a:chOff x="6428072" y="4473983"/>
                <a:chExt cx="178776" cy="200868"/>
              </a:xfrm>
              <a:solidFill>
                <a:srgbClr val="C7000B"/>
              </a:solidFill>
            </p:grpSpPr>
            <p:sp>
              <p:nvSpPr>
                <p:cNvPr id="201" name="Freeform 10">
                  <a:extLst>
                    <a:ext uri="{FF2B5EF4-FFF2-40B4-BE49-F238E27FC236}">
                      <a16:creationId xmlns:a16="http://schemas.microsoft.com/office/drawing/2014/main" id="{23732627-3876-4D68-B346-3B2A9B586095}"/>
                    </a:ext>
                  </a:extLst>
                </p:cNvPr>
                <p:cNvSpPr/>
                <p:nvPr/>
              </p:nvSpPr>
              <p:spPr>
                <a:xfrm>
                  <a:off x="6428072" y="4473983"/>
                  <a:ext cx="178776" cy="200868"/>
                </a:xfrm>
                <a:custGeom>
                  <a:avLst/>
                  <a:gdLst/>
                  <a:ahLst/>
                  <a:cxnLst>
                    <a:cxn ang="0">
                      <a:pos x="wd2" y="hd2"/>
                    </a:cxn>
                    <a:cxn ang="5400000">
                      <a:pos x="wd2" y="hd2"/>
                    </a:cxn>
                    <a:cxn ang="10800000">
                      <a:pos x="wd2" y="hd2"/>
                    </a:cxn>
                    <a:cxn ang="16200000">
                      <a:pos x="wd2" y="hd2"/>
                    </a:cxn>
                  </a:cxnLst>
                  <a:rect l="0" t="0" r="r" b="b"/>
                  <a:pathLst>
                    <a:path w="21600" h="21570" extrusionOk="0">
                      <a:moveTo>
                        <a:pt x="21316" y="5188"/>
                      </a:moveTo>
                      <a:cubicBezTo>
                        <a:pt x="10942" y="91"/>
                        <a:pt x="10942" y="91"/>
                        <a:pt x="10942" y="91"/>
                      </a:cubicBezTo>
                      <a:cubicBezTo>
                        <a:pt x="10800" y="-30"/>
                        <a:pt x="10658" y="-30"/>
                        <a:pt x="10516" y="91"/>
                      </a:cubicBezTo>
                      <a:cubicBezTo>
                        <a:pt x="142" y="5188"/>
                        <a:pt x="142" y="5188"/>
                        <a:pt x="142" y="5188"/>
                      </a:cubicBezTo>
                      <a:cubicBezTo>
                        <a:pt x="0" y="5309"/>
                        <a:pt x="0" y="5431"/>
                        <a:pt x="0" y="5673"/>
                      </a:cubicBezTo>
                      <a:cubicBezTo>
                        <a:pt x="0" y="15867"/>
                        <a:pt x="0" y="15867"/>
                        <a:pt x="0" y="15867"/>
                      </a:cubicBezTo>
                      <a:cubicBezTo>
                        <a:pt x="0" y="16109"/>
                        <a:pt x="0" y="16231"/>
                        <a:pt x="142" y="16352"/>
                      </a:cubicBezTo>
                      <a:cubicBezTo>
                        <a:pt x="10516" y="21449"/>
                        <a:pt x="10516" y="21449"/>
                        <a:pt x="10516" y="21449"/>
                      </a:cubicBezTo>
                      <a:cubicBezTo>
                        <a:pt x="10658" y="21449"/>
                        <a:pt x="10658" y="21570"/>
                        <a:pt x="10800" y="21570"/>
                      </a:cubicBezTo>
                      <a:cubicBezTo>
                        <a:pt x="10942" y="21570"/>
                        <a:pt x="10942" y="21449"/>
                        <a:pt x="11084" y="21449"/>
                      </a:cubicBezTo>
                      <a:cubicBezTo>
                        <a:pt x="21458" y="16352"/>
                        <a:pt x="21458" y="16352"/>
                        <a:pt x="21458" y="16352"/>
                      </a:cubicBezTo>
                      <a:cubicBezTo>
                        <a:pt x="21600" y="16231"/>
                        <a:pt x="21600" y="16109"/>
                        <a:pt x="21600" y="15867"/>
                      </a:cubicBezTo>
                      <a:cubicBezTo>
                        <a:pt x="21600" y="5673"/>
                        <a:pt x="21600" y="5673"/>
                        <a:pt x="21600" y="5673"/>
                      </a:cubicBezTo>
                      <a:cubicBezTo>
                        <a:pt x="21600" y="5431"/>
                        <a:pt x="21600" y="5309"/>
                        <a:pt x="21316" y="5188"/>
                      </a:cubicBezTo>
                      <a:close/>
                      <a:moveTo>
                        <a:pt x="20463" y="15624"/>
                      </a:moveTo>
                      <a:cubicBezTo>
                        <a:pt x="10800" y="20478"/>
                        <a:pt x="10800" y="20478"/>
                        <a:pt x="10800" y="20478"/>
                      </a:cubicBezTo>
                      <a:cubicBezTo>
                        <a:pt x="1137" y="15624"/>
                        <a:pt x="1137" y="15624"/>
                        <a:pt x="1137" y="15624"/>
                      </a:cubicBezTo>
                      <a:cubicBezTo>
                        <a:pt x="1137" y="5916"/>
                        <a:pt x="1137" y="5916"/>
                        <a:pt x="1137" y="5916"/>
                      </a:cubicBezTo>
                      <a:cubicBezTo>
                        <a:pt x="10800" y="1062"/>
                        <a:pt x="10800" y="1062"/>
                        <a:pt x="10800" y="1062"/>
                      </a:cubicBezTo>
                      <a:cubicBezTo>
                        <a:pt x="20463" y="5916"/>
                        <a:pt x="20463" y="5916"/>
                        <a:pt x="20463" y="5916"/>
                      </a:cubicBezTo>
                      <a:lnTo>
                        <a:pt x="20463" y="15624"/>
                      </a:lnTo>
                      <a:close/>
                    </a:path>
                  </a:pathLst>
                </a:custGeom>
                <a:grpFill/>
                <a:ln w="3175" cap="flat">
                  <a:solidFill>
                    <a:srgbClr val="C7000B"/>
                  </a:solidFill>
                  <a:prstDash val="solid"/>
                  <a:round/>
                </a:ln>
                <a:effectLst/>
              </p:spPr>
              <p:txBody>
                <a:bodyPr wrap="square" lIns="93133" tIns="93133" rIns="93133" bIns="93133" numCol="1" anchor="t">
                  <a:noAutofit/>
                </a:bodyPr>
                <a:lstStyle/>
                <a:p>
                  <a:pPr algn="ctr" defTabSz="825169">
                    <a:defRPr sz="2000" b="1">
                      <a:solidFill>
                        <a:srgbClr val="EEEEEE"/>
                      </a:solidFill>
                      <a:latin typeface="Arial"/>
                      <a:ea typeface="Arial"/>
                      <a:cs typeface="Arial"/>
                      <a:sym typeface="Arial"/>
                    </a:defRPr>
                  </a:pPr>
                  <a:endParaRPr sz="3200">
                    <a:solidFill>
                      <a:srgbClr val="EEEEEE"/>
                    </a:solidFill>
                    <a:latin typeface="Arial Unicode MS" panose="020B0604020202020204" pitchFamily="34" charset="-122"/>
                    <a:ea typeface="Arial Unicode MS" panose="020B0604020202020204" pitchFamily="34" charset="-122"/>
                    <a:cs typeface="Arial Unicode MS" panose="020B0604020202020204" pitchFamily="34" charset="-122"/>
                    <a:sym typeface="Arial"/>
                  </a:endParaRPr>
                </a:p>
              </p:txBody>
            </p:sp>
            <p:sp>
              <p:nvSpPr>
                <p:cNvPr id="202" name="Freeform 11">
                  <a:extLst>
                    <a:ext uri="{FF2B5EF4-FFF2-40B4-BE49-F238E27FC236}">
                      <a16:creationId xmlns:a16="http://schemas.microsoft.com/office/drawing/2014/main" id="{513B9C1F-4BF7-4CB2-931A-4CAA27D720E8}"/>
                    </a:ext>
                  </a:extLst>
                </p:cNvPr>
                <p:cNvSpPr/>
                <p:nvPr/>
              </p:nvSpPr>
              <p:spPr>
                <a:xfrm>
                  <a:off x="6525644" y="4546577"/>
                  <a:ext cx="14177" cy="7877"/>
                </a:xfrm>
                <a:custGeom>
                  <a:avLst/>
                  <a:gdLst/>
                  <a:ahLst/>
                  <a:cxnLst>
                    <a:cxn ang="0">
                      <a:pos x="wd2" y="hd2"/>
                    </a:cxn>
                    <a:cxn ang="5400000">
                      <a:pos x="wd2" y="hd2"/>
                    </a:cxn>
                    <a:cxn ang="10800000">
                      <a:pos x="wd2" y="hd2"/>
                    </a:cxn>
                    <a:cxn ang="16200000">
                      <a:pos x="wd2" y="hd2"/>
                    </a:cxn>
                  </a:cxnLst>
                  <a:rect l="0" t="0" r="r" b="b"/>
                  <a:pathLst>
                    <a:path w="21150" h="21600" extrusionOk="0">
                      <a:moveTo>
                        <a:pt x="1800" y="21600"/>
                      </a:moveTo>
                      <a:cubicBezTo>
                        <a:pt x="1800" y="21600"/>
                        <a:pt x="1800" y="21600"/>
                        <a:pt x="3600" y="21600"/>
                      </a:cubicBezTo>
                      <a:cubicBezTo>
                        <a:pt x="3600" y="21600"/>
                        <a:pt x="5400" y="18514"/>
                        <a:pt x="5400" y="18514"/>
                      </a:cubicBezTo>
                      <a:cubicBezTo>
                        <a:pt x="5400" y="18514"/>
                        <a:pt x="9000" y="12343"/>
                        <a:pt x="12600" y="12343"/>
                      </a:cubicBezTo>
                      <a:cubicBezTo>
                        <a:pt x="14400" y="12343"/>
                        <a:pt x="14400" y="12343"/>
                        <a:pt x="16200" y="12343"/>
                      </a:cubicBezTo>
                      <a:cubicBezTo>
                        <a:pt x="16200" y="12343"/>
                        <a:pt x="16200" y="12343"/>
                        <a:pt x="16200" y="12343"/>
                      </a:cubicBezTo>
                      <a:cubicBezTo>
                        <a:pt x="18000" y="12343"/>
                        <a:pt x="19800" y="9257"/>
                        <a:pt x="19800" y="6171"/>
                      </a:cubicBezTo>
                      <a:cubicBezTo>
                        <a:pt x="21600" y="6171"/>
                        <a:pt x="21600" y="3086"/>
                        <a:pt x="19800" y="3086"/>
                      </a:cubicBezTo>
                      <a:cubicBezTo>
                        <a:pt x="19800" y="0"/>
                        <a:pt x="19800" y="0"/>
                        <a:pt x="18000" y="0"/>
                      </a:cubicBezTo>
                      <a:cubicBezTo>
                        <a:pt x="16200" y="0"/>
                        <a:pt x="14400" y="0"/>
                        <a:pt x="12600" y="0"/>
                      </a:cubicBezTo>
                      <a:cubicBezTo>
                        <a:pt x="7200" y="0"/>
                        <a:pt x="1800" y="6171"/>
                        <a:pt x="0" y="12343"/>
                      </a:cubicBezTo>
                      <a:cubicBezTo>
                        <a:pt x="0" y="12343"/>
                        <a:pt x="0" y="15429"/>
                        <a:pt x="0" y="15429"/>
                      </a:cubicBezTo>
                      <a:cubicBezTo>
                        <a:pt x="0" y="18514"/>
                        <a:pt x="0" y="18514"/>
                        <a:pt x="1800" y="21600"/>
                      </a:cubicBezTo>
                      <a:close/>
                    </a:path>
                  </a:pathLst>
                </a:custGeom>
                <a:grpFill/>
                <a:ln w="9525" cap="flat">
                  <a:solidFill>
                    <a:srgbClr val="C7000B"/>
                  </a:solidFill>
                  <a:prstDash val="solid"/>
                  <a:round/>
                </a:ln>
                <a:effectLst/>
              </p:spPr>
              <p:txBody>
                <a:bodyPr wrap="square" lIns="93133" tIns="93133" rIns="93133" bIns="93133" numCol="1" anchor="t">
                  <a:noAutofit/>
                </a:bodyPr>
                <a:lstStyle/>
                <a:p>
                  <a:pPr algn="ctr" defTabSz="825169">
                    <a:defRPr sz="2000" b="1">
                      <a:solidFill>
                        <a:srgbClr val="EEEEEE"/>
                      </a:solidFill>
                      <a:latin typeface="Arial"/>
                      <a:ea typeface="Arial"/>
                      <a:cs typeface="Arial"/>
                      <a:sym typeface="Arial"/>
                    </a:defRPr>
                  </a:pPr>
                  <a:endParaRPr sz="3200">
                    <a:solidFill>
                      <a:srgbClr val="EEEEEE"/>
                    </a:solidFill>
                    <a:latin typeface="Arial Unicode MS" panose="020B0604020202020204" pitchFamily="34" charset="-122"/>
                    <a:ea typeface="Arial Unicode MS" panose="020B0604020202020204" pitchFamily="34" charset="-122"/>
                    <a:cs typeface="Arial Unicode MS" panose="020B0604020202020204" pitchFamily="34" charset="-122"/>
                    <a:sym typeface="Arial"/>
                  </a:endParaRPr>
                </a:p>
              </p:txBody>
            </p:sp>
            <p:sp>
              <p:nvSpPr>
                <p:cNvPr id="203" name="Freeform 12">
                  <a:extLst>
                    <a:ext uri="{FF2B5EF4-FFF2-40B4-BE49-F238E27FC236}">
                      <a16:creationId xmlns:a16="http://schemas.microsoft.com/office/drawing/2014/main" id="{693D9154-D760-4632-894F-1308285B2B02}"/>
                    </a:ext>
                  </a:extLst>
                </p:cNvPr>
                <p:cNvSpPr/>
                <p:nvPr/>
              </p:nvSpPr>
              <p:spPr>
                <a:xfrm>
                  <a:off x="6451487" y="4518079"/>
                  <a:ext cx="123172" cy="92699"/>
                </a:xfrm>
                <a:custGeom>
                  <a:avLst/>
                  <a:gdLst/>
                  <a:ahLst/>
                  <a:cxnLst>
                    <a:cxn ang="0">
                      <a:pos x="wd2" y="hd2"/>
                    </a:cxn>
                    <a:cxn ang="5400000">
                      <a:pos x="wd2" y="hd2"/>
                    </a:cxn>
                    <a:cxn ang="10800000">
                      <a:pos x="wd2" y="hd2"/>
                    </a:cxn>
                    <a:cxn ang="16200000">
                      <a:pos x="wd2" y="hd2"/>
                    </a:cxn>
                  </a:cxnLst>
                  <a:rect l="0" t="0" r="r" b="b"/>
                  <a:pathLst>
                    <a:path w="20820" h="21600" extrusionOk="0">
                      <a:moveTo>
                        <a:pt x="13333" y="790"/>
                      </a:moveTo>
                      <a:cubicBezTo>
                        <a:pt x="12343" y="263"/>
                        <a:pt x="11352" y="0"/>
                        <a:pt x="10361" y="0"/>
                      </a:cubicBezTo>
                      <a:cubicBezTo>
                        <a:pt x="8379" y="0"/>
                        <a:pt x="6398" y="1317"/>
                        <a:pt x="5209" y="3161"/>
                      </a:cubicBezTo>
                      <a:cubicBezTo>
                        <a:pt x="4218" y="3688"/>
                        <a:pt x="3425" y="4478"/>
                        <a:pt x="2632" y="5268"/>
                      </a:cubicBezTo>
                      <a:cubicBezTo>
                        <a:pt x="2632" y="5268"/>
                        <a:pt x="2632" y="5268"/>
                        <a:pt x="2632" y="5268"/>
                      </a:cubicBezTo>
                      <a:cubicBezTo>
                        <a:pt x="2632" y="5532"/>
                        <a:pt x="2434" y="5532"/>
                        <a:pt x="2434" y="5532"/>
                      </a:cubicBezTo>
                      <a:cubicBezTo>
                        <a:pt x="2434" y="5795"/>
                        <a:pt x="2236" y="5795"/>
                        <a:pt x="2236" y="5795"/>
                      </a:cubicBezTo>
                      <a:cubicBezTo>
                        <a:pt x="2236" y="5795"/>
                        <a:pt x="2236" y="5795"/>
                        <a:pt x="2236" y="5795"/>
                      </a:cubicBezTo>
                      <a:cubicBezTo>
                        <a:pt x="1443" y="6849"/>
                        <a:pt x="-340" y="10010"/>
                        <a:pt x="56" y="12907"/>
                      </a:cubicBezTo>
                      <a:cubicBezTo>
                        <a:pt x="254" y="14224"/>
                        <a:pt x="1245" y="15541"/>
                        <a:pt x="2831" y="16332"/>
                      </a:cubicBezTo>
                      <a:cubicBezTo>
                        <a:pt x="3029" y="16332"/>
                        <a:pt x="3029" y="16595"/>
                        <a:pt x="3029" y="17385"/>
                      </a:cubicBezTo>
                      <a:cubicBezTo>
                        <a:pt x="3029" y="18176"/>
                        <a:pt x="3029" y="18966"/>
                        <a:pt x="3425" y="19493"/>
                      </a:cubicBezTo>
                      <a:cubicBezTo>
                        <a:pt x="3623" y="19756"/>
                        <a:pt x="3821" y="20020"/>
                        <a:pt x="4218" y="20020"/>
                      </a:cubicBezTo>
                      <a:cubicBezTo>
                        <a:pt x="4218" y="20020"/>
                        <a:pt x="4416" y="20020"/>
                        <a:pt x="4416" y="20020"/>
                      </a:cubicBezTo>
                      <a:cubicBezTo>
                        <a:pt x="4614" y="20020"/>
                        <a:pt x="6199" y="20283"/>
                        <a:pt x="7190" y="18702"/>
                      </a:cubicBezTo>
                      <a:cubicBezTo>
                        <a:pt x="8379" y="16859"/>
                        <a:pt x="8776" y="13961"/>
                        <a:pt x="8181" y="10010"/>
                      </a:cubicBezTo>
                      <a:cubicBezTo>
                        <a:pt x="8181" y="9746"/>
                        <a:pt x="7983" y="9483"/>
                        <a:pt x="7983" y="9483"/>
                      </a:cubicBezTo>
                      <a:cubicBezTo>
                        <a:pt x="7785" y="9483"/>
                        <a:pt x="7785" y="9483"/>
                        <a:pt x="7785" y="9483"/>
                      </a:cubicBezTo>
                      <a:cubicBezTo>
                        <a:pt x="7587" y="9483"/>
                        <a:pt x="7388" y="9746"/>
                        <a:pt x="7388" y="10010"/>
                      </a:cubicBezTo>
                      <a:cubicBezTo>
                        <a:pt x="7983" y="13698"/>
                        <a:pt x="7587" y="16595"/>
                        <a:pt x="6596" y="17912"/>
                      </a:cubicBezTo>
                      <a:cubicBezTo>
                        <a:pt x="5803" y="18966"/>
                        <a:pt x="4812" y="18966"/>
                        <a:pt x="4614" y="18966"/>
                      </a:cubicBezTo>
                      <a:cubicBezTo>
                        <a:pt x="4416" y="18966"/>
                        <a:pt x="4416" y="18966"/>
                        <a:pt x="4218" y="18966"/>
                      </a:cubicBezTo>
                      <a:cubicBezTo>
                        <a:pt x="4218" y="18966"/>
                        <a:pt x="4020" y="18966"/>
                        <a:pt x="4020" y="18702"/>
                      </a:cubicBezTo>
                      <a:cubicBezTo>
                        <a:pt x="3821" y="18702"/>
                        <a:pt x="3821" y="17912"/>
                        <a:pt x="3821" y="17385"/>
                      </a:cubicBezTo>
                      <a:cubicBezTo>
                        <a:pt x="3821" y="16595"/>
                        <a:pt x="3821" y="15541"/>
                        <a:pt x="3029" y="15278"/>
                      </a:cubicBezTo>
                      <a:cubicBezTo>
                        <a:pt x="1840" y="14488"/>
                        <a:pt x="1047" y="13698"/>
                        <a:pt x="849" y="12644"/>
                      </a:cubicBezTo>
                      <a:cubicBezTo>
                        <a:pt x="453" y="9746"/>
                        <a:pt x="3227" y="6059"/>
                        <a:pt x="3227" y="6059"/>
                      </a:cubicBezTo>
                      <a:cubicBezTo>
                        <a:pt x="3227" y="6059"/>
                        <a:pt x="3227" y="6059"/>
                        <a:pt x="3227" y="6059"/>
                      </a:cubicBezTo>
                      <a:cubicBezTo>
                        <a:pt x="3821" y="5268"/>
                        <a:pt x="4614" y="4478"/>
                        <a:pt x="5407" y="4215"/>
                      </a:cubicBezTo>
                      <a:cubicBezTo>
                        <a:pt x="5605" y="4215"/>
                        <a:pt x="5605" y="4215"/>
                        <a:pt x="5605" y="3951"/>
                      </a:cubicBezTo>
                      <a:cubicBezTo>
                        <a:pt x="6794" y="2107"/>
                        <a:pt x="8577" y="1054"/>
                        <a:pt x="10361" y="1054"/>
                      </a:cubicBezTo>
                      <a:cubicBezTo>
                        <a:pt x="11154" y="1054"/>
                        <a:pt x="11946" y="1317"/>
                        <a:pt x="12541" y="1317"/>
                      </a:cubicBezTo>
                      <a:cubicBezTo>
                        <a:pt x="12541" y="1580"/>
                        <a:pt x="12541" y="1580"/>
                        <a:pt x="12739" y="1580"/>
                      </a:cubicBezTo>
                      <a:cubicBezTo>
                        <a:pt x="12739" y="1580"/>
                        <a:pt x="12937" y="1580"/>
                        <a:pt x="12937" y="1580"/>
                      </a:cubicBezTo>
                      <a:cubicBezTo>
                        <a:pt x="13928" y="2107"/>
                        <a:pt x="14721" y="2634"/>
                        <a:pt x="15315" y="3688"/>
                      </a:cubicBezTo>
                      <a:cubicBezTo>
                        <a:pt x="15315" y="3951"/>
                        <a:pt x="15513" y="4215"/>
                        <a:pt x="15711" y="4478"/>
                      </a:cubicBezTo>
                      <a:cubicBezTo>
                        <a:pt x="15910" y="5005"/>
                        <a:pt x="16108" y="5268"/>
                        <a:pt x="16108" y="5795"/>
                      </a:cubicBezTo>
                      <a:cubicBezTo>
                        <a:pt x="16306" y="6849"/>
                        <a:pt x="16306" y="7902"/>
                        <a:pt x="16306" y="8693"/>
                      </a:cubicBezTo>
                      <a:cubicBezTo>
                        <a:pt x="16108" y="8956"/>
                        <a:pt x="16306" y="8956"/>
                        <a:pt x="16306" y="9220"/>
                      </a:cubicBezTo>
                      <a:cubicBezTo>
                        <a:pt x="16702" y="8166"/>
                        <a:pt x="16702" y="7376"/>
                        <a:pt x="16900" y="6322"/>
                      </a:cubicBezTo>
                      <a:cubicBezTo>
                        <a:pt x="16900" y="5795"/>
                        <a:pt x="16900" y="5268"/>
                        <a:pt x="16702" y="5005"/>
                      </a:cubicBezTo>
                      <a:cubicBezTo>
                        <a:pt x="16702" y="5005"/>
                        <a:pt x="16702" y="5005"/>
                        <a:pt x="16702" y="5005"/>
                      </a:cubicBezTo>
                      <a:cubicBezTo>
                        <a:pt x="18882" y="5268"/>
                        <a:pt x="18882" y="5268"/>
                        <a:pt x="18882" y="5268"/>
                      </a:cubicBezTo>
                      <a:cubicBezTo>
                        <a:pt x="18882" y="5532"/>
                        <a:pt x="18882" y="5532"/>
                        <a:pt x="18882" y="5532"/>
                      </a:cubicBezTo>
                      <a:cubicBezTo>
                        <a:pt x="20269" y="10010"/>
                        <a:pt x="20467" y="13698"/>
                        <a:pt x="19278" y="15805"/>
                      </a:cubicBezTo>
                      <a:cubicBezTo>
                        <a:pt x="18089" y="17912"/>
                        <a:pt x="16108" y="18439"/>
                        <a:pt x="15117" y="18439"/>
                      </a:cubicBezTo>
                      <a:cubicBezTo>
                        <a:pt x="15117" y="18439"/>
                        <a:pt x="15117" y="18439"/>
                        <a:pt x="15117" y="18439"/>
                      </a:cubicBezTo>
                      <a:cubicBezTo>
                        <a:pt x="15117" y="17912"/>
                        <a:pt x="15117" y="17912"/>
                        <a:pt x="15117" y="17912"/>
                      </a:cubicBezTo>
                      <a:cubicBezTo>
                        <a:pt x="14919" y="17912"/>
                        <a:pt x="14919" y="17912"/>
                        <a:pt x="14919" y="17912"/>
                      </a:cubicBezTo>
                      <a:cubicBezTo>
                        <a:pt x="14919" y="18966"/>
                        <a:pt x="14324" y="19756"/>
                        <a:pt x="13730" y="20283"/>
                      </a:cubicBezTo>
                      <a:cubicBezTo>
                        <a:pt x="13333" y="20283"/>
                        <a:pt x="12937" y="20546"/>
                        <a:pt x="12739" y="20546"/>
                      </a:cubicBezTo>
                      <a:cubicBezTo>
                        <a:pt x="11946" y="20546"/>
                        <a:pt x="11154" y="19756"/>
                        <a:pt x="10757" y="18966"/>
                      </a:cubicBezTo>
                      <a:cubicBezTo>
                        <a:pt x="11154" y="20810"/>
                        <a:pt x="11154" y="20810"/>
                        <a:pt x="11154" y="20810"/>
                      </a:cubicBezTo>
                      <a:cubicBezTo>
                        <a:pt x="11550" y="21337"/>
                        <a:pt x="12144" y="21600"/>
                        <a:pt x="12739" y="21600"/>
                      </a:cubicBezTo>
                      <a:cubicBezTo>
                        <a:pt x="13135" y="21600"/>
                        <a:pt x="13532" y="21337"/>
                        <a:pt x="13928" y="21337"/>
                      </a:cubicBezTo>
                      <a:cubicBezTo>
                        <a:pt x="14721" y="20810"/>
                        <a:pt x="15315" y="20020"/>
                        <a:pt x="15513" y="18966"/>
                      </a:cubicBezTo>
                      <a:cubicBezTo>
                        <a:pt x="16900" y="18966"/>
                        <a:pt x="18684" y="18439"/>
                        <a:pt x="19873" y="16068"/>
                      </a:cubicBezTo>
                      <a:cubicBezTo>
                        <a:pt x="21260" y="13698"/>
                        <a:pt x="21062" y="10010"/>
                        <a:pt x="19675" y="5268"/>
                      </a:cubicBezTo>
                      <a:cubicBezTo>
                        <a:pt x="19477" y="4478"/>
                        <a:pt x="19477" y="4478"/>
                        <a:pt x="19477" y="4478"/>
                      </a:cubicBezTo>
                      <a:cubicBezTo>
                        <a:pt x="19477" y="4215"/>
                        <a:pt x="19278" y="4215"/>
                        <a:pt x="19080" y="4215"/>
                      </a:cubicBezTo>
                      <a:cubicBezTo>
                        <a:pt x="16306" y="3688"/>
                        <a:pt x="16306" y="3688"/>
                        <a:pt x="16306" y="3688"/>
                      </a:cubicBezTo>
                      <a:cubicBezTo>
                        <a:pt x="16306" y="3688"/>
                        <a:pt x="16306" y="3688"/>
                        <a:pt x="16306" y="3688"/>
                      </a:cubicBezTo>
                      <a:cubicBezTo>
                        <a:pt x="15513" y="2107"/>
                        <a:pt x="14522" y="1317"/>
                        <a:pt x="13333" y="790"/>
                      </a:cubicBezTo>
                      <a:close/>
                    </a:path>
                  </a:pathLst>
                </a:custGeom>
                <a:grpFill/>
                <a:ln w="9525" cap="flat">
                  <a:solidFill>
                    <a:srgbClr val="C7000B"/>
                  </a:solidFill>
                  <a:prstDash val="solid"/>
                  <a:round/>
                </a:ln>
                <a:effectLst/>
              </p:spPr>
              <p:txBody>
                <a:bodyPr wrap="square" lIns="93133" tIns="93133" rIns="93133" bIns="93133" numCol="1" anchor="t">
                  <a:noAutofit/>
                </a:bodyPr>
                <a:lstStyle/>
                <a:p>
                  <a:pPr algn="ctr" defTabSz="825169">
                    <a:defRPr sz="2000" b="1">
                      <a:solidFill>
                        <a:srgbClr val="EEEEEE"/>
                      </a:solidFill>
                      <a:latin typeface="Arial"/>
                      <a:ea typeface="Arial"/>
                      <a:cs typeface="Arial"/>
                      <a:sym typeface="Arial"/>
                    </a:defRPr>
                  </a:pPr>
                  <a:endParaRPr sz="3200">
                    <a:solidFill>
                      <a:srgbClr val="EEEEEE"/>
                    </a:solidFill>
                    <a:latin typeface="Arial Unicode MS" panose="020B0604020202020204" pitchFamily="34" charset="-122"/>
                    <a:ea typeface="Arial Unicode MS" panose="020B0604020202020204" pitchFamily="34" charset="-122"/>
                    <a:cs typeface="Arial Unicode MS" panose="020B0604020202020204" pitchFamily="34" charset="-122"/>
                    <a:sym typeface="Arial"/>
                  </a:endParaRPr>
                </a:p>
              </p:txBody>
            </p:sp>
          </p:grpSp>
          <p:grpSp>
            <p:nvGrpSpPr>
              <p:cNvPr id="184" name="组合 235">
                <a:extLst>
                  <a:ext uri="{FF2B5EF4-FFF2-40B4-BE49-F238E27FC236}">
                    <a16:creationId xmlns:a16="http://schemas.microsoft.com/office/drawing/2014/main" id="{03DC6B22-44E2-490B-A780-51ADFE7D7AD0}"/>
                  </a:ext>
                </a:extLst>
              </p:cNvPr>
              <p:cNvGrpSpPr/>
              <p:nvPr/>
            </p:nvGrpSpPr>
            <p:grpSpPr>
              <a:xfrm>
                <a:off x="7907369" y="-1200929"/>
                <a:ext cx="574599" cy="558032"/>
                <a:chOff x="3410915" y="3002589"/>
                <a:chExt cx="574040" cy="581660"/>
              </a:xfrm>
            </p:grpSpPr>
            <p:pic>
              <p:nvPicPr>
                <p:cNvPr id="199" name="图片 250" descr="球.png">
                  <a:extLst>
                    <a:ext uri="{FF2B5EF4-FFF2-40B4-BE49-F238E27FC236}">
                      <a16:creationId xmlns:a16="http://schemas.microsoft.com/office/drawing/2014/main" id="{480BFF10-D2B5-4006-8870-9CC270850490}"/>
                    </a:ext>
                  </a:extLst>
                </p:cNvPr>
                <p:cNvPicPr>
                  <a:picLocks noChangeAspect="1"/>
                </p:cNvPicPr>
                <p:nvPr/>
              </p:nvPicPr>
              <p:blipFill>
                <a:blip r:embed="rId15" cstate="print">
                  <a:duotone>
                    <a:schemeClr val="bg2">
                      <a:shade val="45000"/>
                      <a:satMod val="135000"/>
                    </a:schemeClr>
                    <a:prstClr val="white"/>
                  </a:duotone>
                </a:blip>
                <a:stretch>
                  <a:fillRect/>
                </a:stretch>
              </p:blipFill>
              <p:spPr>
                <a:xfrm>
                  <a:off x="3445845" y="3042818"/>
                  <a:ext cx="504184" cy="501195"/>
                </a:xfrm>
                <a:prstGeom prst="rect">
                  <a:avLst/>
                </a:prstGeom>
              </p:spPr>
            </p:pic>
            <p:sp>
              <p:nvSpPr>
                <p:cNvPr id="200" name="椭圆 251">
                  <a:extLst>
                    <a:ext uri="{FF2B5EF4-FFF2-40B4-BE49-F238E27FC236}">
                      <a16:creationId xmlns:a16="http://schemas.microsoft.com/office/drawing/2014/main" id="{5B056322-306B-4C3D-8C64-09C71FB46E09}"/>
                    </a:ext>
                  </a:extLst>
                </p:cNvPr>
                <p:cNvSpPr/>
                <p:nvPr/>
              </p:nvSpPr>
              <p:spPr>
                <a:xfrm>
                  <a:off x="3410915" y="3002589"/>
                  <a:ext cx="574040" cy="581660"/>
                </a:xfrm>
                <a:prstGeom prst="ellipse">
                  <a:avLst/>
                </a:pr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85" name="组合 248">
                <a:extLst>
                  <a:ext uri="{FF2B5EF4-FFF2-40B4-BE49-F238E27FC236}">
                    <a16:creationId xmlns:a16="http://schemas.microsoft.com/office/drawing/2014/main" id="{14901068-879B-4409-A536-837F8435247A}"/>
                  </a:ext>
                </a:extLst>
              </p:cNvPr>
              <p:cNvGrpSpPr/>
              <p:nvPr/>
            </p:nvGrpSpPr>
            <p:grpSpPr>
              <a:xfrm>
                <a:off x="7039756" y="-1062431"/>
                <a:ext cx="222274" cy="240180"/>
                <a:chOff x="3" y="0"/>
                <a:chExt cx="763704" cy="833062"/>
              </a:xfrm>
              <a:solidFill>
                <a:srgbClr val="C7000B"/>
              </a:solidFill>
            </p:grpSpPr>
            <p:sp>
              <p:nvSpPr>
                <p:cNvPr id="192" name="Oval 40">
                  <a:extLst>
                    <a:ext uri="{FF2B5EF4-FFF2-40B4-BE49-F238E27FC236}">
                      <a16:creationId xmlns:a16="http://schemas.microsoft.com/office/drawing/2014/main" id="{4B980CD8-530A-4EF4-A5E2-B304816C4EDA}"/>
                    </a:ext>
                  </a:extLst>
                </p:cNvPr>
                <p:cNvSpPr/>
                <p:nvPr/>
              </p:nvSpPr>
              <p:spPr>
                <a:xfrm>
                  <a:off x="93639" y="245137"/>
                  <a:ext cx="64512" cy="59793"/>
                </a:xfrm>
                <a:prstGeom prst="ellipse">
                  <a:avLst/>
                </a:prstGeom>
                <a:grpFill/>
                <a:ln w="3175" cap="flat">
                  <a:solidFill>
                    <a:srgbClr val="C7000B"/>
                  </a:solidFill>
                  <a:prstDash val="solid"/>
                  <a:round/>
                </a:ln>
                <a:effectLst/>
              </p:spPr>
              <p:txBody>
                <a:bodyPr wrap="square" lIns="93133" tIns="93133" rIns="93133" bIns="93133" numCol="1" anchor="t">
                  <a:noAutofit/>
                </a:bodyPr>
                <a:lstStyle/>
                <a:p>
                  <a:pPr algn="ctr" defTabSz="825169">
                    <a:defRPr sz="2000" b="1">
                      <a:solidFill>
                        <a:srgbClr val="EEEEEE"/>
                      </a:solidFill>
                      <a:latin typeface="Arial"/>
                      <a:ea typeface="Arial"/>
                      <a:cs typeface="Arial"/>
                      <a:sym typeface="Arial"/>
                    </a:defRPr>
                  </a:pPr>
                  <a:endParaRPr sz="3200">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sym typeface="Arial"/>
                  </a:endParaRPr>
                </a:p>
              </p:txBody>
            </p:sp>
            <p:sp>
              <p:nvSpPr>
                <p:cNvPr id="193" name="Freeform 41">
                  <a:extLst>
                    <a:ext uri="{FF2B5EF4-FFF2-40B4-BE49-F238E27FC236}">
                      <a16:creationId xmlns:a16="http://schemas.microsoft.com/office/drawing/2014/main" id="{85B6792E-F23C-412B-AA16-126474E53E46}"/>
                    </a:ext>
                  </a:extLst>
                </p:cNvPr>
                <p:cNvSpPr/>
                <p:nvPr/>
              </p:nvSpPr>
              <p:spPr>
                <a:xfrm>
                  <a:off x="354255" y="654172"/>
                  <a:ext cx="63318" cy="60833"/>
                </a:xfrm>
                <a:custGeom>
                  <a:avLst/>
                  <a:gdLst/>
                  <a:ahLst/>
                  <a:cxnLst>
                    <a:cxn ang="0">
                      <a:pos x="wd2" y="hd2"/>
                    </a:cxn>
                    <a:cxn ang="5400000">
                      <a:pos x="wd2" y="hd2"/>
                    </a:cxn>
                    <a:cxn ang="10800000">
                      <a:pos x="wd2" y="hd2"/>
                    </a:cxn>
                    <a:cxn ang="16200000">
                      <a:pos x="wd2" y="hd2"/>
                    </a:cxn>
                  </a:cxnLst>
                  <a:rect l="0" t="0" r="r" b="b"/>
                  <a:pathLst>
                    <a:path w="18778" h="18837" extrusionOk="0">
                      <a:moveTo>
                        <a:pt x="4378" y="1498"/>
                      </a:moveTo>
                      <a:cubicBezTo>
                        <a:pt x="8698" y="-1382"/>
                        <a:pt x="14458" y="58"/>
                        <a:pt x="17338" y="4378"/>
                      </a:cubicBezTo>
                      <a:cubicBezTo>
                        <a:pt x="20218" y="8698"/>
                        <a:pt x="18778" y="14458"/>
                        <a:pt x="13018" y="17338"/>
                      </a:cubicBezTo>
                      <a:cubicBezTo>
                        <a:pt x="8698" y="20218"/>
                        <a:pt x="2938" y="18778"/>
                        <a:pt x="1498" y="14458"/>
                      </a:cubicBezTo>
                      <a:cubicBezTo>
                        <a:pt x="-1382" y="10138"/>
                        <a:pt x="58" y="4378"/>
                        <a:pt x="4378" y="1498"/>
                      </a:cubicBezTo>
                      <a:close/>
                    </a:path>
                  </a:pathLst>
                </a:custGeom>
                <a:grpFill/>
                <a:ln w="3175" cap="flat">
                  <a:solidFill>
                    <a:srgbClr val="C7000B"/>
                  </a:solidFill>
                  <a:prstDash val="solid"/>
                  <a:round/>
                </a:ln>
                <a:effectLst/>
              </p:spPr>
              <p:txBody>
                <a:bodyPr wrap="square" lIns="93133" tIns="93133" rIns="93133" bIns="93133" numCol="1" anchor="t">
                  <a:noAutofit/>
                </a:bodyPr>
                <a:lstStyle/>
                <a:p>
                  <a:pPr algn="ctr" defTabSz="825169">
                    <a:defRPr sz="2000" b="1">
                      <a:solidFill>
                        <a:srgbClr val="EEEEEE"/>
                      </a:solidFill>
                      <a:latin typeface="Arial"/>
                      <a:ea typeface="Arial"/>
                      <a:cs typeface="Arial"/>
                      <a:sym typeface="Arial"/>
                    </a:defRPr>
                  </a:pPr>
                  <a:endParaRPr sz="3200">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sym typeface="Arial"/>
                  </a:endParaRPr>
                </a:p>
              </p:txBody>
            </p:sp>
            <p:sp>
              <p:nvSpPr>
                <p:cNvPr id="194" name="Freeform 42">
                  <a:extLst>
                    <a:ext uri="{FF2B5EF4-FFF2-40B4-BE49-F238E27FC236}">
                      <a16:creationId xmlns:a16="http://schemas.microsoft.com/office/drawing/2014/main" id="{D3754051-9700-4D09-903E-81817CD12030}"/>
                    </a:ext>
                  </a:extLst>
                </p:cNvPr>
                <p:cNvSpPr/>
                <p:nvPr/>
              </p:nvSpPr>
              <p:spPr>
                <a:xfrm>
                  <a:off x="595644" y="235646"/>
                  <a:ext cx="63515" cy="60833"/>
                </a:xfrm>
                <a:custGeom>
                  <a:avLst/>
                  <a:gdLst/>
                  <a:ahLst/>
                  <a:cxnLst>
                    <a:cxn ang="0">
                      <a:pos x="wd2" y="hd2"/>
                    </a:cxn>
                    <a:cxn ang="5400000">
                      <a:pos x="wd2" y="hd2"/>
                    </a:cxn>
                    <a:cxn ang="10800000">
                      <a:pos x="wd2" y="hd2"/>
                    </a:cxn>
                    <a:cxn ang="16200000">
                      <a:pos x="wd2" y="hd2"/>
                    </a:cxn>
                  </a:cxnLst>
                  <a:rect l="0" t="0" r="r" b="b"/>
                  <a:pathLst>
                    <a:path w="18837" h="18837" extrusionOk="0">
                      <a:moveTo>
                        <a:pt x="4378" y="17338"/>
                      </a:moveTo>
                      <a:cubicBezTo>
                        <a:pt x="58" y="14458"/>
                        <a:pt x="-1382" y="8698"/>
                        <a:pt x="1498" y="4378"/>
                      </a:cubicBezTo>
                      <a:cubicBezTo>
                        <a:pt x="4378" y="58"/>
                        <a:pt x="10138" y="-1382"/>
                        <a:pt x="14458" y="1498"/>
                      </a:cubicBezTo>
                      <a:cubicBezTo>
                        <a:pt x="18778" y="4378"/>
                        <a:pt x="20218" y="10138"/>
                        <a:pt x="17338" y="14458"/>
                      </a:cubicBezTo>
                      <a:cubicBezTo>
                        <a:pt x="14458" y="18778"/>
                        <a:pt x="8698" y="20218"/>
                        <a:pt x="4378" y="17338"/>
                      </a:cubicBezTo>
                      <a:close/>
                    </a:path>
                  </a:pathLst>
                </a:custGeom>
                <a:grpFill/>
                <a:ln w="3175" cap="flat">
                  <a:solidFill>
                    <a:srgbClr val="C7000B"/>
                  </a:solidFill>
                  <a:prstDash val="solid"/>
                  <a:round/>
                </a:ln>
                <a:effectLst/>
              </p:spPr>
              <p:txBody>
                <a:bodyPr wrap="square" lIns="93133" tIns="93133" rIns="93133" bIns="93133" numCol="1" anchor="t">
                  <a:noAutofit/>
                </a:bodyPr>
                <a:lstStyle/>
                <a:p>
                  <a:pPr algn="ctr" defTabSz="825169">
                    <a:defRPr sz="2000" b="1">
                      <a:solidFill>
                        <a:srgbClr val="EEEEEE"/>
                      </a:solidFill>
                      <a:latin typeface="Arial"/>
                      <a:ea typeface="Arial"/>
                      <a:cs typeface="Arial"/>
                      <a:sym typeface="Arial"/>
                    </a:defRPr>
                  </a:pPr>
                  <a:endParaRPr sz="3200">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sym typeface="Arial"/>
                  </a:endParaRPr>
                </a:p>
              </p:txBody>
            </p:sp>
            <p:sp>
              <p:nvSpPr>
                <p:cNvPr id="195" name="Freeform 43">
                  <a:extLst>
                    <a:ext uri="{FF2B5EF4-FFF2-40B4-BE49-F238E27FC236}">
                      <a16:creationId xmlns:a16="http://schemas.microsoft.com/office/drawing/2014/main" id="{1CC8275C-5931-4D21-9095-F92182DC191F}"/>
                    </a:ext>
                  </a:extLst>
                </p:cNvPr>
                <p:cNvSpPr/>
                <p:nvPr/>
              </p:nvSpPr>
              <p:spPr>
                <a:xfrm>
                  <a:off x="3" y="0"/>
                  <a:ext cx="763704" cy="833062"/>
                </a:xfrm>
                <a:custGeom>
                  <a:avLst/>
                  <a:gdLst/>
                  <a:ahLst/>
                  <a:cxnLst>
                    <a:cxn ang="0">
                      <a:pos x="wd2" y="hd2"/>
                    </a:cxn>
                    <a:cxn ang="5400000">
                      <a:pos x="wd2" y="hd2"/>
                    </a:cxn>
                    <a:cxn ang="10800000">
                      <a:pos x="wd2" y="hd2"/>
                    </a:cxn>
                    <a:cxn ang="16200000">
                      <a:pos x="wd2" y="hd2"/>
                    </a:cxn>
                  </a:cxnLst>
                  <a:rect l="0" t="0" r="r" b="b"/>
                  <a:pathLst>
                    <a:path w="21600" h="21600" extrusionOk="0">
                      <a:moveTo>
                        <a:pt x="10730" y="21600"/>
                      </a:moveTo>
                      <a:cubicBezTo>
                        <a:pt x="10591" y="21600"/>
                        <a:pt x="10591" y="21600"/>
                        <a:pt x="10452" y="21600"/>
                      </a:cubicBezTo>
                      <a:cubicBezTo>
                        <a:pt x="279" y="16353"/>
                        <a:pt x="279" y="16353"/>
                        <a:pt x="279" y="16353"/>
                      </a:cubicBezTo>
                      <a:cubicBezTo>
                        <a:pt x="139" y="16353"/>
                        <a:pt x="0" y="16108"/>
                        <a:pt x="0" y="15986"/>
                      </a:cubicBezTo>
                      <a:cubicBezTo>
                        <a:pt x="0" y="5614"/>
                        <a:pt x="0" y="5614"/>
                        <a:pt x="0" y="5614"/>
                      </a:cubicBezTo>
                      <a:cubicBezTo>
                        <a:pt x="0" y="5492"/>
                        <a:pt x="139" y="5247"/>
                        <a:pt x="279" y="5247"/>
                      </a:cubicBezTo>
                      <a:cubicBezTo>
                        <a:pt x="10452" y="0"/>
                        <a:pt x="10452" y="0"/>
                        <a:pt x="10452" y="0"/>
                      </a:cubicBezTo>
                      <a:cubicBezTo>
                        <a:pt x="10591" y="0"/>
                        <a:pt x="10870" y="0"/>
                        <a:pt x="11009" y="0"/>
                      </a:cubicBezTo>
                      <a:cubicBezTo>
                        <a:pt x="21321" y="5247"/>
                        <a:pt x="21321" y="5247"/>
                        <a:pt x="21321" y="5247"/>
                      </a:cubicBezTo>
                      <a:cubicBezTo>
                        <a:pt x="21461" y="5247"/>
                        <a:pt x="21600" y="5492"/>
                        <a:pt x="21600" y="5614"/>
                      </a:cubicBezTo>
                      <a:cubicBezTo>
                        <a:pt x="21600" y="15986"/>
                        <a:pt x="21600" y="15986"/>
                        <a:pt x="21600" y="15986"/>
                      </a:cubicBezTo>
                      <a:cubicBezTo>
                        <a:pt x="21600" y="16108"/>
                        <a:pt x="21461" y="16353"/>
                        <a:pt x="21321" y="16353"/>
                      </a:cubicBezTo>
                      <a:cubicBezTo>
                        <a:pt x="11009" y="21600"/>
                        <a:pt x="11009" y="21600"/>
                        <a:pt x="11009" y="21600"/>
                      </a:cubicBezTo>
                      <a:cubicBezTo>
                        <a:pt x="11009" y="21600"/>
                        <a:pt x="10870" y="21600"/>
                        <a:pt x="10730" y="21600"/>
                      </a:cubicBezTo>
                      <a:close/>
                      <a:moveTo>
                        <a:pt x="1115" y="15742"/>
                      </a:moveTo>
                      <a:cubicBezTo>
                        <a:pt x="10730" y="20624"/>
                        <a:pt x="10730" y="20624"/>
                        <a:pt x="10730" y="20624"/>
                      </a:cubicBezTo>
                      <a:cubicBezTo>
                        <a:pt x="20485" y="15742"/>
                        <a:pt x="20485" y="15742"/>
                        <a:pt x="20485" y="15742"/>
                      </a:cubicBezTo>
                      <a:cubicBezTo>
                        <a:pt x="20485" y="5980"/>
                        <a:pt x="20485" y="5980"/>
                        <a:pt x="20485" y="5980"/>
                      </a:cubicBezTo>
                      <a:cubicBezTo>
                        <a:pt x="10730" y="976"/>
                        <a:pt x="10730" y="976"/>
                        <a:pt x="10730" y="976"/>
                      </a:cubicBezTo>
                      <a:cubicBezTo>
                        <a:pt x="1115" y="5980"/>
                        <a:pt x="1115" y="5980"/>
                        <a:pt x="1115" y="5980"/>
                      </a:cubicBezTo>
                      <a:lnTo>
                        <a:pt x="1115" y="15742"/>
                      </a:lnTo>
                      <a:close/>
                    </a:path>
                  </a:pathLst>
                </a:custGeom>
                <a:grpFill/>
                <a:ln w="9525" cap="flat">
                  <a:solidFill>
                    <a:srgbClr val="C7000B"/>
                  </a:solidFill>
                  <a:prstDash val="solid"/>
                  <a:round/>
                </a:ln>
                <a:effectLst/>
              </p:spPr>
              <p:txBody>
                <a:bodyPr wrap="square" lIns="93133" tIns="93133" rIns="93133" bIns="93133" numCol="1" anchor="t">
                  <a:noAutofit/>
                </a:bodyPr>
                <a:lstStyle/>
                <a:p>
                  <a:pPr algn="ctr" defTabSz="825169">
                    <a:defRPr sz="2000" b="1">
                      <a:solidFill>
                        <a:srgbClr val="EEEEEE"/>
                      </a:solidFill>
                      <a:latin typeface="Arial"/>
                      <a:ea typeface="Arial"/>
                      <a:cs typeface="Arial"/>
                      <a:sym typeface="Arial"/>
                    </a:defRPr>
                  </a:pPr>
                  <a:endParaRPr sz="3200">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sym typeface="Arial"/>
                  </a:endParaRPr>
                </a:p>
              </p:txBody>
            </p:sp>
            <p:sp>
              <p:nvSpPr>
                <p:cNvPr id="196" name="Freeform 44">
                  <a:extLst>
                    <a:ext uri="{FF2B5EF4-FFF2-40B4-BE49-F238E27FC236}">
                      <a16:creationId xmlns:a16="http://schemas.microsoft.com/office/drawing/2014/main" id="{7BFB772A-BE64-4DD0-9CC3-6E12BF8DD59C}"/>
                    </a:ext>
                  </a:extLst>
                </p:cNvPr>
                <p:cNvSpPr/>
                <p:nvPr/>
              </p:nvSpPr>
              <p:spPr>
                <a:xfrm>
                  <a:off x="115274" y="264250"/>
                  <a:ext cx="273871" cy="154276"/>
                </a:xfrm>
                <a:custGeom>
                  <a:avLst/>
                  <a:gdLst/>
                  <a:ahLst/>
                  <a:cxnLst>
                    <a:cxn ang="0">
                      <a:pos x="wd2" y="hd2"/>
                    </a:cxn>
                    <a:cxn ang="5400000">
                      <a:pos x="wd2" y="hd2"/>
                    </a:cxn>
                    <a:cxn ang="10800000">
                      <a:pos x="wd2" y="hd2"/>
                    </a:cxn>
                    <a:cxn ang="16200000">
                      <a:pos x="wd2" y="hd2"/>
                    </a:cxn>
                  </a:cxnLst>
                  <a:rect l="0" t="0" r="r" b="b"/>
                  <a:pathLst>
                    <a:path w="21374" h="21436" extrusionOk="0">
                      <a:moveTo>
                        <a:pt x="20603" y="21436"/>
                      </a:moveTo>
                      <a:cubicBezTo>
                        <a:pt x="20603" y="21436"/>
                        <a:pt x="20603" y="21436"/>
                        <a:pt x="20217" y="21436"/>
                      </a:cubicBezTo>
                      <a:cubicBezTo>
                        <a:pt x="545" y="2454"/>
                        <a:pt x="545" y="2454"/>
                        <a:pt x="545" y="2454"/>
                      </a:cubicBezTo>
                      <a:cubicBezTo>
                        <a:pt x="160" y="2454"/>
                        <a:pt x="-226" y="1145"/>
                        <a:pt x="160" y="491"/>
                      </a:cubicBezTo>
                      <a:cubicBezTo>
                        <a:pt x="160" y="-164"/>
                        <a:pt x="931" y="-164"/>
                        <a:pt x="1317" y="491"/>
                      </a:cubicBezTo>
                      <a:cubicBezTo>
                        <a:pt x="20988" y="18818"/>
                        <a:pt x="20988" y="18818"/>
                        <a:pt x="20988" y="18818"/>
                      </a:cubicBezTo>
                      <a:cubicBezTo>
                        <a:pt x="21374" y="19472"/>
                        <a:pt x="21374" y="20127"/>
                        <a:pt x="21374" y="20781"/>
                      </a:cubicBezTo>
                      <a:cubicBezTo>
                        <a:pt x="21374" y="20781"/>
                        <a:pt x="20988" y="21436"/>
                        <a:pt x="20603" y="21436"/>
                      </a:cubicBezTo>
                      <a:close/>
                    </a:path>
                  </a:pathLst>
                </a:custGeom>
                <a:grpFill/>
                <a:ln w="12700" cap="flat">
                  <a:solidFill>
                    <a:srgbClr val="C7000B"/>
                  </a:solidFill>
                  <a:prstDash val="solid"/>
                  <a:round/>
                </a:ln>
                <a:effectLst/>
              </p:spPr>
              <p:txBody>
                <a:bodyPr wrap="square" lIns="93133" tIns="93133" rIns="93133" bIns="93133" numCol="1" anchor="t">
                  <a:noAutofit/>
                </a:bodyPr>
                <a:lstStyle/>
                <a:p>
                  <a:pPr algn="ctr" defTabSz="825169">
                    <a:defRPr sz="2000" b="1">
                      <a:solidFill>
                        <a:srgbClr val="EEEEEE"/>
                      </a:solidFill>
                      <a:latin typeface="Arial"/>
                      <a:ea typeface="Arial"/>
                      <a:cs typeface="Arial"/>
                      <a:sym typeface="Arial"/>
                    </a:defRPr>
                  </a:pPr>
                  <a:endParaRPr sz="3200">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sym typeface="Arial"/>
                  </a:endParaRPr>
                </a:p>
              </p:txBody>
            </p:sp>
            <p:sp>
              <p:nvSpPr>
                <p:cNvPr id="197" name="Freeform 45">
                  <a:extLst>
                    <a:ext uri="{FF2B5EF4-FFF2-40B4-BE49-F238E27FC236}">
                      <a16:creationId xmlns:a16="http://schemas.microsoft.com/office/drawing/2014/main" id="{7BE6D7EB-7692-4AB1-8648-18E4741B04BD}"/>
                    </a:ext>
                  </a:extLst>
                </p:cNvPr>
                <p:cNvSpPr/>
                <p:nvPr/>
              </p:nvSpPr>
              <p:spPr>
                <a:xfrm>
                  <a:off x="368339" y="400597"/>
                  <a:ext cx="24973" cy="294960"/>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8640" y="21600"/>
                        <a:pt x="4320" y="21257"/>
                        <a:pt x="4320" y="20914"/>
                      </a:cubicBezTo>
                      <a:cubicBezTo>
                        <a:pt x="0" y="686"/>
                        <a:pt x="0" y="686"/>
                        <a:pt x="0" y="686"/>
                      </a:cubicBezTo>
                      <a:cubicBezTo>
                        <a:pt x="0" y="343"/>
                        <a:pt x="4320" y="0"/>
                        <a:pt x="8640" y="0"/>
                      </a:cubicBezTo>
                      <a:cubicBezTo>
                        <a:pt x="12960" y="0"/>
                        <a:pt x="17280" y="343"/>
                        <a:pt x="17280" y="686"/>
                      </a:cubicBezTo>
                      <a:cubicBezTo>
                        <a:pt x="21600" y="20914"/>
                        <a:pt x="21600" y="20914"/>
                        <a:pt x="21600" y="20914"/>
                      </a:cubicBezTo>
                      <a:cubicBezTo>
                        <a:pt x="21600" y="21257"/>
                        <a:pt x="17280" y="21600"/>
                        <a:pt x="12960" y="21600"/>
                      </a:cubicBezTo>
                      <a:cubicBezTo>
                        <a:pt x="12960" y="21600"/>
                        <a:pt x="12960" y="21600"/>
                        <a:pt x="12960" y="21600"/>
                      </a:cubicBezTo>
                      <a:close/>
                    </a:path>
                  </a:pathLst>
                </a:custGeom>
                <a:grpFill/>
                <a:ln w="12700" cap="flat">
                  <a:solidFill>
                    <a:srgbClr val="C7000B"/>
                  </a:solidFill>
                  <a:prstDash val="solid"/>
                  <a:round/>
                </a:ln>
                <a:effectLst/>
              </p:spPr>
              <p:txBody>
                <a:bodyPr wrap="square" lIns="93133" tIns="93133" rIns="93133" bIns="93133" numCol="1" anchor="t">
                  <a:noAutofit/>
                </a:bodyPr>
                <a:lstStyle/>
                <a:p>
                  <a:pPr algn="ctr" defTabSz="825169">
                    <a:defRPr sz="2000" b="1">
                      <a:solidFill>
                        <a:srgbClr val="EEEEEE"/>
                      </a:solidFill>
                      <a:latin typeface="Arial"/>
                      <a:ea typeface="Arial"/>
                      <a:cs typeface="Arial"/>
                      <a:sym typeface="Arial"/>
                    </a:defRPr>
                  </a:pPr>
                  <a:endParaRPr sz="3200">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sym typeface="Arial"/>
                  </a:endParaRPr>
                </a:p>
              </p:txBody>
            </p:sp>
            <p:sp>
              <p:nvSpPr>
                <p:cNvPr id="198" name="Freeform 46">
                  <a:extLst>
                    <a:ext uri="{FF2B5EF4-FFF2-40B4-BE49-F238E27FC236}">
                      <a16:creationId xmlns:a16="http://schemas.microsoft.com/office/drawing/2014/main" id="{01F15779-C90A-4D89-81C5-5A78A636ED87}"/>
                    </a:ext>
                  </a:extLst>
                </p:cNvPr>
                <p:cNvSpPr/>
                <p:nvPr/>
              </p:nvSpPr>
              <p:spPr>
                <a:xfrm>
                  <a:off x="368316" y="254302"/>
                  <a:ext cx="271364" cy="164236"/>
                </a:xfrm>
                <a:custGeom>
                  <a:avLst/>
                  <a:gdLst/>
                  <a:ahLst/>
                  <a:cxnLst>
                    <a:cxn ang="0">
                      <a:pos x="wd2" y="hd2"/>
                    </a:cxn>
                    <a:cxn ang="5400000">
                      <a:pos x="wd2" y="hd2"/>
                    </a:cxn>
                    <a:cxn ang="10800000">
                      <a:pos x="wd2" y="hd2"/>
                    </a:cxn>
                    <a:cxn ang="16200000">
                      <a:pos x="wd2" y="hd2"/>
                    </a:cxn>
                  </a:cxnLst>
                  <a:rect l="0" t="0" r="r" b="b"/>
                  <a:pathLst>
                    <a:path w="21502" h="21446" extrusionOk="0">
                      <a:moveTo>
                        <a:pt x="785" y="21446"/>
                      </a:moveTo>
                      <a:cubicBezTo>
                        <a:pt x="785" y="21446"/>
                        <a:pt x="393" y="20829"/>
                        <a:pt x="0" y="20829"/>
                      </a:cubicBezTo>
                      <a:cubicBezTo>
                        <a:pt x="0" y="20212"/>
                        <a:pt x="0" y="19595"/>
                        <a:pt x="393" y="18977"/>
                      </a:cubicBezTo>
                      <a:cubicBezTo>
                        <a:pt x="20422" y="463"/>
                        <a:pt x="20422" y="463"/>
                        <a:pt x="20422" y="463"/>
                      </a:cubicBezTo>
                      <a:cubicBezTo>
                        <a:pt x="20422" y="-154"/>
                        <a:pt x="21207" y="-154"/>
                        <a:pt x="21207" y="463"/>
                      </a:cubicBezTo>
                      <a:cubicBezTo>
                        <a:pt x="21600" y="1080"/>
                        <a:pt x="21600" y="2315"/>
                        <a:pt x="21207" y="2315"/>
                      </a:cubicBezTo>
                      <a:cubicBezTo>
                        <a:pt x="1178" y="20829"/>
                        <a:pt x="1178" y="20829"/>
                        <a:pt x="1178" y="20829"/>
                      </a:cubicBezTo>
                      <a:cubicBezTo>
                        <a:pt x="1178" y="21446"/>
                        <a:pt x="1178" y="21446"/>
                        <a:pt x="785" y="21446"/>
                      </a:cubicBezTo>
                      <a:close/>
                    </a:path>
                  </a:pathLst>
                </a:custGeom>
                <a:grpFill/>
                <a:ln w="12700" cap="flat">
                  <a:solidFill>
                    <a:srgbClr val="C7000B"/>
                  </a:solidFill>
                  <a:prstDash val="solid"/>
                  <a:round/>
                </a:ln>
                <a:effectLst/>
              </p:spPr>
              <p:txBody>
                <a:bodyPr wrap="square" lIns="93133" tIns="93133" rIns="93133" bIns="93133" numCol="1" anchor="t">
                  <a:noAutofit/>
                </a:bodyPr>
                <a:lstStyle/>
                <a:p>
                  <a:pPr algn="ctr" defTabSz="825169">
                    <a:defRPr sz="2000" b="1">
                      <a:solidFill>
                        <a:srgbClr val="EEEEEE"/>
                      </a:solidFill>
                      <a:latin typeface="Arial"/>
                      <a:ea typeface="Arial"/>
                      <a:cs typeface="Arial"/>
                      <a:sym typeface="Arial"/>
                    </a:defRPr>
                  </a:pPr>
                  <a:endParaRPr sz="3200">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sym typeface="Arial"/>
                  </a:endParaRPr>
                </a:p>
              </p:txBody>
            </p:sp>
          </p:grpSp>
          <p:grpSp>
            <p:nvGrpSpPr>
              <p:cNvPr id="186" name="组合 237">
                <a:extLst>
                  <a:ext uri="{FF2B5EF4-FFF2-40B4-BE49-F238E27FC236}">
                    <a16:creationId xmlns:a16="http://schemas.microsoft.com/office/drawing/2014/main" id="{A118016C-A6EA-4000-8B69-A5AAA97A6A3F}"/>
                  </a:ext>
                </a:extLst>
              </p:cNvPr>
              <p:cNvGrpSpPr/>
              <p:nvPr/>
            </p:nvGrpSpPr>
            <p:grpSpPr>
              <a:xfrm>
                <a:off x="8079048" y="-1067656"/>
                <a:ext cx="240315" cy="263230"/>
                <a:chOff x="10406087" y="236538"/>
                <a:chExt cx="755650" cy="863600"/>
              </a:xfrm>
              <a:solidFill>
                <a:srgbClr val="C7000B"/>
              </a:solidFill>
            </p:grpSpPr>
            <p:sp>
              <p:nvSpPr>
                <p:cNvPr id="187" name="Freeform 10">
                  <a:extLst>
                    <a:ext uri="{FF2B5EF4-FFF2-40B4-BE49-F238E27FC236}">
                      <a16:creationId xmlns:a16="http://schemas.microsoft.com/office/drawing/2014/main" id="{8933FC6D-CF79-47B0-951A-1847DB325AB1}"/>
                    </a:ext>
                  </a:extLst>
                </p:cNvPr>
                <p:cNvSpPr>
                  <a:spLocks noEditPoints="1"/>
                </p:cNvSpPr>
                <p:nvPr/>
              </p:nvSpPr>
              <p:spPr bwMode="auto">
                <a:xfrm>
                  <a:off x="10406087" y="236538"/>
                  <a:ext cx="415925" cy="274637"/>
                </a:xfrm>
                <a:custGeom>
                  <a:avLst/>
                  <a:gdLst>
                    <a:gd name="T0" fmla="*/ 496 w 508"/>
                    <a:gd name="T1" fmla="*/ 27 h 335"/>
                    <a:gd name="T2" fmla="*/ 481 w 508"/>
                    <a:gd name="T3" fmla="*/ 86 h 335"/>
                    <a:gd name="T4" fmla="*/ 70 w 508"/>
                    <a:gd name="T5" fmla="*/ 323 h 335"/>
                    <a:gd name="T6" fmla="*/ 11 w 508"/>
                    <a:gd name="T7" fmla="*/ 307 h 335"/>
                    <a:gd name="T8" fmla="*/ 27 w 508"/>
                    <a:gd name="T9" fmla="*/ 248 h 335"/>
                    <a:gd name="T10" fmla="*/ 437 w 508"/>
                    <a:gd name="T11" fmla="*/ 11 h 335"/>
                    <a:gd name="T12" fmla="*/ 496 w 508"/>
                    <a:gd name="T13" fmla="*/ 27 h 335"/>
                    <a:gd name="T14" fmla="*/ 496 w 508"/>
                    <a:gd name="T15" fmla="*/ 27 h 335"/>
                    <a:gd name="T16" fmla="*/ 496 w 508"/>
                    <a:gd name="T17" fmla="*/ 2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335">
                      <a:moveTo>
                        <a:pt x="496" y="27"/>
                      </a:moveTo>
                      <a:cubicBezTo>
                        <a:pt x="508" y="48"/>
                        <a:pt x="501" y="74"/>
                        <a:pt x="481" y="86"/>
                      </a:cubicBezTo>
                      <a:cubicBezTo>
                        <a:pt x="70" y="323"/>
                        <a:pt x="70" y="323"/>
                        <a:pt x="70" y="323"/>
                      </a:cubicBezTo>
                      <a:cubicBezTo>
                        <a:pt x="50" y="335"/>
                        <a:pt x="23" y="328"/>
                        <a:pt x="11" y="307"/>
                      </a:cubicBezTo>
                      <a:cubicBezTo>
                        <a:pt x="0" y="287"/>
                        <a:pt x="7" y="260"/>
                        <a:pt x="27" y="248"/>
                      </a:cubicBezTo>
                      <a:cubicBezTo>
                        <a:pt x="437" y="11"/>
                        <a:pt x="437" y="11"/>
                        <a:pt x="437" y="11"/>
                      </a:cubicBezTo>
                      <a:cubicBezTo>
                        <a:pt x="458" y="0"/>
                        <a:pt x="484" y="7"/>
                        <a:pt x="496" y="27"/>
                      </a:cubicBezTo>
                      <a:close/>
                      <a:moveTo>
                        <a:pt x="496" y="27"/>
                      </a:moveTo>
                      <a:cubicBezTo>
                        <a:pt x="496" y="27"/>
                        <a:pt x="496" y="27"/>
                        <a:pt x="496"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8" name="Freeform 11">
                  <a:extLst>
                    <a:ext uri="{FF2B5EF4-FFF2-40B4-BE49-F238E27FC236}">
                      <a16:creationId xmlns:a16="http://schemas.microsoft.com/office/drawing/2014/main" id="{796430B9-7D97-4DB3-961A-750757A83995}"/>
                    </a:ext>
                  </a:extLst>
                </p:cNvPr>
                <p:cNvSpPr>
                  <a:spLocks noEditPoints="1"/>
                </p:cNvSpPr>
                <p:nvPr/>
              </p:nvSpPr>
              <p:spPr bwMode="auto">
                <a:xfrm>
                  <a:off x="10406087" y="236538"/>
                  <a:ext cx="754063" cy="473075"/>
                </a:xfrm>
                <a:custGeom>
                  <a:avLst/>
                  <a:gdLst>
                    <a:gd name="T0" fmla="*/ 421 w 922"/>
                    <a:gd name="T1" fmla="*/ 27 h 576"/>
                    <a:gd name="T2" fmla="*/ 437 w 922"/>
                    <a:gd name="T3" fmla="*/ 86 h 576"/>
                    <a:gd name="T4" fmla="*/ 852 w 922"/>
                    <a:gd name="T5" fmla="*/ 325 h 576"/>
                    <a:gd name="T6" fmla="*/ 910 w 922"/>
                    <a:gd name="T7" fmla="*/ 310 h 576"/>
                    <a:gd name="T8" fmla="*/ 895 w 922"/>
                    <a:gd name="T9" fmla="*/ 251 h 576"/>
                    <a:gd name="T10" fmla="*/ 480 w 922"/>
                    <a:gd name="T11" fmla="*/ 11 h 576"/>
                    <a:gd name="T12" fmla="*/ 421 w 922"/>
                    <a:gd name="T13" fmla="*/ 27 h 576"/>
                    <a:gd name="T14" fmla="*/ 12 w 922"/>
                    <a:gd name="T15" fmla="*/ 266 h 576"/>
                    <a:gd name="T16" fmla="*/ 28 w 922"/>
                    <a:gd name="T17" fmla="*/ 325 h 576"/>
                    <a:gd name="T18" fmla="*/ 443 w 922"/>
                    <a:gd name="T19" fmla="*/ 564 h 576"/>
                    <a:gd name="T20" fmla="*/ 502 w 922"/>
                    <a:gd name="T21" fmla="*/ 548 h 576"/>
                    <a:gd name="T22" fmla="*/ 486 w 922"/>
                    <a:gd name="T23" fmla="*/ 489 h 576"/>
                    <a:gd name="T24" fmla="*/ 71 w 922"/>
                    <a:gd name="T25" fmla="*/ 250 h 576"/>
                    <a:gd name="T26" fmla="*/ 12 w 922"/>
                    <a:gd name="T27" fmla="*/ 266 h 576"/>
                    <a:gd name="T28" fmla="*/ 12 w 922"/>
                    <a:gd name="T29" fmla="*/ 266 h 576"/>
                    <a:gd name="T30" fmla="*/ 12 w 922"/>
                    <a:gd name="T31" fmla="*/ 26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2" h="576">
                      <a:moveTo>
                        <a:pt x="421" y="27"/>
                      </a:moveTo>
                      <a:cubicBezTo>
                        <a:pt x="410" y="48"/>
                        <a:pt x="417" y="74"/>
                        <a:pt x="437" y="86"/>
                      </a:cubicBezTo>
                      <a:cubicBezTo>
                        <a:pt x="852" y="325"/>
                        <a:pt x="852" y="325"/>
                        <a:pt x="852" y="325"/>
                      </a:cubicBezTo>
                      <a:cubicBezTo>
                        <a:pt x="872" y="337"/>
                        <a:pt x="899" y="330"/>
                        <a:pt x="910" y="310"/>
                      </a:cubicBezTo>
                      <a:cubicBezTo>
                        <a:pt x="922" y="289"/>
                        <a:pt x="915" y="263"/>
                        <a:pt x="895" y="251"/>
                      </a:cubicBezTo>
                      <a:cubicBezTo>
                        <a:pt x="480" y="11"/>
                        <a:pt x="480" y="11"/>
                        <a:pt x="480" y="11"/>
                      </a:cubicBezTo>
                      <a:cubicBezTo>
                        <a:pt x="460" y="0"/>
                        <a:pt x="433" y="7"/>
                        <a:pt x="421" y="27"/>
                      </a:cubicBezTo>
                      <a:close/>
                      <a:moveTo>
                        <a:pt x="12" y="266"/>
                      </a:moveTo>
                      <a:cubicBezTo>
                        <a:pt x="0" y="286"/>
                        <a:pt x="7" y="313"/>
                        <a:pt x="28" y="325"/>
                      </a:cubicBezTo>
                      <a:cubicBezTo>
                        <a:pt x="443" y="564"/>
                        <a:pt x="443" y="564"/>
                        <a:pt x="443" y="564"/>
                      </a:cubicBezTo>
                      <a:cubicBezTo>
                        <a:pt x="463" y="576"/>
                        <a:pt x="490" y="569"/>
                        <a:pt x="502" y="548"/>
                      </a:cubicBezTo>
                      <a:cubicBezTo>
                        <a:pt x="513" y="528"/>
                        <a:pt x="506" y="501"/>
                        <a:pt x="486" y="489"/>
                      </a:cubicBezTo>
                      <a:cubicBezTo>
                        <a:pt x="71" y="250"/>
                        <a:pt x="71" y="250"/>
                        <a:pt x="71" y="250"/>
                      </a:cubicBezTo>
                      <a:cubicBezTo>
                        <a:pt x="50" y="238"/>
                        <a:pt x="24" y="245"/>
                        <a:pt x="12" y="266"/>
                      </a:cubicBezTo>
                      <a:close/>
                      <a:moveTo>
                        <a:pt x="12" y="266"/>
                      </a:moveTo>
                      <a:cubicBezTo>
                        <a:pt x="12" y="266"/>
                        <a:pt x="12" y="266"/>
                        <a:pt x="12" y="2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9" name="Freeform 12">
                  <a:extLst>
                    <a:ext uri="{FF2B5EF4-FFF2-40B4-BE49-F238E27FC236}">
                      <a16:creationId xmlns:a16="http://schemas.microsoft.com/office/drawing/2014/main" id="{41556D82-D95B-4E52-98DC-82E1BE2BBD07}"/>
                    </a:ext>
                  </a:extLst>
                </p:cNvPr>
                <p:cNvSpPr>
                  <a:spLocks noEditPoints="1"/>
                </p:cNvSpPr>
                <p:nvPr/>
              </p:nvSpPr>
              <p:spPr bwMode="auto">
                <a:xfrm>
                  <a:off x="10406087" y="433388"/>
                  <a:ext cx="755650" cy="666750"/>
                </a:xfrm>
                <a:custGeom>
                  <a:avLst/>
                  <a:gdLst>
                    <a:gd name="T0" fmla="*/ 911 w 923"/>
                    <a:gd name="T1" fmla="*/ 28 h 814"/>
                    <a:gd name="T2" fmla="*/ 896 w 923"/>
                    <a:gd name="T3" fmla="*/ 87 h 814"/>
                    <a:gd name="T4" fmla="*/ 485 w 923"/>
                    <a:gd name="T5" fmla="*/ 324 h 814"/>
                    <a:gd name="T6" fmla="*/ 426 w 923"/>
                    <a:gd name="T7" fmla="*/ 308 h 814"/>
                    <a:gd name="T8" fmla="*/ 442 w 923"/>
                    <a:gd name="T9" fmla="*/ 249 h 814"/>
                    <a:gd name="T10" fmla="*/ 853 w 923"/>
                    <a:gd name="T11" fmla="*/ 12 h 814"/>
                    <a:gd name="T12" fmla="*/ 911 w 923"/>
                    <a:gd name="T13" fmla="*/ 28 h 814"/>
                    <a:gd name="T14" fmla="*/ 12 w 923"/>
                    <a:gd name="T15" fmla="*/ 504 h 814"/>
                    <a:gd name="T16" fmla="*/ 28 w 923"/>
                    <a:gd name="T17" fmla="*/ 563 h 814"/>
                    <a:gd name="T18" fmla="*/ 443 w 923"/>
                    <a:gd name="T19" fmla="*/ 802 h 814"/>
                    <a:gd name="T20" fmla="*/ 502 w 923"/>
                    <a:gd name="T21" fmla="*/ 787 h 814"/>
                    <a:gd name="T22" fmla="*/ 486 w 923"/>
                    <a:gd name="T23" fmla="*/ 728 h 814"/>
                    <a:gd name="T24" fmla="*/ 71 w 923"/>
                    <a:gd name="T25" fmla="*/ 488 h 814"/>
                    <a:gd name="T26" fmla="*/ 12 w 923"/>
                    <a:gd name="T27" fmla="*/ 504 h 814"/>
                    <a:gd name="T28" fmla="*/ 12 w 923"/>
                    <a:gd name="T29" fmla="*/ 504 h 814"/>
                    <a:gd name="T30" fmla="*/ 12 w 923"/>
                    <a:gd name="T31" fmla="*/ 5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3" h="814">
                      <a:moveTo>
                        <a:pt x="911" y="28"/>
                      </a:moveTo>
                      <a:cubicBezTo>
                        <a:pt x="923" y="49"/>
                        <a:pt x="916" y="75"/>
                        <a:pt x="896" y="87"/>
                      </a:cubicBezTo>
                      <a:cubicBezTo>
                        <a:pt x="485" y="324"/>
                        <a:pt x="485" y="324"/>
                        <a:pt x="485" y="324"/>
                      </a:cubicBezTo>
                      <a:cubicBezTo>
                        <a:pt x="464" y="336"/>
                        <a:pt x="438" y="329"/>
                        <a:pt x="426" y="308"/>
                      </a:cubicBezTo>
                      <a:cubicBezTo>
                        <a:pt x="414" y="288"/>
                        <a:pt x="421" y="261"/>
                        <a:pt x="442" y="249"/>
                      </a:cubicBezTo>
                      <a:cubicBezTo>
                        <a:pt x="853" y="12"/>
                        <a:pt x="853" y="12"/>
                        <a:pt x="853" y="12"/>
                      </a:cubicBezTo>
                      <a:cubicBezTo>
                        <a:pt x="873" y="0"/>
                        <a:pt x="899" y="7"/>
                        <a:pt x="911" y="28"/>
                      </a:cubicBezTo>
                      <a:close/>
                      <a:moveTo>
                        <a:pt x="12" y="504"/>
                      </a:moveTo>
                      <a:cubicBezTo>
                        <a:pt x="0" y="525"/>
                        <a:pt x="7" y="551"/>
                        <a:pt x="28" y="563"/>
                      </a:cubicBezTo>
                      <a:cubicBezTo>
                        <a:pt x="443" y="802"/>
                        <a:pt x="443" y="802"/>
                        <a:pt x="443" y="802"/>
                      </a:cubicBezTo>
                      <a:cubicBezTo>
                        <a:pt x="463" y="814"/>
                        <a:pt x="490" y="807"/>
                        <a:pt x="502" y="787"/>
                      </a:cubicBezTo>
                      <a:cubicBezTo>
                        <a:pt x="513" y="766"/>
                        <a:pt x="506" y="740"/>
                        <a:pt x="486" y="728"/>
                      </a:cubicBezTo>
                      <a:cubicBezTo>
                        <a:pt x="71" y="488"/>
                        <a:pt x="71" y="488"/>
                        <a:pt x="71" y="488"/>
                      </a:cubicBezTo>
                      <a:cubicBezTo>
                        <a:pt x="50" y="476"/>
                        <a:pt x="24" y="483"/>
                        <a:pt x="12" y="504"/>
                      </a:cubicBezTo>
                      <a:close/>
                      <a:moveTo>
                        <a:pt x="12" y="504"/>
                      </a:moveTo>
                      <a:cubicBezTo>
                        <a:pt x="12" y="504"/>
                        <a:pt x="12" y="504"/>
                        <a:pt x="12" y="50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0" name="Freeform 13">
                  <a:extLst>
                    <a:ext uri="{FF2B5EF4-FFF2-40B4-BE49-F238E27FC236}">
                      <a16:creationId xmlns:a16="http://schemas.microsoft.com/office/drawing/2014/main" id="{ECFBC8C1-C684-433B-B0FD-3DEBDAA76403}"/>
                    </a:ext>
                  </a:extLst>
                </p:cNvPr>
                <p:cNvSpPr>
                  <a:spLocks noEditPoints="1"/>
                </p:cNvSpPr>
                <p:nvPr/>
              </p:nvSpPr>
              <p:spPr bwMode="auto">
                <a:xfrm>
                  <a:off x="10410849" y="436563"/>
                  <a:ext cx="750888" cy="663575"/>
                </a:xfrm>
                <a:custGeom>
                  <a:avLst/>
                  <a:gdLst>
                    <a:gd name="T0" fmla="*/ 905 w 917"/>
                    <a:gd name="T1" fmla="*/ 502 h 810"/>
                    <a:gd name="T2" fmla="*/ 890 w 917"/>
                    <a:gd name="T3" fmla="*/ 561 h 810"/>
                    <a:gd name="T4" fmla="*/ 479 w 917"/>
                    <a:gd name="T5" fmla="*/ 798 h 810"/>
                    <a:gd name="T6" fmla="*/ 420 w 917"/>
                    <a:gd name="T7" fmla="*/ 783 h 810"/>
                    <a:gd name="T8" fmla="*/ 435 w 917"/>
                    <a:gd name="T9" fmla="*/ 724 h 810"/>
                    <a:gd name="T10" fmla="*/ 846 w 917"/>
                    <a:gd name="T11" fmla="*/ 486 h 810"/>
                    <a:gd name="T12" fmla="*/ 905 w 917"/>
                    <a:gd name="T13" fmla="*/ 502 h 810"/>
                    <a:gd name="T14" fmla="*/ 43 w 917"/>
                    <a:gd name="T15" fmla="*/ 0 h 810"/>
                    <a:gd name="T16" fmla="*/ 87 w 917"/>
                    <a:gd name="T17" fmla="*/ 44 h 810"/>
                    <a:gd name="T18" fmla="*/ 87 w 917"/>
                    <a:gd name="T19" fmla="*/ 519 h 810"/>
                    <a:gd name="T20" fmla="*/ 43 w 917"/>
                    <a:gd name="T21" fmla="*/ 563 h 810"/>
                    <a:gd name="T22" fmla="*/ 0 w 917"/>
                    <a:gd name="T23" fmla="*/ 519 h 810"/>
                    <a:gd name="T24" fmla="*/ 0 w 917"/>
                    <a:gd name="T25" fmla="*/ 44 h 810"/>
                    <a:gd name="T26" fmla="*/ 43 w 917"/>
                    <a:gd name="T27" fmla="*/ 0 h 810"/>
                    <a:gd name="T28" fmla="*/ 43 w 917"/>
                    <a:gd name="T29" fmla="*/ 0 h 810"/>
                    <a:gd name="T30" fmla="*/ 43 w 917"/>
                    <a:gd name="T31" fmla="*/ 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7" h="810">
                      <a:moveTo>
                        <a:pt x="905" y="502"/>
                      </a:moveTo>
                      <a:cubicBezTo>
                        <a:pt x="917" y="523"/>
                        <a:pt x="910" y="549"/>
                        <a:pt x="890" y="561"/>
                      </a:cubicBezTo>
                      <a:cubicBezTo>
                        <a:pt x="479" y="798"/>
                        <a:pt x="479" y="798"/>
                        <a:pt x="479" y="798"/>
                      </a:cubicBezTo>
                      <a:cubicBezTo>
                        <a:pt x="458" y="810"/>
                        <a:pt x="432" y="803"/>
                        <a:pt x="420" y="783"/>
                      </a:cubicBezTo>
                      <a:cubicBezTo>
                        <a:pt x="408" y="762"/>
                        <a:pt x="415" y="736"/>
                        <a:pt x="435" y="724"/>
                      </a:cubicBezTo>
                      <a:cubicBezTo>
                        <a:pt x="846" y="486"/>
                        <a:pt x="846" y="486"/>
                        <a:pt x="846" y="486"/>
                      </a:cubicBezTo>
                      <a:cubicBezTo>
                        <a:pt x="867" y="475"/>
                        <a:pt x="893" y="482"/>
                        <a:pt x="905" y="502"/>
                      </a:cubicBezTo>
                      <a:close/>
                      <a:moveTo>
                        <a:pt x="43" y="0"/>
                      </a:moveTo>
                      <a:cubicBezTo>
                        <a:pt x="67" y="0"/>
                        <a:pt x="87" y="20"/>
                        <a:pt x="87" y="44"/>
                      </a:cubicBezTo>
                      <a:cubicBezTo>
                        <a:pt x="87" y="519"/>
                        <a:pt x="87" y="519"/>
                        <a:pt x="87" y="519"/>
                      </a:cubicBezTo>
                      <a:cubicBezTo>
                        <a:pt x="87" y="543"/>
                        <a:pt x="67" y="563"/>
                        <a:pt x="43" y="563"/>
                      </a:cubicBezTo>
                      <a:cubicBezTo>
                        <a:pt x="20" y="563"/>
                        <a:pt x="0" y="543"/>
                        <a:pt x="0" y="519"/>
                      </a:cubicBezTo>
                      <a:cubicBezTo>
                        <a:pt x="0" y="44"/>
                        <a:pt x="0" y="44"/>
                        <a:pt x="0" y="44"/>
                      </a:cubicBezTo>
                      <a:cubicBezTo>
                        <a:pt x="0" y="20"/>
                        <a:pt x="20" y="0"/>
                        <a:pt x="43" y="0"/>
                      </a:cubicBezTo>
                      <a:close/>
                      <a:moveTo>
                        <a:pt x="43" y="0"/>
                      </a:moveTo>
                      <a:cubicBezTo>
                        <a:pt x="43" y="0"/>
                        <a:pt x="43"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1" name="Freeform 14">
                  <a:extLst>
                    <a:ext uri="{FF2B5EF4-FFF2-40B4-BE49-F238E27FC236}">
                      <a16:creationId xmlns:a16="http://schemas.microsoft.com/office/drawing/2014/main" id="{31007F16-045D-4380-BABB-432180CB1677}"/>
                    </a:ext>
                  </a:extLst>
                </p:cNvPr>
                <p:cNvSpPr>
                  <a:spLocks noEditPoints="1"/>
                </p:cNvSpPr>
                <p:nvPr/>
              </p:nvSpPr>
              <p:spPr bwMode="auto">
                <a:xfrm>
                  <a:off x="10752162" y="623888"/>
                  <a:ext cx="404813" cy="468312"/>
                </a:xfrm>
                <a:custGeom>
                  <a:avLst/>
                  <a:gdLst>
                    <a:gd name="T0" fmla="*/ 43 w 494"/>
                    <a:gd name="T1" fmla="*/ 9 h 572"/>
                    <a:gd name="T2" fmla="*/ 86 w 494"/>
                    <a:gd name="T3" fmla="*/ 53 h 572"/>
                    <a:gd name="T4" fmla="*/ 86 w 494"/>
                    <a:gd name="T5" fmla="*/ 528 h 572"/>
                    <a:gd name="T6" fmla="*/ 43 w 494"/>
                    <a:gd name="T7" fmla="*/ 572 h 572"/>
                    <a:gd name="T8" fmla="*/ 0 w 494"/>
                    <a:gd name="T9" fmla="*/ 528 h 572"/>
                    <a:gd name="T10" fmla="*/ 0 w 494"/>
                    <a:gd name="T11" fmla="*/ 53 h 572"/>
                    <a:gd name="T12" fmla="*/ 43 w 494"/>
                    <a:gd name="T13" fmla="*/ 9 h 572"/>
                    <a:gd name="T14" fmla="*/ 451 w 494"/>
                    <a:gd name="T15" fmla="*/ 0 h 572"/>
                    <a:gd name="T16" fmla="*/ 494 w 494"/>
                    <a:gd name="T17" fmla="*/ 43 h 572"/>
                    <a:gd name="T18" fmla="*/ 494 w 494"/>
                    <a:gd name="T19" fmla="*/ 296 h 572"/>
                    <a:gd name="T20" fmla="*/ 451 w 494"/>
                    <a:gd name="T21" fmla="*/ 339 h 572"/>
                    <a:gd name="T22" fmla="*/ 407 w 494"/>
                    <a:gd name="T23" fmla="*/ 296 h 572"/>
                    <a:gd name="T24" fmla="*/ 407 w 494"/>
                    <a:gd name="T25" fmla="*/ 43 h 572"/>
                    <a:gd name="T26" fmla="*/ 451 w 494"/>
                    <a:gd name="T27" fmla="*/ 0 h 572"/>
                    <a:gd name="T28" fmla="*/ 451 w 494"/>
                    <a:gd name="T29" fmla="*/ 0 h 572"/>
                    <a:gd name="T30" fmla="*/ 451 w 494"/>
                    <a:gd name="T31"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4" h="572">
                      <a:moveTo>
                        <a:pt x="43" y="9"/>
                      </a:moveTo>
                      <a:cubicBezTo>
                        <a:pt x="67" y="9"/>
                        <a:pt x="86" y="29"/>
                        <a:pt x="86" y="53"/>
                      </a:cubicBezTo>
                      <a:cubicBezTo>
                        <a:pt x="86" y="528"/>
                        <a:pt x="86" y="528"/>
                        <a:pt x="86" y="528"/>
                      </a:cubicBezTo>
                      <a:cubicBezTo>
                        <a:pt x="86" y="552"/>
                        <a:pt x="67" y="572"/>
                        <a:pt x="43" y="572"/>
                      </a:cubicBezTo>
                      <a:cubicBezTo>
                        <a:pt x="19" y="572"/>
                        <a:pt x="0" y="552"/>
                        <a:pt x="0" y="528"/>
                      </a:cubicBezTo>
                      <a:cubicBezTo>
                        <a:pt x="0" y="53"/>
                        <a:pt x="0" y="53"/>
                        <a:pt x="0" y="53"/>
                      </a:cubicBezTo>
                      <a:cubicBezTo>
                        <a:pt x="0" y="29"/>
                        <a:pt x="19" y="9"/>
                        <a:pt x="43" y="9"/>
                      </a:cubicBezTo>
                      <a:close/>
                      <a:moveTo>
                        <a:pt x="451" y="0"/>
                      </a:moveTo>
                      <a:cubicBezTo>
                        <a:pt x="474" y="0"/>
                        <a:pt x="494" y="19"/>
                        <a:pt x="494" y="43"/>
                      </a:cubicBezTo>
                      <a:cubicBezTo>
                        <a:pt x="494" y="296"/>
                        <a:pt x="494" y="296"/>
                        <a:pt x="494" y="296"/>
                      </a:cubicBezTo>
                      <a:cubicBezTo>
                        <a:pt x="494" y="319"/>
                        <a:pt x="475" y="339"/>
                        <a:pt x="451" y="339"/>
                      </a:cubicBezTo>
                      <a:cubicBezTo>
                        <a:pt x="427" y="339"/>
                        <a:pt x="407" y="320"/>
                        <a:pt x="407" y="296"/>
                      </a:cubicBezTo>
                      <a:cubicBezTo>
                        <a:pt x="407" y="43"/>
                        <a:pt x="407" y="43"/>
                        <a:pt x="407" y="43"/>
                      </a:cubicBezTo>
                      <a:cubicBezTo>
                        <a:pt x="407" y="19"/>
                        <a:pt x="427" y="0"/>
                        <a:pt x="451" y="0"/>
                      </a:cubicBezTo>
                      <a:close/>
                      <a:moveTo>
                        <a:pt x="451" y="0"/>
                      </a:moveTo>
                      <a:cubicBezTo>
                        <a:pt x="451" y="0"/>
                        <a:pt x="451" y="0"/>
                        <a:pt x="4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sp>
          <p:nvSpPr>
            <p:cNvPr id="210" name="矩形 262">
              <a:extLst>
                <a:ext uri="{FF2B5EF4-FFF2-40B4-BE49-F238E27FC236}">
                  <a16:creationId xmlns:a16="http://schemas.microsoft.com/office/drawing/2014/main" id="{CF0401D1-4C47-411B-BDD4-477AA6DD4F5A}"/>
                </a:ext>
              </a:extLst>
            </p:cNvPr>
            <p:cNvSpPr/>
            <p:nvPr/>
          </p:nvSpPr>
          <p:spPr>
            <a:xfrm>
              <a:off x="4864656" y="5387344"/>
              <a:ext cx="825867" cy="369332"/>
            </a:xfrm>
            <a:prstGeom prst="rect">
              <a:avLst/>
            </a:prstGeom>
          </p:spPr>
          <p:txBody>
            <a:bodyPr wrap="none">
              <a:spAutoFit/>
            </a:bodyPr>
            <a:lstStyle/>
            <a:p>
              <a:r>
                <a:rPr lang="en-US" altLang="zh-CN" b="1">
                  <a:solidFill>
                    <a:schemeClr val="bg2">
                      <a:lumMod val="50000"/>
                    </a:schemeClr>
                  </a:solidFill>
                  <a:latin typeface="微软雅黑" panose="020B0503020204020204" pitchFamily="34" charset="-122"/>
                  <a:ea typeface="微软雅黑" panose="020B0503020204020204" pitchFamily="34" charset="-122"/>
                </a:rPr>
                <a:t>Chips</a:t>
              </a:r>
              <a:endParaRPr lang="zh-CN" altLang="en-US" b="1">
                <a:solidFill>
                  <a:schemeClr val="bg2">
                    <a:lumMod val="50000"/>
                  </a:schemeClr>
                </a:solidFill>
                <a:latin typeface="微软雅黑" panose="020B0503020204020204" pitchFamily="34" charset="-122"/>
                <a:ea typeface="微软雅黑" panose="020B0503020204020204" pitchFamily="34" charset="-122"/>
              </a:endParaRPr>
            </a:p>
          </p:txBody>
        </p:sp>
        <p:sp>
          <p:nvSpPr>
            <p:cNvPr id="211" name="矩形 263">
              <a:extLst>
                <a:ext uri="{FF2B5EF4-FFF2-40B4-BE49-F238E27FC236}">
                  <a16:creationId xmlns:a16="http://schemas.microsoft.com/office/drawing/2014/main" id="{8C8080B2-1884-4D53-B653-BE226CBACCE6}"/>
                </a:ext>
              </a:extLst>
            </p:cNvPr>
            <p:cNvSpPr/>
            <p:nvPr/>
          </p:nvSpPr>
          <p:spPr>
            <a:xfrm>
              <a:off x="4864656" y="4333931"/>
              <a:ext cx="934871" cy="369332"/>
            </a:xfrm>
            <a:prstGeom prst="rect">
              <a:avLst/>
            </a:prstGeom>
          </p:spPr>
          <p:txBody>
            <a:bodyPr wrap="none">
              <a:spAutoFit/>
            </a:bodyPr>
            <a:lstStyle/>
            <a:p>
              <a:r>
                <a:rPr lang="en-US" altLang="zh-CN" b="1">
                  <a:solidFill>
                    <a:schemeClr val="bg2">
                      <a:lumMod val="50000"/>
                    </a:schemeClr>
                  </a:solidFill>
                  <a:latin typeface="微软雅黑" panose="020B0503020204020204" pitchFamily="34" charset="-122"/>
                  <a:ea typeface="微软雅黑" panose="020B0503020204020204" pitchFamily="34" charset="-122"/>
                </a:rPr>
                <a:t>Nodes</a:t>
              </a:r>
              <a:endParaRPr lang="zh-CN" altLang="en-US" b="1">
                <a:solidFill>
                  <a:schemeClr val="bg2">
                    <a:lumMod val="50000"/>
                  </a:schemeClr>
                </a:solidFill>
                <a:latin typeface="微软雅黑" panose="020B0503020204020204" pitchFamily="34" charset="-122"/>
                <a:ea typeface="微软雅黑" panose="020B0503020204020204" pitchFamily="34" charset="-122"/>
              </a:endParaRPr>
            </a:p>
          </p:txBody>
        </p:sp>
        <p:sp>
          <p:nvSpPr>
            <p:cNvPr id="212" name="矩形 264">
              <a:extLst>
                <a:ext uri="{FF2B5EF4-FFF2-40B4-BE49-F238E27FC236}">
                  <a16:creationId xmlns:a16="http://schemas.microsoft.com/office/drawing/2014/main" id="{70CD4DDF-DA19-4056-9CB2-2A6F3DB7ED51}"/>
                </a:ext>
              </a:extLst>
            </p:cNvPr>
            <p:cNvSpPr/>
            <p:nvPr/>
          </p:nvSpPr>
          <p:spPr>
            <a:xfrm>
              <a:off x="4886239" y="3324026"/>
              <a:ext cx="1135567" cy="369332"/>
            </a:xfrm>
            <a:prstGeom prst="rect">
              <a:avLst/>
            </a:prstGeom>
          </p:spPr>
          <p:txBody>
            <a:bodyPr wrap="none">
              <a:spAutoFit/>
            </a:bodyPr>
            <a:lstStyle/>
            <a:p>
              <a:r>
                <a:rPr lang="en-US" altLang="zh-CN" b="1">
                  <a:solidFill>
                    <a:schemeClr val="bg2">
                      <a:lumMod val="50000"/>
                    </a:schemeClr>
                  </a:solidFill>
                  <a:latin typeface="微软雅黑" panose="020B0503020204020204" pitchFamily="34" charset="-122"/>
                  <a:ea typeface="微软雅黑" panose="020B0503020204020204" pitchFamily="34" charset="-122"/>
                </a:rPr>
                <a:t>Services</a:t>
              </a:r>
              <a:endParaRPr lang="zh-CN" altLang="en-US" b="1">
                <a:solidFill>
                  <a:schemeClr val="bg2">
                    <a:lumMod val="50000"/>
                  </a:schemeClr>
                </a:solidFill>
                <a:latin typeface="微软雅黑" panose="020B0503020204020204" pitchFamily="34" charset="-122"/>
                <a:ea typeface="微软雅黑" panose="020B0503020204020204" pitchFamily="34" charset="-122"/>
              </a:endParaRPr>
            </a:p>
          </p:txBody>
        </p:sp>
        <p:sp>
          <p:nvSpPr>
            <p:cNvPr id="213" name="文本框 176">
              <a:extLst>
                <a:ext uri="{FF2B5EF4-FFF2-40B4-BE49-F238E27FC236}">
                  <a16:creationId xmlns:a16="http://schemas.microsoft.com/office/drawing/2014/main" id="{7430EC31-C9F8-4C28-A216-A983206D1507}"/>
                </a:ext>
              </a:extLst>
            </p:cNvPr>
            <p:cNvSpPr txBox="1"/>
            <p:nvPr/>
          </p:nvSpPr>
          <p:spPr>
            <a:xfrm>
              <a:off x="4149046" y="4027748"/>
              <a:ext cx="678426" cy="427217"/>
            </a:xfrm>
            <a:prstGeom prst="rect">
              <a:avLst/>
            </a:prstGeom>
            <a:ln w="3175">
              <a:miter lim="400000"/>
            </a:ln>
            <a:extLst>
              <a:ext uri="{C572A759-6A51-4108-AA02-DFA0A04FC94B}">
                <ma14:wrappingTextBoxFlag xmlns="" xmlns:ma14="http://schemas.microsoft.com/office/mac/drawingml/2011/main" val="1"/>
              </a:ext>
            </a:extLst>
          </p:spPr>
          <p:txBody>
            <a:bodyPr lIns="22859" tIns="22859" rIns="22859" bIns="22859"/>
            <a:lstStyle>
              <a:lvl1pPr defTabSz="903164">
                <a:defRPr sz="2200" b="0">
                  <a:latin typeface="FZLanTingHei-M-GBK"/>
                  <a:ea typeface="FZLanTingHei-M-GBK"/>
                  <a:cs typeface="FZLanTingHei-M-GBK"/>
                  <a:sym typeface="FZLanTingHei-M-GBK"/>
                </a:defRPr>
              </a:lvl1pPr>
            </a:lstStyle>
            <a:p>
              <a:r>
                <a:rPr lang="en-US" sz="1867">
                  <a:latin typeface="Arial" pitchFamily="34" charset="0"/>
                  <a:ea typeface="微软雅黑" panose="020B0503020204020204" pitchFamily="34" charset="-122"/>
                  <a:cs typeface="Arial" pitchFamily="34" charset="0"/>
                </a:rPr>
                <a:t>F</a:t>
              </a:r>
              <a:r>
                <a:rPr lang="en-US" altLang="zh-CN" sz="1867">
                  <a:latin typeface="Arial" pitchFamily="34" charset="0"/>
                  <a:ea typeface="微软雅黑" panose="020B0503020204020204" pitchFamily="34" charset="-122"/>
                  <a:cs typeface="Arial" pitchFamily="34" charset="0"/>
                </a:rPr>
                <a:t>ull</a:t>
              </a:r>
            </a:p>
            <a:p>
              <a:r>
                <a:rPr lang="en-US" sz="1867">
                  <a:latin typeface="Arial" pitchFamily="34" charset="0"/>
                  <a:ea typeface="微软雅黑" panose="020B0503020204020204" pitchFamily="34" charset="-122"/>
                  <a:cs typeface="Arial" pitchFamily="34" charset="0"/>
                </a:rPr>
                <a:t>S</a:t>
              </a:r>
              <a:r>
                <a:rPr lang="en-US" altLang="zh-CN" sz="1867">
                  <a:latin typeface="Arial" pitchFamily="34" charset="0"/>
                  <a:ea typeface="微软雅黑" panose="020B0503020204020204" pitchFamily="34" charset="-122"/>
                  <a:cs typeface="Arial" pitchFamily="34" charset="0"/>
                </a:rPr>
                <a:t>tack</a:t>
              </a:r>
              <a:endParaRPr sz="1867">
                <a:latin typeface="Arial" pitchFamily="34" charset="0"/>
                <a:ea typeface="微软雅黑" panose="020B0503020204020204" pitchFamily="34" charset="-122"/>
                <a:cs typeface="Arial" pitchFamily="34" charset="0"/>
              </a:endParaRPr>
            </a:p>
          </p:txBody>
        </p:sp>
        <p:grpSp>
          <p:nvGrpSpPr>
            <p:cNvPr id="214" name="组合 267">
              <a:extLst>
                <a:ext uri="{FF2B5EF4-FFF2-40B4-BE49-F238E27FC236}">
                  <a16:creationId xmlns:a16="http://schemas.microsoft.com/office/drawing/2014/main" id="{A627F6A4-73FB-46D5-99A5-D526EC2FEB59}"/>
                </a:ext>
              </a:extLst>
            </p:cNvPr>
            <p:cNvGrpSpPr/>
            <p:nvPr/>
          </p:nvGrpSpPr>
          <p:grpSpPr>
            <a:xfrm>
              <a:off x="4274470" y="2631032"/>
              <a:ext cx="353798" cy="2914612"/>
              <a:chOff x="359532" y="1325744"/>
              <a:chExt cx="205188" cy="2914612"/>
            </a:xfrm>
          </p:grpSpPr>
          <p:sp>
            <p:nvSpPr>
              <p:cNvPr id="215" name="直接连接符 107">
                <a:extLst>
                  <a:ext uri="{FF2B5EF4-FFF2-40B4-BE49-F238E27FC236}">
                    <a16:creationId xmlns:a16="http://schemas.microsoft.com/office/drawing/2014/main" id="{0BBDCC32-A7DA-4FAB-B319-C43720B2A504}"/>
                  </a:ext>
                </a:extLst>
              </p:cNvPr>
              <p:cNvSpPr/>
              <p:nvPr/>
            </p:nvSpPr>
            <p:spPr>
              <a:xfrm>
                <a:off x="359532" y="4240355"/>
                <a:ext cx="205188" cy="1"/>
              </a:xfrm>
              <a:prstGeom prst="line">
                <a:avLst/>
              </a:prstGeom>
              <a:ln w="12700">
                <a:solidFill>
                  <a:schemeClr val="bg1">
                    <a:lumMod val="60000"/>
                    <a:lumOff val="40000"/>
                  </a:schemeClr>
                </a:solidFill>
              </a:ln>
            </p:spPr>
            <p:txBody>
              <a:bodyPr lIns="22859" tIns="22859" rIns="22859" bIns="22859"/>
              <a:lstStyle/>
              <a:p>
                <a:pPr defTabSz="305702">
                  <a:defRPr sz="1600" b="0">
                    <a:latin typeface="+mn-lt"/>
                    <a:ea typeface="+mn-ea"/>
                    <a:cs typeface="+mn-cs"/>
                    <a:sym typeface="Helvetica Neue Medium"/>
                  </a:defRPr>
                </a:pPr>
                <a:endParaRPr sz="945">
                  <a:latin typeface="Arial" pitchFamily="34" charset="0"/>
                  <a:ea typeface="微软雅黑" pitchFamily="34" charset="-122"/>
                  <a:cs typeface="Arial" pitchFamily="34" charset="0"/>
                  <a:sym typeface="Helvetica Neue Medium"/>
                </a:endParaRPr>
              </a:p>
            </p:txBody>
          </p:sp>
          <p:sp>
            <p:nvSpPr>
              <p:cNvPr id="216" name="直接连接符 110">
                <a:extLst>
                  <a:ext uri="{FF2B5EF4-FFF2-40B4-BE49-F238E27FC236}">
                    <a16:creationId xmlns:a16="http://schemas.microsoft.com/office/drawing/2014/main" id="{391A1B03-E3BA-4407-A21E-2EE6C547AEBF}"/>
                  </a:ext>
                </a:extLst>
              </p:cNvPr>
              <p:cNvSpPr/>
              <p:nvPr/>
            </p:nvSpPr>
            <p:spPr>
              <a:xfrm flipV="1">
                <a:off x="462126" y="1325745"/>
                <a:ext cx="0" cy="1150947"/>
              </a:xfrm>
              <a:prstGeom prst="line">
                <a:avLst/>
              </a:prstGeom>
              <a:ln w="12700">
                <a:solidFill>
                  <a:schemeClr val="bg1">
                    <a:lumMod val="60000"/>
                    <a:lumOff val="40000"/>
                  </a:schemeClr>
                </a:solidFill>
                <a:tailEnd type="triangle"/>
              </a:ln>
            </p:spPr>
            <p:txBody>
              <a:bodyPr lIns="22859" tIns="22859" rIns="22859" bIns="22859"/>
              <a:lstStyle/>
              <a:p>
                <a:pPr defTabSz="305702">
                  <a:defRPr sz="1600" b="0">
                    <a:latin typeface="+mn-lt"/>
                    <a:ea typeface="+mn-ea"/>
                    <a:cs typeface="+mn-cs"/>
                    <a:sym typeface="Helvetica Neue Medium"/>
                  </a:defRPr>
                </a:pPr>
                <a:endParaRPr sz="945">
                  <a:latin typeface="Arial" pitchFamily="34" charset="0"/>
                  <a:ea typeface="微软雅黑" pitchFamily="34" charset="-122"/>
                  <a:cs typeface="Arial" pitchFamily="34" charset="0"/>
                  <a:sym typeface="Helvetica Neue Medium"/>
                </a:endParaRPr>
              </a:p>
            </p:txBody>
          </p:sp>
          <p:sp>
            <p:nvSpPr>
              <p:cNvPr id="217" name="直接连接符 107">
                <a:extLst>
                  <a:ext uri="{FF2B5EF4-FFF2-40B4-BE49-F238E27FC236}">
                    <a16:creationId xmlns:a16="http://schemas.microsoft.com/office/drawing/2014/main" id="{A24524C9-16ED-4B2D-BE92-4F44F1FAE753}"/>
                  </a:ext>
                </a:extLst>
              </p:cNvPr>
              <p:cNvSpPr/>
              <p:nvPr/>
            </p:nvSpPr>
            <p:spPr>
              <a:xfrm>
                <a:off x="359532" y="1325744"/>
                <a:ext cx="205188" cy="1"/>
              </a:xfrm>
              <a:prstGeom prst="line">
                <a:avLst/>
              </a:prstGeom>
              <a:ln w="12700">
                <a:solidFill>
                  <a:schemeClr val="bg1">
                    <a:lumMod val="60000"/>
                    <a:lumOff val="40000"/>
                  </a:schemeClr>
                </a:solidFill>
              </a:ln>
            </p:spPr>
            <p:txBody>
              <a:bodyPr lIns="22859" tIns="22859" rIns="22859" bIns="22859"/>
              <a:lstStyle/>
              <a:p>
                <a:pPr defTabSz="305702">
                  <a:defRPr sz="1600" b="0">
                    <a:latin typeface="+mn-lt"/>
                    <a:ea typeface="+mn-ea"/>
                    <a:cs typeface="+mn-cs"/>
                    <a:sym typeface="Helvetica Neue Medium"/>
                  </a:defRPr>
                </a:pPr>
                <a:endParaRPr sz="945">
                  <a:latin typeface="Arial" pitchFamily="34" charset="0"/>
                  <a:ea typeface="微软雅黑" pitchFamily="34" charset="-122"/>
                  <a:cs typeface="Arial" pitchFamily="34" charset="0"/>
                  <a:sym typeface="Helvetica Neue Medium"/>
                </a:endParaRPr>
              </a:p>
            </p:txBody>
          </p:sp>
          <p:sp>
            <p:nvSpPr>
              <p:cNvPr id="218" name="直接连接符 110">
                <a:extLst>
                  <a:ext uri="{FF2B5EF4-FFF2-40B4-BE49-F238E27FC236}">
                    <a16:creationId xmlns:a16="http://schemas.microsoft.com/office/drawing/2014/main" id="{9A84035A-B686-41B1-9B4A-F13DD7A919CF}"/>
                  </a:ext>
                </a:extLst>
              </p:cNvPr>
              <p:cNvSpPr/>
              <p:nvPr/>
            </p:nvSpPr>
            <p:spPr>
              <a:xfrm>
                <a:off x="462126" y="3089409"/>
                <a:ext cx="0" cy="1150947"/>
              </a:xfrm>
              <a:prstGeom prst="line">
                <a:avLst/>
              </a:prstGeom>
              <a:ln w="12700">
                <a:solidFill>
                  <a:schemeClr val="bg1">
                    <a:lumMod val="60000"/>
                    <a:lumOff val="40000"/>
                  </a:schemeClr>
                </a:solidFill>
                <a:tailEnd type="triangle"/>
              </a:ln>
            </p:spPr>
            <p:txBody>
              <a:bodyPr lIns="22859" tIns="22859" rIns="22859" bIns="22859"/>
              <a:lstStyle/>
              <a:p>
                <a:pPr defTabSz="305702">
                  <a:defRPr sz="1600" b="0">
                    <a:latin typeface="+mn-lt"/>
                    <a:ea typeface="+mn-ea"/>
                    <a:cs typeface="+mn-cs"/>
                    <a:sym typeface="Helvetica Neue Medium"/>
                  </a:defRPr>
                </a:pPr>
                <a:endParaRPr sz="945">
                  <a:latin typeface="Arial" pitchFamily="34" charset="0"/>
                  <a:ea typeface="微软雅黑" pitchFamily="34" charset="-122"/>
                  <a:cs typeface="Arial" pitchFamily="34" charset="0"/>
                  <a:sym typeface="Helvetica Neue Medium"/>
                </a:endParaRPr>
              </a:p>
            </p:txBody>
          </p:sp>
        </p:grpSp>
        <p:sp>
          <p:nvSpPr>
            <p:cNvPr id="219" name="矩形 272">
              <a:extLst>
                <a:ext uri="{FF2B5EF4-FFF2-40B4-BE49-F238E27FC236}">
                  <a16:creationId xmlns:a16="http://schemas.microsoft.com/office/drawing/2014/main" id="{736A3A6F-E975-4942-811C-30B2BB4D0EC1}"/>
                </a:ext>
              </a:extLst>
            </p:cNvPr>
            <p:cNvSpPr/>
            <p:nvPr/>
          </p:nvSpPr>
          <p:spPr>
            <a:xfrm>
              <a:off x="4692553" y="2748075"/>
              <a:ext cx="6577584" cy="3172464"/>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2176941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FA7D-9BC7-4A38-86E5-6EEA2975D5BC}"/>
              </a:ext>
            </a:extLst>
          </p:cNvPr>
          <p:cNvSpPr>
            <a:spLocks noGrp="1"/>
          </p:cNvSpPr>
          <p:nvPr>
            <p:ph type="title"/>
          </p:nvPr>
        </p:nvSpPr>
        <p:spPr>
          <a:xfrm>
            <a:off x="838200" y="365126"/>
            <a:ext cx="10515600" cy="751294"/>
          </a:xfrm>
        </p:spPr>
        <p:txBody>
          <a:bodyPr vert="horz" lIns="91440" tIns="45720" rIns="91440" bIns="45720" rtlCol="0" anchor="ctr">
            <a:normAutofit/>
          </a:bodyPr>
          <a:lstStyle/>
          <a:p>
            <a:r>
              <a:rPr lang="en-US" sz="2800">
                <a:latin typeface="+mn-lt"/>
              </a:rPr>
              <a:t>Ocean Storage 100D’s Performance Edge</a:t>
            </a:r>
            <a:endParaRPr lang="en-US" sz="2800" i="1" kern="1200">
              <a:latin typeface="+mn-lt"/>
            </a:endParaRPr>
          </a:p>
        </p:txBody>
      </p:sp>
      <p:sp>
        <p:nvSpPr>
          <p:cNvPr id="3" name="TextBox 2">
            <a:extLst>
              <a:ext uri="{FF2B5EF4-FFF2-40B4-BE49-F238E27FC236}">
                <a16:creationId xmlns:a16="http://schemas.microsoft.com/office/drawing/2014/main" id="{DBFF1254-4BBD-4364-A92A-47EBAC5883EF}"/>
              </a:ext>
            </a:extLst>
          </p:cNvPr>
          <p:cNvSpPr txBox="1"/>
          <p:nvPr/>
        </p:nvSpPr>
        <p:spPr>
          <a:xfrm>
            <a:off x="466061" y="1253331"/>
            <a:ext cx="8635409" cy="208846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a:t>Unique </a:t>
            </a:r>
            <a:r>
              <a:rPr lang="en-US" sz="2400" err="1"/>
              <a:t>FlashLink</a:t>
            </a:r>
            <a:r>
              <a:rPr lang="en-US" sz="2400"/>
              <a:t>® performance acceleration technology.</a:t>
            </a:r>
          </a:p>
          <a:p>
            <a:pPr marL="285750" indent="-228600">
              <a:lnSpc>
                <a:spcPct val="90000"/>
              </a:lnSpc>
              <a:spcAft>
                <a:spcPts val="600"/>
              </a:spcAft>
              <a:buFont typeface="Arial" panose="020B0604020202020204" pitchFamily="34" charset="0"/>
              <a:buChar char="•"/>
            </a:pPr>
            <a:r>
              <a:rPr lang="en-US" altLang="zh-CN" sz="2400"/>
              <a:t>I/O Priority based Intelligent Scheduling </a:t>
            </a:r>
          </a:p>
          <a:p>
            <a:pPr marL="285750" indent="-228600">
              <a:lnSpc>
                <a:spcPct val="90000"/>
              </a:lnSpc>
              <a:spcAft>
                <a:spcPts val="600"/>
              </a:spcAft>
              <a:buFont typeface="Arial" panose="020B0604020202020204" pitchFamily="34" charset="0"/>
              <a:buChar char="•"/>
            </a:pPr>
            <a:r>
              <a:rPr lang="en-US" altLang="zh-CN" sz="2400"/>
              <a:t>Intelligent CPU Partitioning</a:t>
            </a:r>
          </a:p>
          <a:p>
            <a:pPr marL="285750" indent="-228600">
              <a:lnSpc>
                <a:spcPct val="90000"/>
              </a:lnSpc>
              <a:spcAft>
                <a:spcPts val="600"/>
              </a:spcAft>
              <a:buFont typeface="Arial" panose="020B0604020202020204" pitchFamily="34" charset="0"/>
              <a:buChar char="•"/>
            </a:pPr>
            <a:r>
              <a:rPr lang="en-US" altLang="zh-CN" sz="2400"/>
              <a:t>Intelligent Cache Algorithms</a:t>
            </a:r>
          </a:p>
          <a:p>
            <a:pPr marL="285750" indent="-228600">
              <a:lnSpc>
                <a:spcPct val="90000"/>
              </a:lnSpc>
              <a:spcAft>
                <a:spcPts val="600"/>
              </a:spcAft>
              <a:buFont typeface="Arial" panose="020B0604020202020204" pitchFamily="34" charset="0"/>
              <a:buChar char="•"/>
            </a:pPr>
            <a:r>
              <a:rPr lang="en-US" sz="2400"/>
              <a:t>Hardware accelerators</a:t>
            </a:r>
          </a:p>
        </p:txBody>
      </p:sp>
      <p:pic>
        <p:nvPicPr>
          <p:cNvPr id="233" name="Picture 232">
            <a:extLst>
              <a:ext uri="{FF2B5EF4-FFF2-40B4-BE49-F238E27FC236}">
                <a16:creationId xmlns:a16="http://schemas.microsoft.com/office/drawing/2014/main" id="{CDF3E978-5D33-4E3D-A0C7-5B856F0F3005}"/>
              </a:ext>
            </a:extLst>
          </p:cNvPr>
          <p:cNvPicPr>
            <a:picLocks noChangeAspect="1"/>
          </p:cNvPicPr>
          <p:nvPr/>
        </p:nvPicPr>
        <p:blipFill>
          <a:blip r:embed="rId3"/>
          <a:stretch>
            <a:fillRect/>
          </a:stretch>
        </p:blipFill>
        <p:spPr>
          <a:xfrm>
            <a:off x="4927551" y="2604976"/>
            <a:ext cx="6256128" cy="3237546"/>
          </a:xfrm>
          <a:prstGeom prst="rect">
            <a:avLst/>
          </a:prstGeom>
          <a:noFill/>
        </p:spPr>
      </p:pic>
      <p:graphicFrame>
        <p:nvGraphicFramePr>
          <p:cNvPr id="9" name="Diagram 8">
            <a:extLst>
              <a:ext uri="{FF2B5EF4-FFF2-40B4-BE49-F238E27FC236}">
                <a16:creationId xmlns:a16="http://schemas.microsoft.com/office/drawing/2014/main" id="{C41B464C-8499-FF4C-A8C7-F80297AE03BD}"/>
              </a:ext>
            </a:extLst>
          </p:cNvPr>
          <p:cNvGraphicFramePr/>
          <p:nvPr>
            <p:extLst>
              <p:ext uri="{D42A27DB-BD31-4B8C-83A1-F6EECF244321}">
                <p14:modId xmlns:p14="http://schemas.microsoft.com/office/powerpoint/2010/main" val="3226838182"/>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10897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4294967295"/>
          </p:nvPr>
        </p:nvSpPr>
        <p:spPr>
          <a:xfrm>
            <a:off x="276514" y="560250"/>
            <a:ext cx="10736263" cy="993775"/>
          </a:xfrm>
          <a:prstGeom prst="rect">
            <a:avLst/>
          </a:prstGeom>
        </p:spPr>
        <p:txBody>
          <a:bodyPr vert="horz" wrap="square" lIns="0" tIns="0" rIns="0" bIns="0" anchor="t" anchorCtr="0">
            <a:noAutofit/>
          </a:bodyPr>
          <a:lstStyle/>
          <a:p>
            <a:pPr fontAlgn="ctr">
              <a:lnSpc>
                <a:spcPct val="100000"/>
              </a:lnSpc>
              <a:spcBef>
                <a:spcPts val="0"/>
              </a:spcBef>
              <a:buNone/>
            </a:pPr>
            <a:r>
              <a:rPr lang="en-US" altLang="zh-CN" sz="2799">
                <a:latin typeface="Arial" panose="020B0604020202020204" pitchFamily="34" charset="0"/>
                <a:ea typeface="微软雅黑" panose="020B0503020204020204" pitchFamily="34" charset="-122"/>
                <a:cs typeface="Arial" panose="020B0604020202020204" pitchFamily="34" charset="0"/>
              </a:rPr>
              <a:t>Ever Solid Applications with 5 Reliability Layers</a:t>
            </a:r>
          </a:p>
        </p:txBody>
      </p:sp>
      <p:sp>
        <p:nvSpPr>
          <p:cNvPr id="95" name="梯形 94"/>
          <p:cNvSpPr/>
          <p:nvPr/>
        </p:nvSpPr>
        <p:spPr>
          <a:xfrm rot="5400000" flipH="1">
            <a:off x="6160492" y="145760"/>
            <a:ext cx="4569895" cy="6927526"/>
          </a:xfrm>
          <a:prstGeom prst="trapezoid">
            <a:avLst>
              <a:gd name="adj" fmla="val 0"/>
            </a:avLst>
          </a:prstGeom>
          <a:gradFill>
            <a:gsLst>
              <a:gs pos="0">
                <a:schemeClr val="bg1">
                  <a:lumMod val="50000"/>
                  <a:alpha val="6000"/>
                </a:schemeClr>
              </a:gs>
              <a:gs pos="100000">
                <a:srgbClr val="35363F">
                  <a:alpha val="0"/>
                </a:srgbClr>
              </a:gs>
            </a:gsLst>
            <a:lin ang="16200000" scaled="0"/>
          </a:gradFill>
          <a:ln w="6350" cap="flat" cmpd="sng" algn="ctr">
            <a:noFill/>
            <a:prstDash val="solid"/>
            <a:headEnd type="none" w="med" len="med"/>
            <a:tailEnd type="none" w="med" len="med"/>
          </a:ln>
          <a:effectLst/>
        </p:spPr>
        <p:txBody>
          <a:bodyPr vert="horz" wrap="square" lIns="59362" tIns="29680" rIns="59362" bIns="29680" numCol="1" rtlCol="0" anchor="ctr" anchorCtr="0" compatLnSpc="1">
            <a:noAutofit/>
          </a:bodyPr>
          <a:lstStyle/>
          <a:p>
            <a:pPr algn="ctr" defTabSz="600470" fontAlgn="ctr">
              <a:spcBef>
                <a:spcPct val="0"/>
              </a:spcBef>
              <a:spcAft>
                <a:spcPct val="0"/>
              </a:spcAft>
            </a:pPr>
            <a:endParaRPr lang="en-US" altLang="zh-CN" sz="900" kern="0">
              <a:solidFill>
                <a:srgbClr val="C00000"/>
              </a:solidFill>
              <a:latin typeface="Arial" panose="020B0604020202020204" pitchFamily="34" charset="0"/>
              <a:ea typeface="方正兰亭准黑简体" pitchFamily="2" charset="-122"/>
              <a:cs typeface="Arial" panose="020B0604020202020204" pitchFamily="34" charset="0"/>
            </a:endParaRPr>
          </a:p>
        </p:txBody>
      </p:sp>
      <p:sp>
        <p:nvSpPr>
          <p:cNvPr id="116" name="Line 6"/>
          <p:cNvSpPr>
            <a:spLocks noChangeShapeType="1"/>
          </p:cNvSpPr>
          <p:nvPr/>
        </p:nvSpPr>
        <p:spPr bwMode="auto">
          <a:xfrm flipV="1">
            <a:off x="5513251" y="2256991"/>
            <a:ext cx="5908163"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04" tIns="45702" rIns="91404" bIns="45702" numCol="1" anchor="t" anchorCtr="0" compatLnSpc="1">
            <a:noAutofit/>
          </a:bodyPr>
          <a:lstStyle/>
          <a:p>
            <a:pPr defTabSz="914034" fontAlgn="ctr"/>
            <a:endParaRPr lang="en-US" altLang="zh-CN" sz="110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5" name="组合 74"/>
          <p:cNvGrpSpPr/>
          <p:nvPr/>
        </p:nvGrpSpPr>
        <p:grpSpPr>
          <a:xfrm>
            <a:off x="5362134" y="1495166"/>
            <a:ext cx="2300894" cy="609670"/>
            <a:chOff x="5554958" y="1481725"/>
            <a:chExt cx="2487638" cy="609908"/>
          </a:xfrm>
          <a:solidFill>
            <a:srgbClr val="B5C4B1"/>
          </a:solidFill>
        </p:grpSpPr>
        <p:sp>
          <p:nvSpPr>
            <p:cNvPr id="96" name="TextBox 25"/>
            <p:cNvSpPr txBox="1"/>
            <p:nvPr/>
          </p:nvSpPr>
          <p:spPr>
            <a:xfrm>
              <a:off x="6424601" y="1575909"/>
              <a:ext cx="1617995" cy="417878"/>
            </a:xfrm>
            <a:prstGeom prst="rect">
              <a:avLst/>
            </a:prstGeom>
            <a:solidFill>
              <a:srgbClr val="B5B5B5"/>
            </a:solidFill>
            <a:ln>
              <a:noFill/>
            </a:ln>
            <a:effectLst/>
            <a:scene3d>
              <a:camera prst="orthographicFront">
                <a:rot lat="0" lon="0" rev="0"/>
              </a:camera>
              <a:lightRig rig="glow" dir="t">
                <a:rot lat="0" lon="0" rev="14100000"/>
              </a:lightRig>
            </a:scene3d>
            <a:sp3d prstMaterial="softEdge">
              <a:bevelT w="127000" prst="artDeco"/>
            </a:sp3d>
          </p:spPr>
          <p:txBody>
            <a:bodyPr wrap="square" rtlCol="0" anchor="ctr">
              <a:noAutofit/>
            </a:bodyPr>
            <a:lstStyle/>
            <a:p>
              <a:pPr fontAlgn="ctr"/>
              <a:r>
                <a:rPr lang="en-US" altLang="zh-CN" sz="1599">
                  <a:solidFill>
                    <a:srgbClr val="C7000B"/>
                  </a:solidFill>
                  <a:latin typeface="Arial" panose="020B0604020202020204" pitchFamily="34" charset="0"/>
                  <a:ea typeface="微软雅黑" panose="020B0503020204020204" pitchFamily="34" charset="-122"/>
                  <a:cs typeface="Arial" panose="020B0604020202020204" pitchFamily="34" charset="0"/>
                </a:rPr>
                <a:t>Cloud backup</a:t>
              </a:r>
            </a:p>
          </p:txBody>
        </p:sp>
        <p:grpSp>
          <p:nvGrpSpPr>
            <p:cNvPr id="74" name="组合 73"/>
            <p:cNvGrpSpPr/>
            <p:nvPr/>
          </p:nvGrpSpPr>
          <p:grpSpPr>
            <a:xfrm>
              <a:off x="5554958" y="1481725"/>
              <a:ext cx="659151" cy="609908"/>
              <a:chOff x="5610795" y="1541474"/>
              <a:chExt cx="659151" cy="609908"/>
            </a:xfrm>
            <a:grpFill/>
          </p:grpSpPr>
          <p:sp>
            <p:nvSpPr>
              <p:cNvPr id="134" name="椭圆 133"/>
              <p:cNvSpPr/>
              <p:nvPr/>
            </p:nvSpPr>
            <p:spPr>
              <a:xfrm>
                <a:off x="5610795" y="1541474"/>
                <a:ext cx="659151" cy="609908"/>
              </a:xfrm>
              <a:prstGeom prst="ellipse">
                <a:avLst/>
              </a:prstGeom>
              <a:solidFill>
                <a:srgbClr val="B5B5B5"/>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04" tIns="45702" rIns="91404" bIns="45702" numCol="1" anchor="t" anchorCtr="0" compatLnSpc="1">
                <a:noAutofit/>
              </a:bodyPr>
              <a:lstStyle/>
              <a:p>
                <a:pPr defTabSz="914034" fontAlgn="ctr"/>
                <a:endParaRPr lang="en-US" altLang="zh-CN" sz="1399">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35" name="Freeform 27"/>
              <p:cNvSpPr>
                <a:spLocks noEditPoints="1"/>
              </p:cNvSpPr>
              <p:nvPr/>
            </p:nvSpPr>
            <p:spPr bwMode="auto">
              <a:xfrm>
                <a:off x="5744538" y="1724759"/>
                <a:ext cx="351789" cy="241634"/>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noFill/>
              <a:ln w="15875">
                <a:solidFill>
                  <a:schemeClr val="tx1"/>
                </a:solidFill>
                <a:round/>
              </a:ln>
            </p:spPr>
            <p:txBody>
              <a:bodyPr vert="horz" wrap="square" lIns="91404" tIns="45702" rIns="91404" bIns="45702"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76" name="组合 75"/>
          <p:cNvGrpSpPr/>
          <p:nvPr/>
        </p:nvGrpSpPr>
        <p:grpSpPr>
          <a:xfrm>
            <a:off x="5362134" y="2409145"/>
            <a:ext cx="2307423" cy="609670"/>
            <a:chOff x="5554958" y="2456905"/>
            <a:chExt cx="2487638" cy="609908"/>
          </a:xfrm>
          <a:solidFill>
            <a:srgbClr val="C1CBD7"/>
          </a:solidFill>
          <a:scene3d>
            <a:camera prst="orthographicFront">
              <a:rot lat="0" lon="0" rev="0"/>
            </a:camera>
            <a:lightRig rig="glow" dir="t">
              <a:rot lat="0" lon="0" rev="14100000"/>
            </a:lightRig>
          </a:scene3d>
        </p:grpSpPr>
        <p:sp>
          <p:nvSpPr>
            <p:cNvPr id="115" name="TextBox 25"/>
            <p:cNvSpPr txBox="1"/>
            <p:nvPr/>
          </p:nvSpPr>
          <p:spPr>
            <a:xfrm>
              <a:off x="6424601" y="2580661"/>
              <a:ext cx="1617995" cy="384515"/>
            </a:xfrm>
            <a:prstGeom prst="rect">
              <a:avLst/>
            </a:prstGeom>
            <a:solidFill>
              <a:srgbClr val="B5B5B5"/>
            </a:solidFill>
            <a:ln>
              <a:noFill/>
            </a:ln>
            <a:effectLst/>
            <a:sp3d prstMaterial="softEdge">
              <a:bevelT w="127000" prst="artDeco"/>
            </a:sp3d>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sz="1599" b="0">
                  <a:solidFill>
                    <a:srgbClr val="C7000B"/>
                  </a:solidFill>
                  <a:latin typeface="Arial" panose="020B0604020202020204" pitchFamily="34" charset="0"/>
                </a:rPr>
                <a:t>Solution </a:t>
              </a:r>
              <a:endParaRPr lang="en-US" sz="1599" b="0">
                <a:solidFill>
                  <a:srgbClr val="C7000B"/>
                </a:solidFill>
                <a:latin typeface="Arial" panose="020B0604020202020204" pitchFamily="34" charset="0"/>
              </a:endParaRPr>
            </a:p>
          </p:txBody>
        </p:sp>
        <p:grpSp>
          <p:nvGrpSpPr>
            <p:cNvPr id="10" name="组合 9"/>
            <p:cNvGrpSpPr/>
            <p:nvPr/>
          </p:nvGrpSpPr>
          <p:grpSpPr>
            <a:xfrm>
              <a:off x="5554958" y="2456905"/>
              <a:ext cx="609908" cy="609908"/>
              <a:chOff x="5610795" y="2456905"/>
              <a:chExt cx="609908" cy="609908"/>
            </a:xfrm>
            <a:grpFill/>
          </p:grpSpPr>
          <p:sp>
            <p:nvSpPr>
              <p:cNvPr id="137" name="椭圆 136"/>
              <p:cNvSpPr/>
              <p:nvPr/>
            </p:nvSpPr>
            <p:spPr>
              <a:xfrm>
                <a:off x="5610795" y="2456905"/>
                <a:ext cx="609908" cy="609908"/>
              </a:xfrm>
              <a:prstGeom prst="ellipse">
                <a:avLst/>
              </a:prstGeom>
              <a:grpFill/>
              <a:ln w="9525">
                <a:noFill/>
                <a:miter lim="800000"/>
              </a:ln>
              <a:effectLst>
                <a:outerShdw blurRad="44450" dist="27940" dir="5400000" algn="ctr">
                  <a:srgbClr val="000000">
                    <a:alpha val="32000"/>
                  </a:srgbClr>
                </a:outerShdw>
              </a:effectLst>
              <a:sp3d>
                <a:bevelT w="190500" h="38100"/>
              </a:sp3d>
            </p:spPr>
            <p:txBody>
              <a:bodyPr vert="horz" wrap="square" lIns="91404" tIns="45702" rIns="91404" bIns="45702" numCol="1" anchor="t" anchorCtr="0" compatLnSpc="1">
                <a:noAutofit/>
              </a:bodyPr>
              <a:lstStyle/>
              <a:p>
                <a:pPr defTabSz="914034" fontAlgn="ctr"/>
                <a:endParaRPr lang="en-US" altLang="zh-CN" sz="1399">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39" name="组合 138"/>
              <p:cNvGrpSpPr/>
              <p:nvPr/>
            </p:nvGrpSpPr>
            <p:grpSpPr>
              <a:xfrm>
                <a:off x="5723174" y="2613877"/>
                <a:ext cx="380024" cy="226416"/>
                <a:chOff x="7832725" y="1436688"/>
                <a:chExt cx="679450" cy="404812"/>
              </a:xfrm>
              <a:grpFill/>
            </p:grpSpPr>
            <p:sp>
              <p:nvSpPr>
                <p:cNvPr id="140" name="Freeform 15"/>
                <p:cNvSpPr>
                  <a:spLocks noEditPoints="1"/>
                </p:cNvSpPr>
                <p:nvPr/>
              </p:nvSpPr>
              <p:spPr bwMode="auto">
                <a:xfrm>
                  <a:off x="8270875" y="1589088"/>
                  <a:ext cx="222250" cy="233362"/>
                </a:xfrm>
                <a:custGeom>
                  <a:avLst/>
                  <a:gdLst>
                    <a:gd name="T0" fmla="*/ 140 w 140"/>
                    <a:gd name="T1" fmla="*/ 107 h 147"/>
                    <a:gd name="T2" fmla="*/ 140 w 140"/>
                    <a:gd name="T3" fmla="*/ 22 h 147"/>
                    <a:gd name="T4" fmla="*/ 114 w 140"/>
                    <a:gd name="T5" fmla="*/ 0 h 147"/>
                    <a:gd name="T6" fmla="*/ 0 w 140"/>
                    <a:gd name="T7" fmla="*/ 0 h 147"/>
                    <a:gd name="T8" fmla="*/ 0 w 140"/>
                    <a:gd name="T9" fmla="*/ 147 h 147"/>
                    <a:gd name="T10" fmla="*/ 140 w 140"/>
                    <a:gd name="T11" fmla="*/ 147 h 147"/>
                    <a:gd name="T12" fmla="*/ 140 w 140"/>
                    <a:gd name="T13" fmla="*/ 107 h 147"/>
                    <a:gd name="T14" fmla="*/ 133 w 140"/>
                    <a:gd name="T15" fmla="*/ 107 h 147"/>
                    <a:gd name="T16" fmla="*/ 133 w 140"/>
                    <a:gd name="T17" fmla="*/ 142 h 147"/>
                    <a:gd name="T18" fmla="*/ 5 w 140"/>
                    <a:gd name="T19" fmla="*/ 142 h 147"/>
                    <a:gd name="T20" fmla="*/ 5 w 140"/>
                    <a:gd name="T21" fmla="*/ 5 h 147"/>
                    <a:gd name="T22" fmla="*/ 109 w 140"/>
                    <a:gd name="T23" fmla="*/ 5 h 147"/>
                    <a:gd name="T24" fmla="*/ 109 w 140"/>
                    <a:gd name="T25" fmla="*/ 31 h 147"/>
                    <a:gd name="T26" fmla="*/ 133 w 140"/>
                    <a:gd name="T27" fmla="*/ 31 h 147"/>
                    <a:gd name="T28" fmla="*/ 133 w 140"/>
                    <a:gd name="T29" fmla="*/ 107 h 147"/>
                    <a:gd name="T30" fmla="*/ 133 w 140"/>
                    <a:gd name="T31" fmla="*/ 24 h 147"/>
                    <a:gd name="T32" fmla="*/ 116 w 140"/>
                    <a:gd name="T33" fmla="*/ 24 h 147"/>
                    <a:gd name="T34" fmla="*/ 116 w 140"/>
                    <a:gd name="T35" fmla="*/ 10 h 147"/>
                    <a:gd name="T36" fmla="*/ 133 w 140"/>
                    <a:gd name="T37" fmla="*/ 24 h 147"/>
                    <a:gd name="T38" fmla="*/ 133 w 140"/>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47">
                      <a:moveTo>
                        <a:pt x="140" y="107"/>
                      </a:moveTo>
                      <a:lnTo>
                        <a:pt x="140" y="22"/>
                      </a:lnTo>
                      <a:lnTo>
                        <a:pt x="114" y="0"/>
                      </a:lnTo>
                      <a:lnTo>
                        <a:pt x="0" y="0"/>
                      </a:lnTo>
                      <a:lnTo>
                        <a:pt x="0" y="147"/>
                      </a:lnTo>
                      <a:lnTo>
                        <a:pt x="140" y="147"/>
                      </a:lnTo>
                      <a:lnTo>
                        <a:pt x="140" y="107"/>
                      </a:lnTo>
                      <a:close/>
                      <a:moveTo>
                        <a:pt x="133" y="107"/>
                      </a:moveTo>
                      <a:lnTo>
                        <a:pt x="133" y="142"/>
                      </a:lnTo>
                      <a:lnTo>
                        <a:pt x="5" y="142"/>
                      </a:lnTo>
                      <a:lnTo>
                        <a:pt x="5" y="5"/>
                      </a:lnTo>
                      <a:lnTo>
                        <a:pt x="109" y="5"/>
                      </a:lnTo>
                      <a:lnTo>
                        <a:pt x="109" y="31"/>
                      </a:lnTo>
                      <a:lnTo>
                        <a:pt x="133" y="31"/>
                      </a:lnTo>
                      <a:lnTo>
                        <a:pt x="133" y="107"/>
                      </a:lnTo>
                      <a:close/>
                      <a:moveTo>
                        <a:pt x="133" y="24"/>
                      </a:moveTo>
                      <a:lnTo>
                        <a:pt x="116" y="24"/>
                      </a:lnTo>
                      <a:lnTo>
                        <a:pt x="116" y="10"/>
                      </a:lnTo>
                      <a:lnTo>
                        <a:pt x="133" y="24"/>
                      </a:lnTo>
                      <a:lnTo>
                        <a:pt x="133" y="24"/>
                      </a:lnTo>
                      <a:close/>
                    </a:path>
                  </a:pathLst>
                </a:cu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1" name="Rectangle 16"/>
                <p:cNvSpPr>
                  <a:spLocks noChangeArrowheads="1"/>
                </p:cNvSpPr>
                <p:nvPr/>
              </p:nvSpPr>
              <p:spPr bwMode="auto">
                <a:xfrm>
                  <a:off x="8339138" y="1641475"/>
                  <a:ext cx="85725" cy="1270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2" name="Rectangle 17"/>
                <p:cNvSpPr>
                  <a:spLocks noChangeArrowheads="1"/>
                </p:cNvSpPr>
                <p:nvPr/>
              </p:nvSpPr>
              <p:spPr bwMode="auto">
                <a:xfrm>
                  <a:off x="8339138" y="1671638"/>
                  <a:ext cx="85725" cy="11112"/>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3" name="Rectangle 18"/>
                <p:cNvSpPr>
                  <a:spLocks noChangeArrowheads="1"/>
                </p:cNvSpPr>
                <p:nvPr/>
              </p:nvSpPr>
              <p:spPr bwMode="auto">
                <a:xfrm>
                  <a:off x="8339138" y="1706563"/>
                  <a:ext cx="85725" cy="11112"/>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4" name="Rectangle 19"/>
                <p:cNvSpPr>
                  <a:spLocks noChangeArrowheads="1"/>
                </p:cNvSpPr>
                <p:nvPr/>
              </p:nvSpPr>
              <p:spPr bwMode="auto">
                <a:xfrm>
                  <a:off x="8339138" y="1735138"/>
                  <a:ext cx="85725" cy="1270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5" name="Rectangle 20"/>
                <p:cNvSpPr>
                  <a:spLocks noChangeArrowheads="1"/>
                </p:cNvSpPr>
                <p:nvPr/>
              </p:nvSpPr>
              <p:spPr bwMode="auto">
                <a:xfrm>
                  <a:off x="8339138" y="1770063"/>
                  <a:ext cx="85725" cy="635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6" name="Freeform 21"/>
                <p:cNvSpPr/>
                <p:nvPr/>
              </p:nvSpPr>
              <p:spPr bwMode="auto">
                <a:xfrm>
                  <a:off x="8312150" y="1657350"/>
                  <a:ext cx="200025" cy="184150"/>
                </a:xfrm>
                <a:custGeom>
                  <a:avLst/>
                  <a:gdLst>
                    <a:gd name="T0" fmla="*/ 121 w 126"/>
                    <a:gd name="T1" fmla="*/ 0 h 116"/>
                    <a:gd name="T2" fmla="*/ 121 w 126"/>
                    <a:gd name="T3" fmla="*/ 111 h 116"/>
                    <a:gd name="T4" fmla="*/ 0 w 126"/>
                    <a:gd name="T5" fmla="*/ 111 h 116"/>
                    <a:gd name="T6" fmla="*/ 0 w 126"/>
                    <a:gd name="T7" fmla="*/ 116 h 116"/>
                    <a:gd name="T8" fmla="*/ 126 w 126"/>
                    <a:gd name="T9" fmla="*/ 116 h 116"/>
                    <a:gd name="T10" fmla="*/ 126 w 126"/>
                    <a:gd name="T11" fmla="*/ 0 h 116"/>
                    <a:gd name="T12" fmla="*/ 121 w 126"/>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21" y="0"/>
                      </a:moveTo>
                      <a:lnTo>
                        <a:pt x="121" y="111"/>
                      </a:lnTo>
                      <a:lnTo>
                        <a:pt x="0" y="111"/>
                      </a:lnTo>
                      <a:lnTo>
                        <a:pt x="0" y="116"/>
                      </a:lnTo>
                      <a:lnTo>
                        <a:pt x="126" y="116"/>
                      </a:lnTo>
                      <a:lnTo>
                        <a:pt x="126" y="0"/>
                      </a:lnTo>
                      <a:lnTo>
                        <a:pt x="121" y="0"/>
                      </a:lnTo>
                      <a:close/>
                    </a:path>
                  </a:pathLst>
                </a:cu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7" name="Freeform 22"/>
                <p:cNvSpPr>
                  <a:spLocks noEditPoints="1"/>
                </p:cNvSpPr>
                <p:nvPr/>
              </p:nvSpPr>
              <p:spPr bwMode="auto">
                <a:xfrm>
                  <a:off x="7832725" y="1589088"/>
                  <a:ext cx="220663" cy="233362"/>
                </a:xfrm>
                <a:custGeom>
                  <a:avLst/>
                  <a:gdLst>
                    <a:gd name="T0" fmla="*/ 139 w 139"/>
                    <a:gd name="T1" fmla="*/ 107 h 147"/>
                    <a:gd name="T2" fmla="*/ 139 w 139"/>
                    <a:gd name="T3" fmla="*/ 22 h 147"/>
                    <a:gd name="T4" fmla="*/ 113 w 139"/>
                    <a:gd name="T5" fmla="*/ 0 h 147"/>
                    <a:gd name="T6" fmla="*/ 0 w 139"/>
                    <a:gd name="T7" fmla="*/ 0 h 147"/>
                    <a:gd name="T8" fmla="*/ 0 w 139"/>
                    <a:gd name="T9" fmla="*/ 147 h 147"/>
                    <a:gd name="T10" fmla="*/ 139 w 139"/>
                    <a:gd name="T11" fmla="*/ 147 h 147"/>
                    <a:gd name="T12" fmla="*/ 139 w 139"/>
                    <a:gd name="T13" fmla="*/ 107 h 147"/>
                    <a:gd name="T14" fmla="*/ 135 w 139"/>
                    <a:gd name="T15" fmla="*/ 107 h 147"/>
                    <a:gd name="T16" fmla="*/ 135 w 139"/>
                    <a:gd name="T17" fmla="*/ 142 h 147"/>
                    <a:gd name="T18" fmla="*/ 7 w 139"/>
                    <a:gd name="T19" fmla="*/ 142 h 147"/>
                    <a:gd name="T20" fmla="*/ 7 w 139"/>
                    <a:gd name="T21" fmla="*/ 5 h 147"/>
                    <a:gd name="T22" fmla="*/ 111 w 139"/>
                    <a:gd name="T23" fmla="*/ 5 h 147"/>
                    <a:gd name="T24" fmla="*/ 111 w 139"/>
                    <a:gd name="T25" fmla="*/ 31 h 147"/>
                    <a:gd name="T26" fmla="*/ 135 w 139"/>
                    <a:gd name="T27" fmla="*/ 31 h 147"/>
                    <a:gd name="T28" fmla="*/ 135 w 139"/>
                    <a:gd name="T29" fmla="*/ 107 h 147"/>
                    <a:gd name="T30" fmla="*/ 135 w 139"/>
                    <a:gd name="T31" fmla="*/ 24 h 147"/>
                    <a:gd name="T32" fmla="*/ 116 w 139"/>
                    <a:gd name="T33" fmla="*/ 24 h 147"/>
                    <a:gd name="T34" fmla="*/ 116 w 139"/>
                    <a:gd name="T35" fmla="*/ 10 h 147"/>
                    <a:gd name="T36" fmla="*/ 135 w 139"/>
                    <a:gd name="T37" fmla="*/ 24 h 147"/>
                    <a:gd name="T38" fmla="*/ 135 w 139"/>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47">
                      <a:moveTo>
                        <a:pt x="139" y="107"/>
                      </a:moveTo>
                      <a:lnTo>
                        <a:pt x="139" y="22"/>
                      </a:lnTo>
                      <a:lnTo>
                        <a:pt x="113" y="0"/>
                      </a:lnTo>
                      <a:lnTo>
                        <a:pt x="0" y="0"/>
                      </a:lnTo>
                      <a:lnTo>
                        <a:pt x="0" y="147"/>
                      </a:lnTo>
                      <a:lnTo>
                        <a:pt x="139" y="147"/>
                      </a:lnTo>
                      <a:lnTo>
                        <a:pt x="139" y="107"/>
                      </a:lnTo>
                      <a:close/>
                      <a:moveTo>
                        <a:pt x="135" y="107"/>
                      </a:moveTo>
                      <a:lnTo>
                        <a:pt x="135" y="142"/>
                      </a:lnTo>
                      <a:lnTo>
                        <a:pt x="7" y="142"/>
                      </a:lnTo>
                      <a:lnTo>
                        <a:pt x="7" y="5"/>
                      </a:lnTo>
                      <a:lnTo>
                        <a:pt x="111" y="5"/>
                      </a:lnTo>
                      <a:lnTo>
                        <a:pt x="111" y="31"/>
                      </a:lnTo>
                      <a:lnTo>
                        <a:pt x="135" y="31"/>
                      </a:lnTo>
                      <a:lnTo>
                        <a:pt x="135" y="107"/>
                      </a:lnTo>
                      <a:close/>
                      <a:moveTo>
                        <a:pt x="135" y="24"/>
                      </a:moveTo>
                      <a:lnTo>
                        <a:pt x="116" y="24"/>
                      </a:lnTo>
                      <a:lnTo>
                        <a:pt x="116" y="10"/>
                      </a:lnTo>
                      <a:lnTo>
                        <a:pt x="135" y="24"/>
                      </a:lnTo>
                      <a:lnTo>
                        <a:pt x="135" y="24"/>
                      </a:lnTo>
                      <a:close/>
                    </a:path>
                  </a:pathLst>
                </a:cu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8" name="Rectangle 23"/>
                <p:cNvSpPr>
                  <a:spLocks noChangeArrowheads="1"/>
                </p:cNvSpPr>
                <p:nvPr/>
              </p:nvSpPr>
              <p:spPr bwMode="auto">
                <a:xfrm>
                  <a:off x="7900988" y="1641475"/>
                  <a:ext cx="85725" cy="1270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49" name="Rectangle 24"/>
                <p:cNvSpPr>
                  <a:spLocks noChangeArrowheads="1"/>
                </p:cNvSpPr>
                <p:nvPr/>
              </p:nvSpPr>
              <p:spPr bwMode="auto">
                <a:xfrm>
                  <a:off x="7900988" y="1671638"/>
                  <a:ext cx="85725" cy="11112"/>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0" name="Rectangle 25"/>
                <p:cNvSpPr>
                  <a:spLocks noChangeArrowheads="1"/>
                </p:cNvSpPr>
                <p:nvPr/>
              </p:nvSpPr>
              <p:spPr bwMode="auto">
                <a:xfrm>
                  <a:off x="7900988" y="1706563"/>
                  <a:ext cx="85725" cy="11112"/>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1" name="Rectangle 26"/>
                <p:cNvSpPr>
                  <a:spLocks noChangeArrowheads="1"/>
                </p:cNvSpPr>
                <p:nvPr/>
              </p:nvSpPr>
              <p:spPr bwMode="auto">
                <a:xfrm>
                  <a:off x="7900988" y="1735138"/>
                  <a:ext cx="85725" cy="1270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2" name="Rectangle 27"/>
                <p:cNvSpPr>
                  <a:spLocks noChangeArrowheads="1"/>
                </p:cNvSpPr>
                <p:nvPr/>
              </p:nvSpPr>
              <p:spPr bwMode="auto">
                <a:xfrm>
                  <a:off x="7900988" y="1770063"/>
                  <a:ext cx="85725" cy="635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3" name="Freeform 28"/>
                <p:cNvSpPr/>
                <p:nvPr/>
              </p:nvSpPr>
              <p:spPr bwMode="auto">
                <a:xfrm>
                  <a:off x="7874000" y="1657350"/>
                  <a:ext cx="203200" cy="184150"/>
                </a:xfrm>
                <a:custGeom>
                  <a:avLst/>
                  <a:gdLst>
                    <a:gd name="T0" fmla="*/ 121 w 128"/>
                    <a:gd name="T1" fmla="*/ 0 h 116"/>
                    <a:gd name="T2" fmla="*/ 121 w 128"/>
                    <a:gd name="T3" fmla="*/ 111 h 116"/>
                    <a:gd name="T4" fmla="*/ 0 w 128"/>
                    <a:gd name="T5" fmla="*/ 111 h 116"/>
                    <a:gd name="T6" fmla="*/ 0 w 128"/>
                    <a:gd name="T7" fmla="*/ 116 h 116"/>
                    <a:gd name="T8" fmla="*/ 128 w 128"/>
                    <a:gd name="T9" fmla="*/ 116 h 116"/>
                    <a:gd name="T10" fmla="*/ 128 w 128"/>
                    <a:gd name="T11" fmla="*/ 0 h 116"/>
                    <a:gd name="T12" fmla="*/ 121 w 128"/>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8" h="116">
                      <a:moveTo>
                        <a:pt x="121" y="0"/>
                      </a:moveTo>
                      <a:lnTo>
                        <a:pt x="121" y="111"/>
                      </a:lnTo>
                      <a:lnTo>
                        <a:pt x="0" y="111"/>
                      </a:lnTo>
                      <a:lnTo>
                        <a:pt x="0" y="116"/>
                      </a:lnTo>
                      <a:lnTo>
                        <a:pt x="128" y="116"/>
                      </a:lnTo>
                      <a:lnTo>
                        <a:pt x="128" y="0"/>
                      </a:lnTo>
                      <a:lnTo>
                        <a:pt x="121" y="0"/>
                      </a:lnTo>
                      <a:close/>
                    </a:path>
                  </a:pathLst>
                </a:cu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54" name="Freeform 29"/>
                <p:cNvSpPr/>
                <p:nvPr/>
              </p:nvSpPr>
              <p:spPr bwMode="auto">
                <a:xfrm>
                  <a:off x="7918450" y="1436688"/>
                  <a:ext cx="461963" cy="160337"/>
                </a:xfrm>
                <a:custGeom>
                  <a:avLst/>
                  <a:gdLst>
                    <a:gd name="T0" fmla="*/ 3 w 123"/>
                    <a:gd name="T1" fmla="*/ 43 h 43"/>
                    <a:gd name="T2" fmla="*/ 0 w 123"/>
                    <a:gd name="T3" fmla="*/ 42 h 43"/>
                    <a:gd name="T4" fmla="*/ 61 w 123"/>
                    <a:gd name="T5" fmla="*/ 0 h 43"/>
                    <a:gd name="T6" fmla="*/ 123 w 123"/>
                    <a:gd name="T7" fmla="*/ 41 h 43"/>
                    <a:gd name="T8" fmla="*/ 120 w 123"/>
                    <a:gd name="T9" fmla="*/ 42 h 43"/>
                    <a:gd name="T10" fmla="*/ 61 w 123"/>
                    <a:gd name="T11" fmla="*/ 3 h 43"/>
                    <a:gd name="T12" fmla="*/ 3 w 12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3" h="43">
                      <a:moveTo>
                        <a:pt x="3" y="43"/>
                      </a:moveTo>
                      <a:cubicBezTo>
                        <a:pt x="0" y="42"/>
                        <a:pt x="0" y="42"/>
                        <a:pt x="0" y="42"/>
                      </a:cubicBezTo>
                      <a:cubicBezTo>
                        <a:pt x="9" y="16"/>
                        <a:pt x="33" y="0"/>
                        <a:pt x="61" y="0"/>
                      </a:cubicBezTo>
                      <a:cubicBezTo>
                        <a:pt x="88" y="0"/>
                        <a:pt x="113" y="16"/>
                        <a:pt x="123" y="41"/>
                      </a:cubicBezTo>
                      <a:cubicBezTo>
                        <a:pt x="120" y="42"/>
                        <a:pt x="120" y="42"/>
                        <a:pt x="120" y="42"/>
                      </a:cubicBezTo>
                      <a:cubicBezTo>
                        <a:pt x="110" y="18"/>
                        <a:pt x="87" y="3"/>
                        <a:pt x="61" y="3"/>
                      </a:cubicBezTo>
                      <a:cubicBezTo>
                        <a:pt x="34" y="3"/>
                        <a:pt x="12" y="18"/>
                        <a:pt x="3" y="43"/>
                      </a:cubicBezTo>
                      <a:close/>
                    </a:path>
                  </a:pathLst>
                </a:custGeom>
                <a:grpFill/>
                <a:ln>
                  <a:noFill/>
                </a:ln>
                <a:effectLst>
                  <a:outerShdw blurRad="44450" dist="27940" dir="5400000" algn="ctr">
                    <a:srgbClr val="000000">
                      <a:alpha val="32000"/>
                    </a:srgbClr>
                  </a:outerShdw>
                </a:effectLst>
                <a:sp3d>
                  <a:bevelT w="190500" h="38100"/>
                </a:sp3d>
              </p:spPr>
              <p:txBody>
                <a:bodyPr vert="horz" wrap="square" lIns="91380" tIns="45690" rIns="91380" bIns="45690" numCol="1" anchor="t" anchorCtr="0" compatLnSpc="1">
                  <a:noAutofit/>
                </a:bodyPr>
                <a:lstStyle/>
                <a:p>
                  <a:pPr defTabSz="914034" fontAlgn="ctr">
                    <a:defRPr/>
                  </a:pPr>
                  <a:endParaRPr lang="en-US" altLang="zh-CN" sz="1799" kern="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grpSp>
      <p:grpSp>
        <p:nvGrpSpPr>
          <p:cNvPr id="77" name="组合 76"/>
          <p:cNvGrpSpPr/>
          <p:nvPr/>
        </p:nvGrpSpPr>
        <p:grpSpPr>
          <a:xfrm>
            <a:off x="5362133" y="3323124"/>
            <a:ext cx="2315428" cy="609670"/>
            <a:chOff x="5554958" y="3372336"/>
            <a:chExt cx="2487638" cy="609908"/>
          </a:xfrm>
          <a:solidFill>
            <a:srgbClr val="F8EBD8"/>
          </a:solidFill>
        </p:grpSpPr>
        <p:sp>
          <p:nvSpPr>
            <p:cNvPr id="114" name="TextBox 25"/>
            <p:cNvSpPr txBox="1"/>
            <p:nvPr/>
          </p:nvSpPr>
          <p:spPr>
            <a:xfrm>
              <a:off x="6424601" y="3474758"/>
              <a:ext cx="1617995" cy="397611"/>
            </a:xfrm>
            <a:prstGeom prst="rect">
              <a:avLst/>
            </a:prstGeom>
            <a:solidFill>
              <a:srgbClr val="B5B5B5"/>
            </a:solidFill>
            <a:ln>
              <a:noFill/>
            </a:ln>
            <a:effectLst/>
            <a:scene3d>
              <a:camera prst="orthographicFront">
                <a:rot lat="0" lon="0" rev="0"/>
              </a:camera>
              <a:lightRig rig="glow" dir="t">
                <a:rot lat="0" lon="0" rev="14100000"/>
              </a:lightRig>
            </a:scene3d>
            <a:sp3d prstMaterial="softEdge">
              <a:bevelT w="127000" prst="artDeco"/>
            </a:sp3d>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sz="1599" b="0">
                  <a:solidFill>
                    <a:srgbClr val="C7000B"/>
                  </a:solidFill>
                  <a:latin typeface="Arial" panose="020B0604020202020204" pitchFamily="34" charset="0"/>
                </a:rPr>
                <a:t>System </a:t>
              </a:r>
              <a:endParaRPr lang="en-US" sz="1599" b="0">
                <a:solidFill>
                  <a:srgbClr val="C7000B"/>
                </a:solidFill>
                <a:latin typeface="Arial" panose="020B0604020202020204" pitchFamily="34" charset="0"/>
              </a:endParaRPr>
            </a:p>
          </p:txBody>
        </p:sp>
        <p:sp>
          <p:nvSpPr>
            <p:cNvPr id="155" name="椭圆 154"/>
            <p:cNvSpPr/>
            <p:nvPr/>
          </p:nvSpPr>
          <p:spPr>
            <a:xfrm>
              <a:off x="5554958" y="3372336"/>
              <a:ext cx="655014" cy="609908"/>
            </a:xfrm>
            <a:prstGeom prst="ellipse">
              <a:avLst/>
            </a:prstGeom>
            <a:solidFill>
              <a:srgbClr val="B5B5B5"/>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04" tIns="45702" rIns="91404" bIns="45702" numCol="1" anchor="t" anchorCtr="0" compatLnSpc="1">
              <a:noAutofit/>
            </a:bodyPr>
            <a:lstStyle/>
            <a:p>
              <a:pPr defTabSz="914034" fontAlgn="ctr"/>
              <a:endParaRPr lang="en-US" altLang="zh-CN" sz="1399">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78" name="组合 77"/>
          <p:cNvGrpSpPr/>
          <p:nvPr/>
        </p:nvGrpSpPr>
        <p:grpSpPr>
          <a:xfrm>
            <a:off x="5362133" y="4237103"/>
            <a:ext cx="2315430" cy="609670"/>
            <a:chOff x="5554957" y="4287767"/>
            <a:chExt cx="2441191" cy="609908"/>
          </a:xfrm>
          <a:solidFill>
            <a:srgbClr val="C1CBD7"/>
          </a:solidFill>
        </p:grpSpPr>
        <p:sp>
          <p:nvSpPr>
            <p:cNvPr id="110" name="TextBox 25"/>
            <p:cNvSpPr txBox="1"/>
            <p:nvPr/>
          </p:nvSpPr>
          <p:spPr>
            <a:xfrm>
              <a:off x="6424602" y="4406665"/>
              <a:ext cx="1571546" cy="397611"/>
            </a:xfrm>
            <a:prstGeom prst="rect">
              <a:avLst/>
            </a:prstGeom>
            <a:solidFill>
              <a:srgbClr val="B5B5B5"/>
            </a:solidFill>
            <a:ln>
              <a:noFill/>
            </a:ln>
            <a:effectLst/>
            <a:scene3d>
              <a:camera prst="orthographicFront">
                <a:rot lat="0" lon="0" rev="0"/>
              </a:camera>
              <a:lightRig rig="glow" dir="t">
                <a:rot lat="0" lon="0" rev="14100000"/>
              </a:lightRig>
            </a:scene3d>
            <a:sp3d prstMaterial="softEdge">
              <a:bevelT w="127000" prst="artDeco"/>
            </a:sp3d>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sz="1599" b="0">
                  <a:solidFill>
                    <a:srgbClr val="C7000B"/>
                  </a:solidFill>
                  <a:latin typeface="Arial" panose="020B0604020202020204" pitchFamily="34" charset="0"/>
                </a:rPr>
                <a:t>Architecture </a:t>
              </a:r>
              <a:endParaRPr lang="en-US" sz="1599" b="0">
                <a:solidFill>
                  <a:srgbClr val="C7000B"/>
                </a:solidFill>
                <a:latin typeface="Arial" panose="020B0604020202020204" pitchFamily="34" charset="0"/>
              </a:endParaRPr>
            </a:p>
          </p:txBody>
        </p:sp>
        <p:grpSp>
          <p:nvGrpSpPr>
            <p:cNvPr id="14" name="组合 13"/>
            <p:cNvGrpSpPr/>
            <p:nvPr/>
          </p:nvGrpSpPr>
          <p:grpSpPr>
            <a:xfrm>
              <a:off x="5554957" y="4287767"/>
              <a:ext cx="642782" cy="609908"/>
              <a:chOff x="5610794" y="4287767"/>
              <a:chExt cx="642782" cy="609908"/>
            </a:xfrm>
            <a:grpFill/>
          </p:grpSpPr>
          <p:sp>
            <p:nvSpPr>
              <p:cNvPr id="161" name="椭圆 160"/>
              <p:cNvSpPr/>
              <p:nvPr/>
            </p:nvSpPr>
            <p:spPr>
              <a:xfrm>
                <a:off x="5610794" y="4287767"/>
                <a:ext cx="642782" cy="609908"/>
              </a:xfrm>
              <a:prstGeom prst="ellipse">
                <a:avLst/>
              </a:prstGeom>
              <a:solidFill>
                <a:srgbClr val="B5B5B5"/>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04" tIns="45702" rIns="91404" bIns="45702" numCol="1" anchor="t" anchorCtr="0" compatLnSpc="1">
                <a:noAutofit/>
              </a:bodyPr>
              <a:lstStyle/>
              <a:p>
                <a:pPr defTabSz="914034" fontAlgn="ctr"/>
                <a:endParaRPr lang="en-US" altLang="zh-CN" sz="1399">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62" name="组合 161"/>
              <p:cNvGrpSpPr/>
              <p:nvPr/>
            </p:nvGrpSpPr>
            <p:grpSpPr>
              <a:xfrm>
                <a:off x="5776949" y="4539047"/>
                <a:ext cx="291964" cy="108432"/>
                <a:chOff x="3583259" y="1840271"/>
                <a:chExt cx="602944" cy="223925"/>
              </a:xfrm>
              <a:grpFill/>
            </p:grpSpPr>
            <p:cxnSp>
              <p:nvCxnSpPr>
                <p:cNvPr id="168" name="直接连接符 167"/>
                <p:cNvCxnSpPr/>
                <p:nvPr/>
              </p:nvCxnSpPr>
              <p:spPr>
                <a:xfrm rot="16200000" flipH="1">
                  <a:off x="3551765" y="1950150"/>
                  <a:ext cx="63625" cy="637"/>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69" name="直接连接符 168"/>
                <p:cNvCxnSpPr/>
                <p:nvPr/>
              </p:nvCxnSpPr>
              <p:spPr>
                <a:xfrm rot="16200000" flipH="1">
                  <a:off x="3695990" y="1948705"/>
                  <a:ext cx="63625" cy="637"/>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70" name="直接连接符 169"/>
                <p:cNvCxnSpPr/>
                <p:nvPr/>
              </p:nvCxnSpPr>
              <p:spPr>
                <a:xfrm rot="16200000" flipV="1">
                  <a:off x="3655690" y="2038218"/>
                  <a:ext cx="0" cy="42006"/>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71" name="直接连接符 170"/>
                <p:cNvCxnSpPr/>
                <p:nvPr/>
              </p:nvCxnSpPr>
              <p:spPr>
                <a:xfrm rot="16200000" flipV="1">
                  <a:off x="3655690" y="1819268"/>
                  <a:ext cx="0" cy="42006"/>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79" name="直接连接符 178"/>
                <p:cNvCxnSpPr/>
                <p:nvPr/>
              </p:nvCxnSpPr>
              <p:spPr>
                <a:xfrm rot="16200000" flipH="1">
                  <a:off x="4009847" y="1955126"/>
                  <a:ext cx="63625" cy="637"/>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80" name="直接连接符 179"/>
                <p:cNvCxnSpPr/>
                <p:nvPr/>
              </p:nvCxnSpPr>
              <p:spPr>
                <a:xfrm rot="16200000" flipH="1">
                  <a:off x="4154072" y="1953681"/>
                  <a:ext cx="63625" cy="637"/>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81" name="直接连接符 180"/>
                <p:cNvCxnSpPr/>
                <p:nvPr/>
              </p:nvCxnSpPr>
              <p:spPr>
                <a:xfrm rot="16200000" flipV="1">
                  <a:off x="4113771" y="2043193"/>
                  <a:ext cx="0" cy="42006"/>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182" name="直接连接符 181"/>
                <p:cNvCxnSpPr/>
                <p:nvPr/>
              </p:nvCxnSpPr>
              <p:spPr>
                <a:xfrm rot="16200000" flipV="1">
                  <a:off x="4113771" y="1824244"/>
                  <a:ext cx="0" cy="42006"/>
                </a:xfrm>
                <a:prstGeom prst="line">
                  <a:avLst/>
                </a:prstGeom>
                <a:grpFill/>
                <a:ln w="19050" cap="flat" cmpd="sng" algn="ctr">
                  <a:solidFill>
                    <a:schemeClr val="tx2"/>
                  </a:solidFill>
                  <a:prstDash val="solid"/>
                  <a:round/>
                  <a:headEnd type="none" w="med" len="med"/>
                  <a:tailEnd type="none" w="med" len="med"/>
                </a:ln>
                <a:effectLst/>
                <a:scene3d>
                  <a:camera prst="orthographicFront"/>
                  <a:lightRig rig="flat" dir="t"/>
                </a:scene3d>
              </p:spPr>
            </p:cxnSp>
          </p:grpSp>
        </p:grpSp>
      </p:grpSp>
      <p:sp>
        <p:nvSpPr>
          <p:cNvPr id="109" name="TextBox 25"/>
          <p:cNvSpPr txBox="1"/>
          <p:nvPr/>
        </p:nvSpPr>
        <p:spPr>
          <a:xfrm>
            <a:off x="6231437" y="5277385"/>
            <a:ext cx="1446127" cy="367124"/>
          </a:xfrm>
          <a:prstGeom prst="rect">
            <a:avLst/>
          </a:prstGeom>
          <a:solidFill>
            <a:srgbClr val="B5B5B5"/>
          </a:solidFill>
          <a:ln>
            <a:noFill/>
          </a:ln>
          <a:effectLst/>
          <a:scene3d>
            <a:camera prst="orthographicFront">
              <a:rot lat="0" lon="0" rev="0"/>
            </a:camera>
            <a:lightRig rig="glow" dir="t">
              <a:rot lat="0" lon="0" rev="14100000"/>
            </a:lightRig>
          </a:scene3d>
          <a:sp3d prstMaterial="softEdge">
            <a:bevelT w="127000" prst="artDeco"/>
          </a:sp3d>
        </p:spPr>
        <p:txBody>
          <a:bodyPr wrap="square" rtlCol="0" anchor="ctr">
            <a:noAutofit/>
          </a:bodyPr>
          <a:lstStyle>
            <a:defPPr>
              <a:defRPr lang="en-US"/>
            </a:defPPr>
            <a:lvl1pPr>
              <a:defRPr sz="1400" b="1">
                <a:solidFill>
                  <a:srgbClr val="3B3B3B"/>
                </a:solidFill>
                <a:latin typeface="微软雅黑" panose="020B0503020204020204" pitchFamily="34" charset="-122"/>
                <a:ea typeface="微软雅黑" panose="020B0503020204020204" pitchFamily="34" charset="-122"/>
                <a:cs typeface="Arial" panose="020B0604020202020204" pitchFamily="34" charset="0"/>
              </a:defRPr>
            </a:lvl1pPr>
          </a:lstStyle>
          <a:p>
            <a:pPr fontAlgn="ctr"/>
            <a:r>
              <a:rPr lang="en-US" altLang="zh-CN" sz="1599" b="0">
                <a:solidFill>
                  <a:srgbClr val="C7000B"/>
                </a:solidFill>
                <a:latin typeface="Arial" panose="020B0604020202020204" pitchFamily="34" charset="0"/>
              </a:rPr>
              <a:t>SSD</a:t>
            </a:r>
            <a:endParaRPr lang="en-US" sz="1599" b="0">
              <a:solidFill>
                <a:srgbClr val="C7000B"/>
              </a:solidFill>
              <a:latin typeface="Arial" panose="020B0604020202020204" pitchFamily="34" charset="0"/>
            </a:endParaRPr>
          </a:p>
        </p:txBody>
      </p:sp>
      <p:sp>
        <p:nvSpPr>
          <p:cNvPr id="192" name="Line 6"/>
          <p:cNvSpPr>
            <a:spLocks noChangeShapeType="1"/>
          </p:cNvSpPr>
          <p:nvPr/>
        </p:nvSpPr>
        <p:spPr bwMode="auto">
          <a:xfrm flipV="1">
            <a:off x="5513251" y="1343012"/>
            <a:ext cx="5908163"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04" tIns="45702" rIns="91404" bIns="45702" numCol="1" anchor="t" anchorCtr="0" compatLnSpc="1">
            <a:noAutofit/>
          </a:bodyPr>
          <a:lstStyle/>
          <a:p>
            <a:pPr defTabSz="914034" fontAlgn="ctr"/>
            <a:endParaRPr lang="en-US" altLang="zh-CN" sz="110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3" name="Line 6"/>
          <p:cNvSpPr>
            <a:spLocks noChangeShapeType="1"/>
          </p:cNvSpPr>
          <p:nvPr/>
        </p:nvSpPr>
        <p:spPr bwMode="auto">
          <a:xfrm flipV="1">
            <a:off x="5513251" y="3170970"/>
            <a:ext cx="5908163"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04" tIns="45702" rIns="91404" bIns="45702" numCol="1" anchor="t" anchorCtr="0" compatLnSpc="1">
            <a:noAutofit/>
          </a:bodyPr>
          <a:lstStyle/>
          <a:p>
            <a:pPr defTabSz="914034" fontAlgn="ctr"/>
            <a:endParaRPr lang="en-US" altLang="zh-CN" sz="110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4" name="Line 6"/>
          <p:cNvSpPr>
            <a:spLocks noChangeShapeType="1"/>
          </p:cNvSpPr>
          <p:nvPr/>
        </p:nvSpPr>
        <p:spPr bwMode="auto">
          <a:xfrm flipV="1">
            <a:off x="5513251" y="4084949"/>
            <a:ext cx="5908163"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04" tIns="45702" rIns="91404" bIns="45702" numCol="1" anchor="t" anchorCtr="0" compatLnSpc="1">
            <a:noAutofit/>
          </a:bodyPr>
          <a:lstStyle/>
          <a:p>
            <a:pPr defTabSz="914034" fontAlgn="ctr"/>
            <a:endParaRPr lang="en-US" altLang="zh-CN" sz="110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sp>
        <p:nvSpPr>
          <p:cNvPr id="195" name="Line 6"/>
          <p:cNvSpPr>
            <a:spLocks noChangeShapeType="1"/>
          </p:cNvSpPr>
          <p:nvPr/>
        </p:nvSpPr>
        <p:spPr bwMode="auto">
          <a:xfrm flipV="1">
            <a:off x="5513251" y="4998928"/>
            <a:ext cx="5908163" cy="0"/>
          </a:xfrm>
          <a:prstGeom prst="line">
            <a:avLst/>
          </a:prstGeom>
          <a:ln>
            <a:gradFill>
              <a:gsLst>
                <a:gs pos="0">
                  <a:srgbClr val="03AAFD">
                    <a:alpha val="0"/>
                  </a:srgbClr>
                </a:gs>
                <a:gs pos="50000">
                  <a:schemeClr val="bg1">
                    <a:alpha val="60000"/>
                  </a:schemeClr>
                </a:gs>
                <a:gs pos="100000">
                  <a:srgbClr val="03AAFD">
                    <a:alpha val="0"/>
                  </a:srgbClr>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04" tIns="45702" rIns="91404" bIns="45702" numCol="1" anchor="t" anchorCtr="0" compatLnSpc="1">
            <a:noAutofit/>
          </a:bodyPr>
          <a:lstStyle/>
          <a:p>
            <a:pPr defTabSz="914034" fontAlgn="ctr"/>
            <a:endParaRPr lang="en-US" altLang="zh-CN" sz="1100">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9" name="组合 88"/>
          <p:cNvGrpSpPr/>
          <p:nvPr/>
        </p:nvGrpSpPr>
        <p:grpSpPr>
          <a:xfrm>
            <a:off x="5362134" y="5151082"/>
            <a:ext cx="609668" cy="609670"/>
            <a:chOff x="5364228" y="5151755"/>
            <a:chExt cx="609906" cy="609908"/>
          </a:xfrm>
          <a:solidFill>
            <a:srgbClr val="B5B5B5"/>
          </a:solidFill>
        </p:grpSpPr>
        <p:sp>
          <p:nvSpPr>
            <p:cNvPr id="189" name="椭圆 188"/>
            <p:cNvSpPr/>
            <p:nvPr/>
          </p:nvSpPr>
          <p:spPr>
            <a:xfrm>
              <a:off x="5364228" y="5151755"/>
              <a:ext cx="609906" cy="609908"/>
            </a:xfrm>
            <a:prstGeom prst="ellipse">
              <a:avLst/>
            </a:prstGeom>
            <a:grp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04" tIns="45702" rIns="91404" bIns="45702" numCol="1" anchor="t" anchorCtr="0" compatLnSpc="1">
              <a:noAutofit/>
            </a:bodyPr>
            <a:lstStyle/>
            <a:p>
              <a:pPr defTabSz="914034" fontAlgn="ctr"/>
              <a:endParaRPr lang="en-US" altLang="zh-CN" sz="1399">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pic>
          <p:nvPicPr>
            <p:cNvPr id="201" name="Picture 2" descr="D:\正在进行中\Wangjiaxin\图片1asdasdd.png"/>
            <p:cNvPicPr>
              <a:picLocks noChangeAspect="1" noChangeArrowheads="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482146" y="5326219"/>
              <a:ext cx="374073" cy="260980"/>
            </a:xfrm>
            <a:prstGeom prst="rect">
              <a:avLst/>
            </a:prstGeom>
            <a:grpFill/>
            <a:ln>
              <a:noFill/>
            </a:ln>
          </p:spPr>
        </p:pic>
      </p:grpSp>
      <p:sp>
        <p:nvSpPr>
          <p:cNvPr id="124" name="Rectangle 10"/>
          <p:cNvSpPr>
            <a:spLocks noChangeArrowheads="1"/>
          </p:cNvSpPr>
          <p:nvPr/>
        </p:nvSpPr>
        <p:spPr bwMode="gray">
          <a:xfrm>
            <a:off x="7682131" y="5217746"/>
            <a:ext cx="4020688" cy="657301"/>
          </a:xfrm>
          <a:prstGeom prst="rect">
            <a:avLst/>
          </a:prstGeom>
          <a:noFill/>
          <a:ln w="9525">
            <a:noFill/>
            <a:miter lim="800000"/>
            <a:headEnd/>
            <a:tailEnd/>
          </a:ln>
          <a:effectLst/>
        </p:spPr>
        <p:txBody>
          <a:bodyPr wrap="square" anchor="t">
            <a:noAutofit/>
          </a:bodyPr>
          <a:lstStyle/>
          <a:p>
            <a:pPr marL="285636" indent="-285636" fontAlgn="ctr">
              <a:buFont typeface="Wingdings" pitchFamily="2" charset="2"/>
              <a:buChar char="§"/>
              <a:defRPr/>
            </a:pPr>
            <a:r>
              <a:rPr lang="en-US" sz="1200">
                <a:solidFill>
                  <a:srgbClr val="1D1D1A"/>
                </a:solidFill>
                <a:latin typeface="Arial" panose="020B0604020202020204" pitchFamily="34" charset="0"/>
                <a:ea typeface="微软雅黑" panose="020B0503020204020204" pitchFamily="34" charset="-122"/>
                <a:cs typeface="Arial" pitchFamily="34" charset="0"/>
              </a:rPr>
              <a:t>Global</a:t>
            </a:r>
            <a:r>
              <a:rPr lang="en-US" sz="1200">
                <a:solidFill>
                  <a:srgbClr val="1D1D1A"/>
                </a:solidFill>
                <a:latin typeface="Arial" panose="020B0604020202020204" pitchFamily="34" charset="0"/>
                <a:ea typeface="微软雅黑" panose="020B0503020204020204" pitchFamily="34" charset="-122"/>
              </a:rPr>
              <a:t> </a:t>
            </a:r>
            <a:r>
              <a:rPr lang="en-US" sz="1200">
                <a:solidFill>
                  <a:srgbClr val="1D1D1A"/>
                </a:solidFill>
                <a:latin typeface="Arial" pitchFamily="34" charset="0"/>
                <a:ea typeface="微软雅黑" panose="020B0503020204020204" pitchFamily="34" charset="-122"/>
                <a:cs typeface="Arial" pitchFamily="34" charset="0"/>
              </a:rPr>
              <a:t>wear</a:t>
            </a:r>
            <a:r>
              <a:rPr lang="en-US" sz="1200">
                <a:solidFill>
                  <a:srgbClr val="1D1D1A"/>
                </a:solidFill>
                <a:latin typeface="Arial" panose="020B0604020202020204" pitchFamily="34" charset="0"/>
                <a:ea typeface="微软雅黑" panose="020B0503020204020204" pitchFamily="34" charset="-122"/>
              </a:rPr>
              <a:t> </a:t>
            </a:r>
            <a:r>
              <a:rPr lang="en-US" sz="1200">
                <a:solidFill>
                  <a:srgbClr val="1D1D1A"/>
                </a:solidFill>
                <a:latin typeface="Arial" pitchFamily="34" charset="0"/>
                <a:ea typeface="微软雅黑" panose="020B0503020204020204" pitchFamily="34" charset="-122"/>
                <a:cs typeface="Arial" pitchFamily="34" charset="0"/>
              </a:rPr>
              <a:t>leveling</a:t>
            </a:r>
          </a:p>
          <a:p>
            <a:pPr marL="285636" indent="-285636" fontAlgn="ctr">
              <a:buFont typeface="Wingdings" pitchFamily="2" charset="2"/>
              <a:buChar char="§"/>
              <a:defRPr/>
            </a:pPr>
            <a:r>
              <a:rPr lang="en-US" sz="1200">
                <a:solidFill>
                  <a:srgbClr val="C7000B"/>
                </a:solidFill>
                <a:latin typeface="Arial" panose="020B0604020202020204" pitchFamily="34" charset="0"/>
                <a:ea typeface="微软雅黑" panose="020B0503020204020204" pitchFamily="34" charset="-122"/>
              </a:rPr>
              <a:t>Huawei-patented global anti-wear leveling</a:t>
            </a:r>
          </a:p>
        </p:txBody>
      </p:sp>
      <p:sp>
        <p:nvSpPr>
          <p:cNvPr id="125" name="Rectangle 10"/>
          <p:cNvSpPr>
            <a:spLocks noChangeArrowheads="1"/>
          </p:cNvSpPr>
          <p:nvPr/>
        </p:nvSpPr>
        <p:spPr bwMode="gray">
          <a:xfrm>
            <a:off x="7667852" y="4251790"/>
            <a:ext cx="4034967" cy="657301"/>
          </a:xfrm>
          <a:prstGeom prst="rect">
            <a:avLst/>
          </a:prstGeom>
          <a:noFill/>
          <a:ln w="9525">
            <a:noFill/>
            <a:miter lim="800000"/>
            <a:headEnd/>
            <a:tailEnd/>
          </a:ln>
          <a:effectLst/>
        </p:spPr>
        <p:txBody>
          <a:bodyPr wrap="square" anchor="t">
            <a:noAutofit/>
          </a:bodyPr>
          <a:lstStyle/>
          <a:p>
            <a:pPr marL="285636" indent="-285636" fontAlgn="ctr">
              <a:buFont typeface="Wingdings" pitchFamily="2" charset="2"/>
              <a:buChar char="§"/>
              <a:defRPr/>
            </a:pPr>
            <a:r>
              <a:rPr lang="en-US" sz="1200">
                <a:solidFill>
                  <a:srgbClr val="1D1D1A"/>
                </a:solidFill>
                <a:latin typeface="Arial" pitchFamily="34" charset="0"/>
                <a:ea typeface="微软雅黑" panose="020B0503020204020204" pitchFamily="34" charset="-122"/>
                <a:cs typeface="Arial" pitchFamily="34" charset="0"/>
              </a:rPr>
              <a:t>Tolerance for failure</a:t>
            </a:r>
            <a:r>
              <a:rPr lang="en-US" altLang="zh-CN" sz="1200">
                <a:solidFill>
                  <a:srgbClr val="1D1D1A"/>
                </a:solidFill>
                <a:latin typeface="Arial" pitchFamily="34" charset="0"/>
                <a:ea typeface="微软雅黑" panose="020B0503020204020204" pitchFamily="34" charset="-122"/>
                <a:cs typeface="Arial" pitchFamily="34" charset="0"/>
              </a:rPr>
              <a:t>s</a:t>
            </a:r>
            <a:r>
              <a:rPr lang="en-US" sz="1200">
                <a:solidFill>
                  <a:srgbClr val="1D1D1A"/>
                </a:solidFill>
                <a:latin typeface="Arial" pitchFamily="34" charset="0"/>
                <a:ea typeface="微软雅黑" panose="020B0503020204020204" pitchFamily="34" charset="-122"/>
                <a:cs typeface="Arial" pitchFamily="34" charset="0"/>
              </a:rPr>
              <a:t> of 7 out of 8 controllers with </a:t>
            </a:r>
            <a:r>
              <a:rPr lang="en-US" altLang="zh-CN" sz="1200">
                <a:solidFill>
                  <a:srgbClr val="C7000B"/>
                </a:solidFill>
                <a:latin typeface="Arial" panose="020B0604020202020204" pitchFamily="34" charset="0"/>
                <a:ea typeface="微软雅黑" panose="020B0503020204020204" pitchFamily="34" charset="-122"/>
              </a:rPr>
              <a:t>SmartMatrix </a:t>
            </a:r>
            <a:r>
              <a:rPr lang="en-US" altLang="zh-CN" sz="1200">
                <a:solidFill>
                  <a:srgbClr val="1D1D1A"/>
                </a:solidFill>
                <a:latin typeface="Arial" pitchFamily="34" charset="0"/>
                <a:ea typeface="微软雅黑" panose="020B0503020204020204" pitchFamily="34" charset="-122"/>
                <a:cs typeface="Arial" pitchFamily="34" charset="0"/>
              </a:rPr>
              <a:t>fully-interconnected architecture</a:t>
            </a:r>
            <a:endParaRPr lang="en-US" sz="1200">
              <a:solidFill>
                <a:srgbClr val="1D1D1A"/>
              </a:solidFill>
              <a:latin typeface="Arial" pitchFamily="34" charset="0"/>
              <a:ea typeface="微软雅黑" panose="020B0503020204020204" pitchFamily="34" charset="-122"/>
              <a:cs typeface="Arial" pitchFamily="34" charset="0"/>
            </a:endParaRPr>
          </a:p>
          <a:p>
            <a:pPr marL="285636" indent="-285636" fontAlgn="ctr">
              <a:buFont typeface="Wingdings" pitchFamily="2" charset="2"/>
              <a:buChar char="§"/>
              <a:defRPr/>
            </a:pPr>
            <a:r>
              <a:rPr lang="en-US" sz="1200">
                <a:solidFill>
                  <a:srgbClr val="1D1D1A"/>
                </a:solidFill>
                <a:latin typeface="Arial" pitchFamily="34" charset="0"/>
                <a:ea typeface="微软雅黑" panose="020B0503020204020204" pitchFamily="34" charset="-122"/>
                <a:cs typeface="Arial" pitchFamily="34" charset="0"/>
              </a:rPr>
              <a:t>E2E active-active design</a:t>
            </a:r>
          </a:p>
        </p:txBody>
      </p:sp>
      <p:sp>
        <p:nvSpPr>
          <p:cNvPr id="127" name="Rectangle 10"/>
          <p:cNvSpPr>
            <a:spLocks noChangeArrowheads="1"/>
          </p:cNvSpPr>
          <p:nvPr/>
        </p:nvSpPr>
        <p:spPr bwMode="gray">
          <a:xfrm>
            <a:off x="7669556" y="3336082"/>
            <a:ext cx="4033263" cy="657301"/>
          </a:xfrm>
          <a:prstGeom prst="rect">
            <a:avLst/>
          </a:prstGeom>
          <a:noFill/>
          <a:ln w="9525">
            <a:noFill/>
            <a:miter lim="800000"/>
            <a:headEnd/>
            <a:tailEnd/>
          </a:ln>
          <a:effectLst/>
        </p:spPr>
        <p:txBody>
          <a:bodyPr wrap="square" anchor="t">
            <a:noAutofit/>
          </a:bodyPr>
          <a:lstStyle/>
          <a:p>
            <a:pPr marL="285636" indent="-285636" fontAlgn="ctr">
              <a:buFont typeface="Wingdings" pitchFamily="2" charset="2"/>
              <a:buChar char="§"/>
              <a:defRPr/>
            </a:pPr>
            <a:r>
              <a:rPr lang="en-US" sz="1200">
                <a:solidFill>
                  <a:srgbClr val="C7000B"/>
                </a:solidFill>
                <a:latin typeface="Arial" panose="020B0604020202020204" pitchFamily="34" charset="0"/>
                <a:ea typeface="微软雅黑" panose="020B0503020204020204" pitchFamily="34" charset="-122"/>
              </a:rPr>
              <a:t>Comprehensive</a:t>
            </a:r>
            <a:r>
              <a:rPr lang="en-US" sz="1200" b="1">
                <a:solidFill>
                  <a:srgbClr val="C00000"/>
                </a:solidFill>
                <a:latin typeface="Arial" panose="020B0604020202020204" pitchFamily="34" charset="0"/>
                <a:ea typeface="微软雅黑" panose="020B0503020204020204" pitchFamily="34" charset="-122"/>
              </a:rPr>
              <a:t> </a:t>
            </a:r>
            <a:r>
              <a:rPr lang="en-US" sz="1200">
                <a:solidFill>
                  <a:srgbClr val="1D1D1A"/>
                </a:solidFill>
                <a:latin typeface="Arial" pitchFamily="34" charset="0"/>
                <a:ea typeface="微软雅黑" panose="020B0503020204020204" pitchFamily="34" charset="-122"/>
                <a:cs typeface="Arial" pitchFamily="34" charset="0"/>
              </a:rPr>
              <a:t>enterprise-class</a:t>
            </a:r>
            <a:r>
              <a:rPr lang="en-US" sz="1200" b="1">
                <a:solidFill>
                  <a:srgbClr val="1D1D1A"/>
                </a:solidFill>
                <a:latin typeface="Arial" panose="020B0604020202020204" pitchFamily="34" charset="0"/>
                <a:ea typeface="微软雅黑" panose="020B0503020204020204" pitchFamily="34" charset="-122"/>
              </a:rPr>
              <a:t> </a:t>
            </a:r>
            <a:r>
              <a:rPr lang="en-US" sz="1200">
                <a:solidFill>
                  <a:srgbClr val="1D1D1A"/>
                </a:solidFill>
                <a:latin typeface="Arial" pitchFamily="34" charset="0"/>
                <a:ea typeface="微软雅黑" panose="020B0503020204020204" pitchFamily="34" charset="-122"/>
                <a:cs typeface="Arial" pitchFamily="34" charset="0"/>
              </a:rPr>
              <a:t>features</a:t>
            </a:r>
            <a:r>
              <a:rPr lang="en-US" sz="1200" b="1">
                <a:solidFill>
                  <a:srgbClr val="1D1D1A"/>
                </a:solidFill>
                <a:latin typeface="Arial" panose="020B0604020202020204" pitchFamily="34" charset="0"/>
                <a:ea typeface="微软雅黑" panose="020B0503020204020204" pitchFamily="34" charset="-122"/>
              </a:rPr>
              <a:t> </a:t>
            </a:r>
            <a:endParaRPr lang="en-US" sz="1200">
              <a:solidFill>
                <a:srgbClr val="1D1D1A"/>
              </a:solidFill>
              <a:latin typeface="Arial" panose="020B0604020202020204" pitchFamily="34" charset="0"/>
              <a:ea typeface="微软雅黑" panose="020B0503020204020204" pitchFamily="34" charset="-122"/>
            </a:endParaRPr>
          </a:p>
          <a:p>
            <a:pPr marL="285636" indent="-285636" fontAlgn="ctr">
              <a:buFont typeface="Wingdings" pitchFamily="2" charset="2"/>
              <a:buChar char="§"/>
              <a:defRPr/>
            </a:pPr>
            <a:r>
              <a:rPr lang="en-US" sz="1200">
                <a:solidFill>
                  <a:srgbClr val="1D1D1A"/>
                </a:solidFill>
                <a:latin typeface="Arial" pitchFamily="34" charset="0"/>
                <a:ea typeface="微软雅黑" panose="020B0503020204020204" pitchFamily="34" charset="-122"/>
                <a:cs typeface="Arial" pitchFamily="34" charset="0"/>
              </a:rPr>
              <a:t>Tolerance for simultaneous failures of 3 disks</a:t>
            </a:r>
          </a:p>
          <a:p>
            <a:pPr marL="285636" indent="-285636" fontAlgn="ctr">
              <a:buFont typeface="Wingdings" pitchFamily="2" charset="2"/>
              <a:buChar char="§"/>
              <a:defRPr/>
            </a:pPr>
            <a:r>
              <a:rPr lang="en-US" sz="1200">
                <a:solidFill>
                  <a:srgbClr val="1D1D1A"/>
                </a:solidFill>
                <a:latin typeface="Arial" pitchFamily="34" charset="0"/>
                <a:ea typeface="微软雅黑" panose="020B0503020204020204" pitchFamily="34" charset="-122"/>
                <a:cs typeface="Arial" pitchFamily="34" charset="0"/>
              </a:rPr>
              <a:t>Reconstruction of 1 TB data </a:t>
            </a:r>
            <a:r>
              <a:rPr lang="en-US" sz="1200">
                <a:solidFill>
                  <a:srgbClr val="C7000B"/>
                </a:solidFill>
                <a:latin typeface="Arial" pitchFamily="34" charset="0"/>
                <a:ea typeface="微软雅黑" panose="020B0503020204020204" pitchFamily="34" charset="-122"/>
                <a:cs typeface="Arial" pitchFamily="34" charset="0"/>
              </a:rPr>
              <a:t>in </a:t>
            </a:r>
            <a:r>
              <a:rPr lang="en-US" altLang="zh-CN" sz="1200">
                <a:solidFill>
                  <a:srgbClr val="C7000B"/>
                </a:solidFill>
                <a:latin typeface="Arial" panose="020B0604020202020204" pitchFamily="34" charset="0"/>
                <a:ea typeface="微软雅黑" panose="020B0503020204020204" pitchFamily="34" charset="-122"/>
              </a:rPr>
              <a:t>15 minutes</a:t>
            </a:r>
            <a:endParaRPr lang="en-US" sz="1200">
              <a:solidFill>
                <a:srgbClr val="C7000B"/>
              </a:solidFill>
              <a:latin typeface="Arial" pitchFamily="34" charset="0"/>
              <a:ea typeface="微软雅黑" panose="020B0503020204020204" pitchFamily="34" charset="-122"/>
              <a:cs typeface="Arial" pitchFamily="34" charset="0"/>
            </a:endParaRPr>
          </a:p>
        </p:txBody>
      </p:sp>
      <p:sp>
        <p:nvSpPr>
          <p:cNvPr id="128" name="Rectangle 10"/>
          <p:cNvSpPr>
            <a:spLocks noChangeArrowheads="1"/>
          </p:cNvSpPr>
          <p:nvPr/>
        </p:nvSpPr>
        <p:spPr bwMode="gray">
          <a:xfrm>
            <a:off x="7668340" y="2487466"/>
            <a:ext cx="4034479" cy="657301"/>
          </a:xfrm>
          <a:prstGeom prst="rect">
            <a:avLst/>
          </a:prstGeom>
          <a:noFill/>
          <a:ln w="9525">
            <a:noFill/>
            <a:miter lim="800000"/>
            <a:headEnd/>
            <a:tailEnd/>
          </a:ln>
          <a:effectLst/>
        </p:spPr>
        <p:txBody>
          <a:bodyPr wrap="square" anchor="t">
            <a:noAutofit/>
          </a:bodyPr>
          <a:lstStyle/>
          <a:p>
            <a:pPr marL="285636" indent="-285636" fontAlgn="ctr" latinLnBrk="1" hangingPunct="0">
              <a:buFont typeface="Wingdings" pitchFamily="2" charset="2"/>
              <a:buChar char="§"/>
              <a:defRPr/>
            </a:pPr>
            <a:r>
              <a:rPr lang="en-US" sz="1200">
                <a:solidFill>
                  <a:srgbClr val="1D1D1A"/>
                </a:solidFill>
                <a:latin typeface="Arial" pitchFamily="34" charset="0"/>
                <a:ea typeface="微软雅黑" panose="020B0503020204020204" pitchFamily="34" charset="-122"/>
                <a:cs typeface="Arial" pitchFamily="34" charset="0"/>
              </a:rPr>
              <a:t>Gateway-free active-active solution (1 ms latency) </a:t>
            </a:r>
          </a:p>
          <a:p>
            <a:pPr marL="285636" indent="-285636" fontAlgn="ctr">
              <a:buFont typeface="Wingdings" pitchFamily="2" charset="2"/>
              <a:buChar char="§"/>
              <a:defRPr/>
            </a:pPr>
            <a:r>
              <a:rPr lang="en-US" sz="1200">
                <a:solidFill>
                  <a:srgbClr val="1D1D1A"/>
                </a:solidFill>
                <a:latin typeface="Arial" pitchFamily="34" charset="0"/>
                <a:ea typeface="微软雅黑" panose="020B0503020204020204" pitchFamily="34" charset="-122"/>
                <a:cs typeface="Arial" pitchFamily="34" charset="0"/>
              </a:rPr>
              <a:t>FlashEver</a:t>
            </a:r>
            <a:r>
              <a:rPr lang="en-US" sz="1200">
                <a:solidFill>
                  <a:srgbClr val="FFFFFF">
                    <a:lumMod val="50000"/>
                  </a:srgbClr>
                </a:solidFill>
                <a:latin typeface="Arial" panose="020B0604020202020204" pitchFamily="34" charset="0"/>
                <a:ea typeface="微软雅黑" panose="020B0503020204020204" pitchFamily="34" charset="-122"/>
              </a:rPr>
              <a:t> </a:t>
            </a:r>
            <a:r>
              <a:rPr lang="en-US" sz="1200">
                <a:solidFill>
                  <a:srgbClr val="C7000B"/>
                </a:solidFill>
                <a:latin typeface="Arial" panose="020B0604020202020204" pitchFamily="34" charset="0"/>
                <a:ea typeface="微软雅黑" panose="020B0503020204020204" pitchFamily="34" charset="-122"/>
              </a:rPr>
              <a:t>without data migration</a:t>
            </a:r>
          </a:p>
        </p:txBody>
      </p:sp>
      <p:sp>
        <p:nvSpPr>
          <p:cNvPr id="129" name="Rectangle 10"/>
          <p:cNvSpPr>
            <a:spLocks noChangeArrowheads="1"/>
          </p:cNvSpPr>
          <p:nvPr/>
        </p:nvSpPr>
        <p:spPr bwMode="gray">
          <a:xfrm>
            <a:off x="7677561" y="1470738"/>
            <a:ext cx="3649738" cy="657301"/>
          </a:xfrm>
          <a:prstGeom prst="rect">
            <a:avLst/>
          </a:prstGeom>
          <a:noFill/>
          <a:ln w="9525">
            <a:noFill/>
            <a:miter lim="800000"/>
            <a:headEnd/>
            <a:tailEnd/>
          </a:ln>
          <a:effectLst/>
        </p:spPr>
        <p:txBody>
          <a:bodyPr wrap="square" anchor="t">
            <a:noAutofit/>
          </a:bodyPr>
          <a:lstStyle/>
          <a:p>
            <a:pPr marL="285636" indent="-285636" fontAlgn="ctr">
              <a:buFont typeface="Wingdings" pitchFamily="2" charset="2"/>
              <a:buChar char="§"/>
              <a:defRPr/>
            </a:pPr>
            <a:r>
              <a:rPr lang="en-US" sz="1200">
                <a:solidFill>
                  <a:srgbClr val="C7000B"/>
                </a:solidFill>
                <a:latin typeface="Arial" panose="020B0604020202020204" pitchFamily="34" charset="0"/>
                <a:ea typeface="微软雅黑" panose="020B0503020204020204" pitchFamily="34" charset="-122"/>
              </a:rPr>
              <a:t>Gateway-free</a:t>
            </a:r>
            <a:r>
              <a:rPr lang="en-US" sz="1200" b="1">
                <a:solidFill>
                  <a:srgbClr val="C00000"/>
                </a:solidFill>
                <a:latin typeface="Arial" panose="020B0604020202020204" pitchFamily="34" charset="0"/>
                <a:ea typeface="微软雅黑" panose="020B0503020204020204" pitchFamily="34" charset="-122"/>
              </a:rPr>
              <a:t> </a:t>
            </a:r>
            <a:r>
              <a:rPr lang="en-US" sz="1200">
                <a:solidFill>
                  <a:srgbClr val="1D1D1A"/>
                </a:solidFill>
                <a:latin typeface="Arial" pitchFamily="34" charset="0"/>
                <a:ea typeface="微软雅黑" panose="020B0503020204020204" pitchFamily="34" charset="-122"/>
                <a:cs typeface="Arial" pitchFamily="34" charset="0"/>
              </a:rPr>
              <a:t>cloud backup</a:t>
            </a:r>
          </a:p>
          <a:p>
            <a:pPr marL="285636" indent="-285636" fontAlgn="ctr">
              <a:buFont typeface="Wingdings" pitchFamily="2" charset="2"/>
              <a:buChar char="§"/>
              <a:defRPr/>
            </a:pPr>
            <a:r>
              <a:rPr lang="en-US" sz="1200">
                <a:solidFill>
                  <a:srgbClr val="1D1D1A"/>
                </a:solidFill>
                <a:latin typeface="Arial" pitchFamily="34" charset="0"/>
                <a:ea typeface="微软雅黑" panose="020B0503020204020204" pitchFamily="34" charset="-122"/>
                <a:cs typeface="Arial" pitchFamily="34" charset="0"/>
              </a:rPr>
              <a:t>30x higher backup frequency</a:t>
            </a:r>
          </a:p>
          <a:p>
            <a:pPr marL="285636" indent="-285636" fontAlgn="ctr">
              <a:buFont typeface="Wingdings" pitchFamily="2" charset="2"/>
              <a:buChar char="§"/>
              <a:defRPr/>
            </a:pPr>
            <a:r>
              <a:rPr lang="en-US" sz="1200">
                <a:solidFill>
                  <a:srgbClr val="1D1D1A"/>
                </a:solidFill>
                <a:latin typeface="Arial" pitchFamily="34" charset="0"/>
                <a:ea typeface="微软雅黑" panose="020B0503020204020204" pitchFamily="34" charset="-122"/>
                <a:cs typeface="Arial" pitchFamily="34" charset="0"/>
              </a:rPr>
              <a:t>20x faster backup speed</a:t>
            </a:r>
          </a:p>
        </p:txBody>
      </p:sp>
      <p:sp>
        <p:nvSpPr>
          <p:cNvPr id="108" name="TextBox 190"/>
          <p:cNvSpPr txBox="1"/>
          <p:nvPr/>
        </p:nvSpPr>
        <p:spPr>
          <a:xfrm>
            <a:off x="49392" y="3775588"/>
            <a:ext cx="4498583" cy="1375917"/>
          </a:xfrm>
          <a:prstGeom prst="rect">
            <a:avLst/>
          </a:prstGeom>
          <a:noFill/>
        </p:spPr>
        <p:txBody>
          <a:bodyPr wrap="square" rtlCol="0">
            <a:noAutofit/>
          </a:bodyPr>
          <a:lstStyle/>
          <a:p>
            <a:pPr algn="ctr" fontAlgn="ctr"/>
            <a:r>
              <a:rPr lang="en-US" altLang="zh-CN" sz="4498">
                <a:solidFill>
                  <a:srgbClr val="C7000B"/>
                </a:solidFill>
                <a:latin typeface="Arial" panose="020B0604020202020204" pitchFamily="34" charset="0"/>
                <a:ea typeface="微软雅黑" panose="020B0503020204020204" pitchFamily="34" charset="-122"/>
                <a:cs typeface="Arial" panose="020B0604020202020204" pitchFamily="34" charset="0"/>
              </a:rPr>
              <a:t>99.99999%</a:t>
            </a:r>
          </a:p>
          <a:p>
            <a:pPr algn="ctr" fontAlgn="ctr"/>
            <a:r>
              <a:rPr lang="en-US" altLang="zh-CN" sz="2399">
                <a:solidFill>
                  <a:srgbClr val="1D1D1A"/>
                </a:solidFill>
                <a:latin typeface="Arial" panose="020B0604020202020204" pitchFamily="34" charset="0"/>
                <a:ea typeface="微软雅黑" panose="020B0503020204020204" pitchFamily="34" charset="-122"/>
                <a:cs typeface="Arial" panose="020B0604020202020204" pitchFamily="34" charset="0"/>
              </a:rPr>
              <a:t>solution-level</a:t>
            </a:r>
            <a:r>
              <a:rPr lang="en-US" altLang="zh-CN" sz="2399">
                <a:solidFill>
                  <a:srgbClr val="1D1D1A"/>
                </a:solidFill>
                <a:latin typeface="Arial" panose="020B0604020202020204" pitchFamily="34" charset="0"/>
                <a:ea typeface="微软雅黑" panose="020B0503020204020204" pitchFamily="34" charset="-122"/>
              </a:rPr>
              <a:t> reliability</a:t>
            </a:r>
            <a:r>
              <a:rPr lang="en-US" altLang="zh-CN" sz="2399">
                <a:solidFill>
                  <a:srgbClr val="1D1D1A"/>
                </a:solidFill>
                <a:latin typeface="Arial" panose="020B0604020202020204" pitchFamily="34" charset="0"/>
                <a:ea typeface="微软雅黑" panose="020B0503020204020204" pitchFamily="34" charset="-122"/>
                <a:cs typeface="Arial" panose="020B0604020202020204" pitchFamily="34" charset="0"/>
              </a:rPr>
              <a:t>  </a:t>
            </a:r>
            <a:endParaRPr lang="en-US" altLang="zh-CN" sz="4398">
              <a:solidFill>
                <a:srgbClr val="1D1D1A"/>
              </a:solidFill>
              <a:latin typeface="Arial" panose="020B0604020202020204" pitchFamily="34" charset="0"/>
              <a:ea typeface="微软雅黑" panose="020B0503020204020204" pitchFamily="34" charset="-122"/>
              <a:cs typeface="Arial" panose="020B0604020202020204" pitchFamily="34" charset="0"/>
            </a:endParaRPr>
          </a:p>
          <a:p>
            <a:pPr algn="ctr" fontAlgn="ctr"/>
            <a:endParaRPr lang="en-US" altLang="zh-CN" sz="4798">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12" name="TextBox 190"/>
          <p:cNvSpPr txBox="1"/>
          <p:nvPr/>
        </p:nvSpPr>
        <p:spPr>
          <a:xfrm>
            <a:off x="593306" y="2222312"/>
            <a:ext cx="3322218" cy="1199860"/>
          </a:xfrm>
          <a:prstGeom prst="rect">
            <a:avLst/>
          </a:prstGeom>
          <a:noFill/>
        </p:spPr>
        <p:txBody>
          <a:bodyPr wrap="square" rtlCol="0">
            <a:noAutofit/>
          </a:bodyPr>
          <a:lstStyle/>
          <a:p>
            <a:pPr algn="ctr" fontAlgn="ctr"/>
            <a:r>
              <a:rPr lang="en-US" altLang="zh-CN" sz="4498">
                <a:solidFill>
                  <a:srgbClr val="C7000B"/>
                </a:solidFill>
                <a:latin typeface="Arial" panose="020B0604020202020204" pitchFamily="34" charset="0"/>
                <a:ea typeface="微软雅黑" panose="020B0503020204020204" pitchFamily="34" charset="-122"/>
                <a:cs typeface="Arial" panose="020B0604020202020204" pitchFamily="34" charset="0"/>
              </a:rPr>
              <a:t>99.9999%</a:t>
            </a:r>
          </a:p>
          <a:p>
            <a:pPr algn="ctr" fontAlgn="ctr"/>
            <a:r>
              <a:rPr lang="en-US" altLang="zh-CN" sz="2399">
                <a:solidFill>
                  <a:srgbClr val="1D1D1A"/>
                </a:solidFill>
                <a:latin typeface="Arial" panose="020B0604020202020204" pitchFamily="34" charset="0"/>
                <a:ea typeface="微软雅黑" panose="020B0503020204020204" pitchFamily="34" charset="-122"/>
                <a:cs typeface="Arial" panose="020B0604020202020204" pitchFamily="34" charset="0"/>
              </a:rPr>
              <a:t>system-level reliability</a:t>
            </a:r>
          </a:p>
        </p:txBody>
      </p:sp>
      <p:sp>
        <p:nvSpPr>
          <p:cNvPr id="113" name="椭圆 112"/>
          <p:cNvSpPr/>
          <p:nvPr/>
        </p:nvSpPr>
        <p:spPr>
          <a:xfrm>
            <a:off x="5362134" y="2409145"/>
            <a:ext cx="609670" cy="609670"/>
          </a:xfrm>
          <a:prstGeom prst="ellipse">
            <a:avLst/>
          </a:prstGeom>
          <a:solidFill>
            <a:srgbClr val="B5B5B5"/>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04" tIns="45702" rIns="91404" bIns="45702" numCol="1" anchor="t" anchorCtr="0" compatLnSpc="1">
            <a:noAutofit/>
          </a:bodyPr>
          <a:lstStyle/>
          <a:p>
            <a:pPr defTabSz="914034" fontAlgn="ctr"/>
            <a:endParaRPr lang="en-US" altLang="zh-CN" sz="1399">
              <a:solidFill>
                <a:srgbClr val="1D1D1A"/>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32" name="组合 131"/>
          <p:cNvGrpSpPr/>
          <p:nvPr/>
        </p:nvGrpSpPr>
        <p:grpSpPr>
          <a:xfrm>
            <a:off x="3444477" y="1320811"/>
            <a:ext cx="1525226" cy="4573660"/>
            <a:chOff x="3740708" y="1400885"/>
            <a:chExt cx="1525822" cy="4438552"/>
          </a:xfrm>
        </p:grpSpPr>
        <p:sp>
          <p:nvSpPr>
            <p:cNvPr id="133" name="AutoShape 30"/>
            <p:cNvSpPr>
              <a:spLocks noChangeArrowheads="1"/>
            </p:cNvSpPr>
            <p:nvPr/>
          </p:nvSpPr>
          <p:spPr bwMode="gray">
            <a:xfrm rot="5400000">
              <a:off x="2746157" y="3326243"/>
              <a:ext cx="4438552" cy="58783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flip="none" rotWithShape="1">
              <a:gsLst>
                <a:gs pos="100000">
                  <a:srgbClr val="FFFFFF">
                    <a:alpha val="12000"/>
                  </a:srgbClr>
                </a:gs>
                <a:gs pos="62000">
                  <a:schemeClr val="bg1">
                    <a:alpha val="5000"/>
                  </a:schemeClr>
                </a:gs>
                <a:gs pos="25000">
                  <a:schemeClr val="bg1">
                    <a:alpha val="18000"/>
                  </a:schemeClr>
                </a:gs>
              </a:gsLst>
              <a:lin ang="2700000" scaled="1"/>
              <a:tileRect/>
            </a:gradFill>
            <a:ln w="12700">
              <a:gradFill>
                <a:gsLst>
                  <a:gs pos="23000">
                    <a:schemeClr val="tx2">
                      <a:lumMod val="75000"/>
                    </a:schemeClr>
                  </a:gs>
                  <a:gs pos="100000">
                    <a:schemeClr val="tx2">
                      <a:lumMod val="75000"/>
                      <a:alpha val="0"/>
                    </a:schemeClr>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ctr"/>
              <a:endParaRPr lang="en-US" sz="2399">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36" name="Line 33"/>
            <p:cNvSpPr>
              <a:spLocks noChangeShapeType="1"/>
            </p:cNvSpPr>
            <p:nvPr/>
          </p:nvSpPr>
          <p:spPr bwMode="gray">
            <a:xfrm rot="16200000">
              <a:off x="3182158" y="3618403"/>
              <a:ext cx="3787287"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sz="1799">
                <a:latin typeface="Arial" panose="020B0604020202020204" pitchFamily="34" charset="0"/>
                <a:ea typeface="微软雅黑" panose="020B0503020204020204" pitchFamily="34" charset="-122"/>
                <a:cs typeface="Arial" panose="020B0604020202020204" pitchFamily="34" charset="0"/>
              </a:endParaRPr>
            </a:p>
          </p:txBody>
        </p:sp>
        <p:sp>
          <p:nvSpPr>
            <p:cNvPr id="138" name="Line 34"/>
            <p:cNvSpPr>
              <a:spLocks noChangeShapeType="1"/>
            </p:cNvSpPr>
            <p:nvPr/>
          </p:nvSpPr>
          <p:spPr bwMode="gray">
            <a:xfrm rot="16200000">
              <a:off x="3314137" y="3603682"/>
              <a:ext cx="3326226" cy="0"/>
            </a:xfrm>
            <a:prstGeom prst="line">
              <a:avLst/>
            </a:prstGeom>
            <a:gradFill>
              <a:gsLst>
                <a:gs pos="0">
                  <a:srgbClr val="1F9FFF">
                    <a:alpha val="36000"/>
                  </a:srgbClr>
                </a:gs>
                <a:gs pos="100000">
                  <a:srgbClr val="1F9FFF">
                    <a:alpha val="4000"/>
                  </a:srgbClr>
                </a:gs>
              </a:gsLst>
              <a:lin ang="2700000"/>
            </a:gradFill>
            <a:ln w="12700">
              <a:gradFill>
                <a:gsLst>
                  <a:gs pos="23000">
                    <a:schemeClr val="tx2">
                      <a:lumMod val="75000"/>
                    </a:schemeClr>
                  </a:gs>
                  <a:gs pos="100000">
                    <a:schemeClr val="tx2">
                      <a:lumMod val="75000"/>
                      <a:alpha val="0"/>
                    </a:schemeClr>
                  </a:gs>
                </a:gsLst>
                <a:lin ang="5400000" scaled="0"/>
              </a:gradFill>
            </a:ln>
          </p:spPr>
          <p:txBody>
            <a:bodyPr lIns="11458" tIns="11458" rIns="11458" bIns="11458" anchor="ctr">
              <a:noAutofit/>
            </a:bodyPr>
            <a:lstStyle/>
            <a:p>
              <a:pPr marL="42528" indent="-42528" defTabSz="289444" fontAlgn="ctr">
                <a:lnSpc>
                  <a:spcPct val="90000"/>
                </a:lnSpc>
                <a:spcBef>
                  <a:spcPts val="165"/>
                </a:spcBef>
              </a:pPr>
              <a:endParaRPr lang="en-US" sz="1200">
                <a:effectLst>
                  <a:outerShdw blurRad="38100" dist="38100" dir="2700000" rotWithShape="0">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90" name="Line 38"/>
            <p:cNvSpPr>
              <a:spLocks noChangeShapeType="1"/>
            </p:cNvSpPr>
            <p:nvPr/>
          </p:nvSpPr>
          <p:spPr bwMode="gray">
            <a:xfrm rot="16200000">
              <a:off x="3396481" y="3642470"/>
              <a:ext cx="2996897"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sz="1799">
                <a:latin typeface="Arial" panose="020B0604020202020204" pitchFamily="34" charset="0"/>
                <a:ea typeface="微软雅黑" panose="020B0503020204020204" pitchFamily="34" charset="-122"/>
                <a:cs typeface="Arial" panose="020B0604020202020204" pitchFamily="34" charset="0"/>
              </a:endParaRPr>
            </a:p>
          </p:txBody>
        </p:sp>
        <p:sp>
          <p:nvSpPr>
            <p:cNvPr id="191" name="Line 39"/>
            <p:cNvSpPr>
              <a:spLocks noChangeShapeType="1"/>
            </p:cNvSpPr>
            <p:nvPr/>
          </p:nvSpPr>
          <p:spPr bwMode="gray">
            <a:xfrm rot="16200000">
              <a:off x="3419571" y="3618004"/>
              <a:ext cx="2766366" cy="0"/>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sz="1799">
                <a:latin typeface="Arial" panose="020B0604020202020204" pitchFamily="34" charset="0"/>
                <a:ea typeface="微软雅黑" panose="020B0503020204020204" pitchFamily="34" charset="-122"/>
                <a:cs typeface="Arial" panose="020B0604020202020204" pitchFamily="34" charset="0"/>
              </a:endParaRPr>
            </a:p>
          </p:txBody>
        </p:sp>
        <p:grpSp>
          <p:nvGrpSpPr>
            <p:cNvPr id="197" name="组合 196"/>
            <p:cNvGrpSpPr/>
            <p:nvPr/>
          </p:nvGrpSpPr>
          <p:grpSpPr>
            <a:xfrm>
              <a:off x="3740708" y="2251864"/>
              <a:ext cx="1525822" cy="2848355"/>
              <a:chOff x="3740708" y="2251864"/>
              <a:chExt cx="1525822" cy="2848355"/>
            </a:xfrm>
          </p:grpSpPr>
          <p:sp>
            <p:nvSpPr>
              <p:cNvPr id="200" name="Line 31"/>
              <p:cNvSpPr>
                <a:spLocks noChangeShapeType="1"/>
              </p:cNvSpPr>
              <p:nvPr/>
            </p:nvSpPr>
            <p:spPr bwMode="gray">
              <a:xfrm rot="16200000" flipH="1" flipV="1">
                <a:off x="4180579" y="2539663"/>
                <a:ext cx="646080"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sz="1799">
                  <a:latin typeface="Arial" panose="020B0604020202020204" pitchFamily="34" charset="0"/>
                  <a:ea typeface="微软雅黑" panose="020B0503020204020204" pitchFamily="34" charset="-122"/>
                  <a:cs typeface="Arial" panose="020B0604020202020204" pitchFamily="34" charset="0"/>
                </a:endParaRPr>
              </a:p>
            </p:txBody>
          </p:sp>
          <p:sp>
            <p:nvSpPr>
              <p:cNvPr id="202" name="Line 32"/>
              <p:cNvSpPr>
                <a:spLocks noChangeShapeType="1"/>
              </p:cNvSpPr>
              <p:nvPr/>
            </p:nvSpPr>
            <p:spPr bwMode="gray">
              <a:xfrm rot="16200000" flipH="1" flipV="1">
                <a:off x="3816954" y="2175618"/>
                <a:ext cx="1372171"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sz="1799">
                  <a:latin typeface="Arial" panose="020B0604020202020204" pitchFamily="34" charset="0"/>
                  <a:ea typeface="微软雅黑" panose="020B0503020204020204" pitchFamily="34" charset="-122"/>
                  <a:cs typeface="Arial" panose="020B0604020202020204" pitchFamily="34" charset="0"/>
                </a:endParaRPr>
              </a:p>
            </p:txBody>
          </p:sp>
          <p:sp>
            <p:nvSpPr>
              <p:cNvPr id="203" name="Line 37"/>
              <p:cNvSpPr>
                <a:spLocks noChangeShapeType="1"/>
              </p:cNvSpPr>
              <p:nvPr/>
            </p:nvSpPr>
            <p:spPr bwMode="gray">
              <a:xfrm rot="5400000" flipH="1">
                <a:off x="3766107" y="3599795"/>
                <a:ext cx="1476184"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sz="1799">
                  <a:latin typeface="Arial" panose="020B0604020202020204" pitchFamily="34" charset="0"/>
                  <a:ea typeface="微软雅黑" panose="020B0503020204020204" pitchFamily="34" charset="-122"/>
                  <a:cs typeface="Arial" panose="020B0604020202020204" pitchFamily="34" charset="0"/>
                </a:endParaRPr>
              </a:p>
            </p:txBody>
          </p:sp>
          <p:sp>
            <p:nvSpPr>
              <p:cNvPr id="204" name="Line 36"/>
              <p:cNvSpPr>
                <a:spLocks noChangeShapeType="1"/>
              </p:cNvSpPr>
              <p:nvPr/>
            </p:nvSpPr>
            <p:spPr bwMode="gray">
              <a:xfrm rot="16200000" flipH="1" flipV="1">
                <a:off x="4502198" y="2863704"/>
                <a:ext cx="4000" cy="152466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sz="1799">
                  <a:latin typeface="Arial" panose="020B0604020202020204" pitchFamily="34" charset="0"/>
                  <a:ea typeface="微软雅黑" panose="020B0503020204020204" pitchFamily="34" charset="-122"/>
                  <a:cs typeface="Arial" panose="020B0604020202020204" pitchFamily="34" charset="0"/>
                </a:endParaRPr>
              </a:p>
            </p:txBody>
          </p:sp>
        </p:grpSp>
        <p:sp>
          <p:nvSpPr>
            <p:cNvPr id="199" name="Line 36"/>
            <p:cNvSpPr>
              <a:spLocks noChangeShapeType="1"/>
            </p:cNvSpPr>
            <p:nvPr/>
          </p:nvSpPr>
          <p:spPr bwMode="gray">
            <a:xfrm rot="16200000" flipV="1">
              <a:off x="4148154" y="3217328"/>
              <a:ext cx="712089" cy="1523503"/>
            </a:xfrm>
            <a:prstGeom prst="line">
              <a:avLst/>
            </a:prstGeom>
            <a:noFill/>
            <a:ln w="12700">
              <a:gradFill>
                <a:gsLst>
                  <a:gs pos="23000">
                    <a:schemeClr val="tx2">
                      <a:lumMod val="75000"/>
                    </a:schemeClr>
                  </a:gs>
                  <a:gs pos="100000">
                    <a:schemeClr val="tx2">
                      <a:lumMod val="75000"/>
                      <a:alpha val="0"/>
                    </a:schemeClr>
                  </a:gs>
                </a:gsLst>
                <a:lin ang="5400000" scaled="0"/>
              </a:gra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ctr"/>
              <a:endParaRPr lang="en-US" sz="1799">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6" name="组合 205"/>
          <p:cNvGrpSpPr/>
          <p:nvPr/>
        </p:nvGrpSpPr>
        <p:grpSpPr>
          <a:xfrm>
            <a:off x="5518093" y="3510214"/>
            <a:ext cx="323973" cy="285096"/>
            <a:chOff x="5232400" y="1492250"/>
            <a:chExt cx="476250" cy="419100"/>
          </a:xfrm>
        </p:grpSpPr>
        <p:sp>
          <p:nvSpPr>
            <p:cNvPr id="207" name="Freeform 33"/>
            <p:cNvSpPr>
              <a:spLocks noEditPoints="1"/>
            </p:cNvSpPr>
            <p:nvPr/>
          </p:nvSpPr>
          <p:spPr bwMode="auto">
            <a:xfrm>
              <a:off x="5232400" y="1492250"/>
              <a:ext cx="476250" cy="419100"/>
            </a:xfrm>
            <a:custGeom>
              <a:avLst/>
              <a:gdLst>
                <a:gd name="T0" fmla="*/ 127 w 127"/>
                <a:gd name="T1" fmla="*/ 0 h 112"/>
                <a:gd name="T2" fmla="*/ 0 w 127"/>
                <a:gd name="T3" fmla="*/ 0 h 112"/>
                <a:gd name="T4" fmla="*/ 0 w 127"/>
                <a:gd name="T5" fmla="*/ 112 h 112"/>
                <a:gd name="T6" fmla="*/ 127 w 127"/>
                <a:gd name="T7" fmla="*/ 112 h 112"/>
                <a:gd name="T8" fmla="*/ 127 w 127"/>
                <a:gd name="T9" fmla="*/ 0 h 112"/>
                <a:gd name="T10" fmla="*/ 127 w 127"/>
                <a:gd name="T11" fmla="*/ 27 h 112"/>
                <a:gd name="T12" fmla="*/ 0 w 127"/>
                <a:gd name="T13" fmla="*/ 27 h 112"/>
              </a:gdLst>
              <a:ahLst/>
              <a:cxnLst>
                <a:cxn ang="0">
                  <a:pos x="T0" y="T1"/>
                </a:cxn>
                <a:cxn ang="0">
                  <a:pos x="T2" y="T3"/>
                </a:cxn>
                <a:cxn ang="0">
                  <a:pos x="T4" y="T5"/>
                </a:cxn>
                <a:cxn ang="0">
                  <a:pos x="T6" y="T7"/>
                </a:cxn>
                <a:cxn ang="0">
                  <a:pos x="T8" y="T9"/>
                </a:cxn>
                <a:cxn ang="0">
                  <a:pos x="T10" y="T11"/>
                </a:cxn>
                <a:cxn ang="0">
                  <a:pos x="T12" y="T13"/>
                </a:cxn>
              </a:cxnLst>
              <a:rect l="0" t="0" r="r" b="b"/>
              <a:pathLst>
                <a:path w="127" h="112">
                  <a:moveTo>
                    <a:pt x="127" y="0"/>
                  </a:moveTo>
                  <a:cubicBezTo>
                    <a:pt x="0" y="0"/>
                    <a:pt x="0" y="0"/>
                    <a:pt x="0" y="0"/>
                  </a:cubicBezTo>
                  <a:cubicBezTo>
                    <a:pt x="0" y="112"/>
                    <a:pt x="0" y="112"/>
                    <a:pt x="0" y="112"/>
                  </a:cubicBezTo>
                  <a:cubicBezTo>
                    <a:pt x="71" y="112"/>
                    <a:pt x="91" y="112"/>
                    <a:pt x="127" y="112"/>
                  </a:cubicBezTo>
                  <a:cubicBezTo>
                    <a:pt x="127" y="0"/>
                    <a:pt x="127" y="0"/>
                    <a:pt x="127" y="0"/>
                  </a:cubicBezTo>
                  <a:close/>
                  <a:moveTo>
                    <a:pt x="127" y="27"/>
                  </a:moveTo>
                  <a:cubicBezTo>
                    <a:pt x="0" y="27"/>
                    <a:pt x="0" y="27"/>
                    <a:pt x="0" y="27"/>
                  </a:cubicBezTo>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08" name="Oval 34"/>
            <p:cNvSpPr>
              <a:spLocks noChangeArrowheads="1"/>
            </p:cNvSpPr>
            <p:nvPr/>
          </p:nvSpPr>
          <p:spPr bwMode="auto">
            <a:xfrm>
              <a:off x="5634038" y="1525588"/>
              <a:ext cx="33337" cy="36513"/>
            </a:xfrm>
            <a:prstGeom prst="ellipse">
              <a:avLst/>
            </a:prstGeom>
            <a:noFill/>
            <a:ln w="19050">
              <a:solidFill>
                <a:schemeClr val="tx1"/>
              </a:solidFill>
              <a:round/>
            </a:ln>
          </p:spPr>
          <p:txBody>
            <a:bodyPr vert="horz" wrap="square" lIns="91404" tIns="45702" rIns="91404" bIns="45702"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09" name="Oval 35"/>
            <p:cNvSpPr>
              <a:spLocks noChangeArrowheads="1"/>
            </p:cNvSpPr>
            <p:nvPr/>
          </p:nvSpPr>
          <p:spPr bwMode="auto">
            <a:xfrm>
              <a:off x="5576888" y="1525588"/>
              <a:ext cx="34925" cy="36513"/>
            </a:xfrm>
            <a:prstGeom prst="ellipse">
              <a:avLst/>
            </a:prstGeom>
            <a:noFill/>
            <a:ln w="19050">
              <a:solidFill>
                <a:schemeClr val="tx1"/>
              </a:solidFill>
              <a:round/>
            </a:ln>
          </p:spPr>
          <p:txBody>
            <a:bodyPr vert="horz" wrap="square" lIns="91404" tIns="45702" rIns="91404" bIns="45702"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10" name="Freeform 36"/>
            <p:cNvSpPr>
              <a:spLocks noEditPoints="1"/>
            </p:cNvSpPr>
            <p:nvPr/>
          </p:nvSpPr>
          <p:spPr bwMode="auto">
            <a:xfrm>
              <a:off x="5300663" y="1704975"/>
              <a:ext cx="341312" cy="206375"/>
            </a:xfrm>
            <a:custGeom>
              <a:avLst/>
              <a:gdLst>
                <a:gd name="T0" fmla="*/ 46 w 91"/>
                <a:gd name="T1" fmla="*/ 0 h 55"/>
                <a:gd name="T2" fmla="*/ 55 w 91"/>
                <a:gd name="T3" fmla="*/ 1 h 55"/>
                <a:gd name="T4" fmla="*/ 56 w 91"/>
                <a:gd name="T5" fmla="*/ 12 h 55"/>
                <a:gd name="T6" fmla="*/ 62 w 91"/>
                <a:gd name="T7" fmla="*/ 15 h 55"/>
                <a:gd name="T8" fmla="*/ 71 w 91"/>
                <a:gd name="T9" fmla="*/ 8 h 55"/>
                <a:gd name="T10" fmla="*/ 78 w 91"/>
                <a:gd name="T11" fmla="*/ 13 h 55"/>
                <a:gd name="T12" fmla="*/ 83 w 91"/>
                <a:gd name="T13" fmla="*/ 20 h 55"/>
                <a:gd name="T14" fmla="*/ 76 w 91"/>
                <a:gd name="T15" fmla="*/ 29 h 55"/>
                <a:gd name="T16" fmla="*/ 79 w 91"/>
                <a:gd name="T17" fmla="*/ 35 h 55"/>
                <a:gd name="T18" fmla="*/ 90 w 91"/>
                <a:gd name="T19" fmla="*/ 37 h 55"/>
                <a:gd name="T20" fmla="*/ 91 w 91"/>
                <a:gd name="T21" fmla="*/ 45 h 55"/>
                <a:gd name="T22" fmla="*/ 90 w 91"/>
                <a:gd name="T23" fmla="*/ 54 h 55"/>
                <a:gd name="T24" fmla="*/ 79 w 91"/>
                <a:gd name="T25" fmla="*/ 55 h 55"/>
                <a:gd name="T26" fmla="*/ 79 w 91"/>
                <a:gd name="T27" fmla="*/ 55 h 55"/>
                <a:gd name="T28" fmla="*/ 13 w 91"/>
                <a:gd name="T29" fmla="*/ 55 h 55"/>
                <a:gd name="T30" fmla="*/ 13 w 91"/>
                <a:gd name="T31" fmla="*/ 55 h 55"/>
                <a:gd name="T32" fmla="*/ 1 w 91"/>
                <a:gd name="T33" fmla="*/ 54 h 55"/>
                <a:gd name="T34" fmla="*/ 0 w 91"/>
                <a:gd name="T35" fmla="*/ 45 h 55"/>
                <a:gd name="T36" fmla="*/ 1 w 91"/>
                <a:gd name="T37" fmla="*/ 37 h 55"/>
                <a:gd name="T38" fmla="*/ 13 w 91"/>
                <a:gd name="T39" fmla="*/ 35 h 55"/>
                <a:gd name="T40" fmla="*/ 15 w 91"/>
                <a:gd name="T41" fmla="*/ 29 h 55"/>
                <a:gd name="T42" fmla="*/ 8 w 91"/>
                <a:gd name="T43" fmla="*/ 20 h 55"/>
                <a:gd name="T44" fmla="*/ 14 w 91"/>
                <a:gd name="T45" fmla="*/ 13 h 55"/>
                <a:gd name="T46" fmla="*/ 21 w 91"/>
                <a:gd name="T47" fmla="*/ 8 h 55"/>
                <a:gd name="T48" fmla="*/ 29 w 91"/>
                <a:gd name="T49" fmla="*/ 15 h 55"/>
                <a:gd name="T50" fmla="*/ 36 w 91"/>
                <a:gd name="T51" fmla="*/ 12 h 55"/>
                <a:gd name="T52" fmla="*/ 37 w 91"/>
                <a:gd name="T53" fmla="*/ 1 h 55"/>
                <a:gd name="T54" fmla="*/ 46 w 91"/>
                <a:gd name="T55" fmla="*/ 0 h 55"/>
                <a:gd name="T56" fmla="*/ 46 w 91"/>
                <a:gd name="T57" fmla="*/ 27 h 55"/>
                <a:gd name="T58" fmla="*/ 64 w 91"/>
                <a:gd name="T59" fmla="*/ 45 h 55"/>
                <a:gd name="T60" fmla="*/ 61 w 91"/>
                <a:gd name="T61" fmla="*/ 55 h 55"/>
                <a:gd name="T62" fmla="*/ 30 w 91"/>
                <a:gd name="T63" fmla="*/ 55 h 55"/>
                <a:gd name="T64" fmla="*/ 27 w 91"/>
                <a:gd name="T65" fmla="*/ 45 h 55"/>
                <a:gd name="T66" fmla="*/ 46 w 91"/>
                <a:gd name="T6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55">
                  <a:moveTo>
                    <a:pt x="46" y="0"/>
                  </a:moveTo>
                  <a:cubicBezTo>
                    <a:pt x="49" y="0"/>
                    <a:pt x="52" y="0"/>
                    <a:pt x="55" y="1"/>
                  </a:cubicBezTo>
                  <a:cubicBezTo>
                    <a:pt x="56" y="12"/>
                    <a:pt x="56" y="12"/>
                    <a:pt x="56" y="12"/>
                  </a:cubicBezTo>
                  <a:cubicBezTo>
                    <a:pt x="58" y="13"/>
                    <a:pt x="60" y="14"/>
                    <a:pt x="62" y="15"/>
                  </a:cubicBezTo>
                  <a:cubicBezTo>
                    <a:pt x="71" y="8"/>
                    <a:pt x="71" y="8"/>
                    <a:pt x="71" y="8"/>
                  </a:cubicBezTo>
                  <a:cubicBezTo>
                    <a:pt x="73" y="9"/>
                    <a:pt x="76" y="11"/>
                    <a:pt x="78" y="13"/>
                  </a:cubicBezTo>
                  <a:cubicBezTo>
                    <a:pt x="80" y="15"/>
                    <a:pt x="82" y="18"/>
                    <a:pt x="83" y="20"/>
                  </a:cubicBezTo>
                  <a:cubicBezTo>
                    <a:pt x="76" y="29"/>
                    <a:pt x="76" y="29"/>
                    <a:pt x="76" y="29"/>
                  </a:cubicBezTo>
                  <a:cubicBezTo>
                    <a:pt x="77" y="31"/>
                    <a:pt x="78" y="33"/>
                    <a:pt x="79" y="35"/>
                  </a:cubicBezTo>
                  <a:cubicBezTo>
                    <a:pt x="90" y="37"/>
                    <a:pt x="90" y="37"/>
                    <a:pt x="90" y="37"/>
                  </a:cubicBezTo>
                  <a:cubicBezTo>
                    <a:pt x="91" y="39"/>
                    <a:pt x="91" y="42"/>
                    <a:pt x="91" y="45"/>
                  </a:cubicBezTo>
                  <a:cubicBezTo>
                    <a:pt x="91" y="48"/>
                    <a:pt x="91" y="51"/>
                    <a:pt x="90" y="54"/>
                  </a:cubicBezTo>
                  <a:cubicBezTo>
                    <a:pt x="79" y="55"/>
                    <a:pt x="79" y="55"/>
                    <a:pt x="79" y="55"/>
                  </a:cubicBezTo>
                  <a:cubicBezTo>
                    <a:pt x="79" y="55"/>
                    <a:pt x="79" y="55"/>
                    <a:pt x="79" y="55"/>
                  </a:cubicBezTo>
                  <a:cubicBezTo>
                    <a:pt x="13" y="55"/>
                    <a:pt x="13" y="55"/>
                    <a:pt x="13" y="55"/>
                  </a:cubicBezTo>
                  <a:cubicBezTo>
                    <a:pt x="13" y="55"/>
                    <a:pt x="13" y="55"/>
                    <a:pt x="13" y="55"/>
                  </a:cubicBezTo>
                  <a:cubicBezTo>
                    <a:pt x="1" y="54"/>
                    <a:pt x="1" y="54"/>
                    <a:pt x="1" y="54"/>
                  </a:cubicBezTo>
                  <a:cubicBezTo>
                    <a:pt x="1" y="51"/>
                    <a:pt x="0" y="48"/>
                    <a:pt x="0" y="45"/>
                  </a:cubicBezTo>
                  <a:cubicBezTo>
                    <a:pt x="0" y="42"/>
                    <a:pt x="1" y="39"/>
                    <a:pt x="1" y="37"/>
                  </a:cubicBezTo>
                  <a:cubicBezTo>
                    <a:pt x="13" y="35"/>
                    <a:pt x="13" y="35"/>
                    <a:pt x="13" y="35"/>
                  </a:cubicBezTo>
                  <a:cubicBezTo>
                    <a:pt x="13" y="33"/>
                    <a:pt x="14" y="31"/>
                    <a:pt x="15" y="29"/>
                  </a:cubicBezTo>
                  <a:cubicBezTo>
                    <a:pt x="8" y="20"/>
                    <a:pt x="8" y="20"/>
                    <a:pt x="8" y="20"/>
                  </a:cubicBezTo>
                  <a:cubicBezTo>
                    <a:pt x="10" y="18"/>
                    <a:pt x="12" y="15"/>
                    <a:pt x="14" y="13"/>
                  </a:cubicBezTo>
                  <a:cubicBezTo>
                    <a:pt x="16" y="11"/>
                    <a:pt x="18" y="9"/>
                    <a:pt x="21" y="8"/>
                  </a:cubicBezTo>
                  <a:cubicBezTo>
                    <a:pt x="29" y="15"/>
                    <a:pt x="29" y="15"/>
                    <a:pt x="29" y="15"/>
                  </a:cubicBezTo>
                  <a:cubicBezTo>
                    <a:pt x="31" y="14"/>
                    <a:pt x="34" y="13"/>
                    <a:pt x="36" y="12"/>
                  </a:cubicBezTo>
                  <a:cubicBezTo>
                    <a:pt x="37" y="1"/>
                    <a:pt x="37" y="1"/>
                    <a:pt x="37" y="1"/>
                  </a:cubicBezTo>
                  <a:cubicBezTo>
                    <a:pt x="40" y="0"/>
                    <a:pt x="43" y="0"/>
                    <a:pt x="46" y="0"/>
                  </a:cubicBezTo>
                  <a:close/>
                  <a:moveTo>
                    <a:pt x="46" y="27"/>
                  </a:moveTo>
                  <a:cubicBezTo>
                    <a:pt x="56" y="27"/>
                    <a:pt x="64" y="35"/>
                    <a:pt x="64" y="45"/>
                  </a:cubicBezTo>
                  <a:cubicBezTo>
                    <a:pt x="64" y="49"/>
                    <a:pt x="63" y="53"/>
                    <a:pt x="61" y="55"/>
                  </a:cubicBezTo>
                  <a:cubicBezTo>
                    <a:pt x="30" y="55"/>
                    <a:pt x="30" y="55"/>
                    <a:pt x="30" y="55"/>
                  </a:cubicBezTo>
                  <a:cubicBezTo>
                    <a:pt x="29" y="53"/>
                    <a:pt x="27" y="49"/>
                    <a:pt x="27" y="45"/>
                  </a:cubicBezTo>
                  <a:cubicBezTo>
                    <a:pt x="27" y="35"/>
                    <a:pt x="36" y="27"/>
                    <a:pt x="46" y="27"/>
                  </a:cubicBez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grpSp>
      <p:grpSp>
        <p:nvGrpSpPr>
          <p:cNvPr id="213" name="组合 212"/>
          <p:cNvGrpSpPr/>
          <p:nvPr/>
        </p:nvGrpSpPr>
        <p:grpSpPr>
          <a:xfrm>
            <a:off x="5474170" y="2596235"/>
            <a:ext cx="379876" cy="226328"/>
            <a:chOff x="7832725" y="1436688"/>
            <a:chExt cx="679450" cy="404812"/>
          </a:xfrm>
        </p:grpSpPr>
        <p:sp>
          <p:nvSpPr>
            <p:cNvPr id="214" name="Freeform 15"/>
            <p:cNvSpPr>
              <a:spLocks noEditPoints="1"/>
            </p:cNvSpPr>
            <p:nvPr/>
          </p:nvSpPr>
          <p:spPr bwMode="auto">
            <a:xfrm>
              <a:off x="8270875" y="1589088"/>
              <a:ext cx="222250" cy="233362"/>
            </a:xfrm>
            <a:custGeom>
              <a:avLst/>
              <a:gdLst>
                <a:gd name="T0" fmla="*/ 140 w 140"/>
                <a:gd name="T1" fmla="*/ 107 h 147"/>
                <a:gd name="T2" fmla="*/ 140 w 140"/>
                <a:gd name="T3" fmla="*/ 22 h 147"/>
                <a:gd name="T4" fmla="*/ 114 w 140"/>
                <a:gd name="T5" fmla="*/ 0 h 147"/>
                <a:gd name="T6" fmla="*/ 0 w 140"/>
                <a:gd name="T7" fmla="*/ 0 h 147"/>
                <a:gd name="T8" fmla="*/ 0 w 140"/>
                <a:gd name="T9" fmla="*/ 147 h 147"/>
                <a:gd name="T10" fmla="*/ 140 w 140"/>
                <a:gd name="T11" fmla="*/ 147 h 147"/>
                <a:gd name="T12" fmla="*/ 140 w 140"/>
                <a:gd name="T13" fmla="*/ 107 h 147"/>
                <a:gd name="T14" fmla="*/ 133 w 140"/>
                <a:gd name="T15" fmla="*/ 107 h 147"/>
                <a:gd name="T16" fmla="*/ 133 w 140"/>
                <a:gd name="T17" fmla="*/ 142 h 147"/>
                <a:gd name="T18" fmla="*/ 5 w 140"/>
                <a:gd name="T19" fmla="*/ 142 h 147"/>
                <a:gd name="T20" fmla="*/ 5 w 140"/>
                <a:gd name="T21" fmla="*/ 5 h 147"/>
                <a:gd name="T22" fmla="*/ 109 w 140"/>
                <a:gd name="T23" fmla="*/ 5 h 147"/>
                <a:gd name="T24" fmla="*/ 109 w 140"/>
                <a:gd name="T25" fmla="*/ 31 h 147"/>
                <a:gd name="T26" fmla="*/ 133 w 140"/>
                <a:gd name="T27" fmla="*/ 31 h 147"/>
                <a:gd name="T28" fmla="*/ 133 w 140"/>
                <a:gd name="T29" fmla="*/ 107 h 147"/>
                <a:gd name="T30" fmla="*/ 133 w 140"/>
                <a:gd name="T31" fmla="*/ 24 h 147"/>
                <a:gd name="T32" fmla="*/ 116 w 140"/>
                <a:gd name="T33" fmla="*/ 24 h 147"/>
                <a:gd name="T34" fmla="*/ 116 w 140"/>
                <a:gd name="T35" fmla="*/ 10 h 147"/>
                <a:gd name="T36" fmla="*/ 133 w 140"/>
                <a:gd name="T37" fmla="*/ 24 h 147"/>
                <a:gd name="T38" fmla="*/ 133 w 140"/>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47">
                  <a:moveTo>
                    <a:pt x="140" y="107"/>
                  </a:moveTo>
                  <a:lnTo>
                    <a:pt x="140" y="22"/>
                  </a:lnTo>
                  <a:lnTo>
                    <a:pt x="114" y="0"/>
                  </a:lnTo>
                  <a:lnTo>
                    <a:pt x="0" y="0"/>
                  </a:lnTo>
                  <a:lnTo>
                    <a:pt x="0" y="147"/>
                  </a:lnTo>
                  <a:lnTo>
                    <a:pt x="140" y="147"/>
                  </a:lnTo>
                  <a:lnTo>
                    <a:pt x="140" y="107"/>
                  </a:lnTo>
                  <a:close/>
                  <a:moveTo>
                    <a:pt x="133" y="107"/>
                  </a:moveTo>
                  <a:lnTo>
                    <a:pt x="133" y="142"/>
                  </a:lnTo>
                  <a:lnTo>
                    <a:pt x="5" y="142"/>
                  </a:lnTo>
                  <a:lnTo>
                    <a:pt x="5" y="5"/>
                  </a:lnTo>
                  <a:lnTo>
                    <a:pt x="109" y="5"/>
                  </a:lnTo>
                  <a:lnTo>
                    <a:pt x="109" y="31"/>
                  </a:lnTo>
                  <a:lnTo>
                    <a:pt x="133" y="31"/>
                  </a:lnTo>
                  <a:lnTo>
                    <a:pt x="133" y="107"/>
                  </a:lnTo>
                  <a:close/>
                  <a:moveTo>
                    <a:pt x="133" y="24"/>
                  </a:moveTo>
                  <a:lnTo>
                    <a:pt x="116" y="24"/>
                  </a:lnTo>
                  <a:lnTo>
                    <a:pt x="116" y="10"/>
                  </a:lnTo>
                  <a:lnTo>
                    <a:pt x="133" y="24"/>
                  </a:lnTo>
                  <a:lnTo>
                    <a:pt x="133" y="24"/>
                  </a:lnTo>
                  <a:close/>
                </a:path>
              </a:pathLst>
            </a:cu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15" name="Rectangle 16"/>
            <p:cNvSpPr>
              <a:spLocks noChangeArrowheads="1"/>
            </p:cNvSpPr>
            <p:nvPr/>
          </p:nvSpPr>
          <p:spPr bwMode="auto">
            <a:xfrm>
              <a:off x="8339138" y="1641475"/>
              <a:ext cx="85725" cy="12700"/>
            </a:xfrm>
            <a:prstGeom prst="rect">
              <a:avLst/>
            </a:pr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16" name="Rectangle 17"/>
            <p:cNvSpPr>
              <a:spLocks noChangeArrowheads="1"/>
            </p:cNvSpPr>
            <p:nvPr/>
          </p:nvSpPr>
          <p:spPr bwMode="auto">
            <a:xfrm>
              <a:off x="8339138" y="1671638"/>
              <a:ext cx="85725" cy="11112"/>
            </a:xfrm>
            <a:prstGeom prst="rect">
              <a:avLst/>
            </a:pr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17" name="Rectangle 18"/>
            <p:cNvSpPr>
              <a:spLocks noChangeArrowheads="1"/>
            </p:cNvSpPr>
            <p:nvPr/>
          </p:nvSpPr>
          <p:spPr bwMode="auto">
            <a:xfrm>
              <a:off x="8339138" y="1706563"/>
              <a:ext cx="85725" cy="11112"/>
            </a:xfrm>
            <a:prstGeom prst="rect">
              <a:avLst/>
            </a:pr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18" name="Rectangle 19"/>
            <p:cNvSpPr>
              <a:spLocks noChangeArrowheads="1"/>
            </p:cNvSpPr>
            <p:nvPr/>
          </p:nvSpPr>
          <p:spPr bwMode="auto">
            <a:xfrm>
              <a:off x="8339138" y="1735138"/>
              <a:ext cx="85725" cy="12700"/>
            </a:xfrm>
            <a:prstGeom prst="rect">
              <a:avLst/>
            </a:pr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19" name="Rectangle 20"/>
            <p:cNvSpPr>
              <a:spLocks noChangeArrowheads="1"/>
            </p:cNvSpPr>
            <p:nvPr/>
          </p:nvSpPr>
          <p:spPr bwMode="auto">
            <a:xfrm>
              <a:off x="8339138" y="1770063"/>
              <a:ext cx="85725" cy="6350"/>
            </a:xfrm>
            <a:prstGeom prst="rect">
              <a:avLst/>
            </a:pr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20" name="Freeform 21"/>
            <p:cNvSpPr/>
            <p:nvPr/>
          </p:nvSpPr>
          <p:spPr bwMode="auto">
            <a:xfrm>
              <a:off x="8312150" y="1657350"/>
              <a:ext cx="200025" cy="184150"/>
            </a:xfrm>
            <a:custGeom>
              <a:avLst/>
              <a:gdLst>
                <a:gd name="T0" fmla="*/ 121 w 126"/>
                <a:gd name="T1" fmla="*/ 0 h 116"/>
                <a:gd name="T2" fmla="*/ 121 w 126"/>
                <a:gd name="T3" fmla="*/ 111 h 116"/>
                <a:gd name="T4" fmla="*/ 0 w 126"/>
                <a:gd name="T5" fmla="*/ 111 h 116"/>
                <a:gd name="T6" fmla="*/ 0 w 126"/>
                <a:gd name="T7" fmla="*/ 116 h 116"/>
                <a:gd name="T8" fmla="*/ 126 w 126"/>
                <a:gd name="T9" fmla="*/ 116 h 116"/>
                <a:gd name="T10" fmla="*/ 126 w 126"/>
                <a:gd name="T11" fmla="*/ 0 h 116"/>
                <a:gd name="T12" fmla="*/ 121 w 126"/>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21" y="0"/>
                  </a:moveTo>
                  <a:lnTo>
                    <a:pt x="121" y="111"/>
                  </a:lnTo>
                  <a:lnTo>
                    <a:pt x="0" y="111"/>
                  </a:lnTo>
                  <a:lnTo>
                    <a:pt x="0" y="116"/>
                  </a:lnTo>
                  <a:lnTo>
                    <a:pt x="126" y="116"/>
                  </a:lnTo>
                  <a:lnTo>
                    <a:pt x="126" y="0"/>
                  </a:lnTo>
                  <a:lnTo>
                    <a:pt x="121" y="0"/>
                  </a:lnTo>
                  <a:close/>
                </a:path>
              </a:pathLst>
            </a:cu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21" name="Freeform 22"/>
            <p:cNvSpPr>
              <a:spLocks noEditPoints="1"/>
            </p:cNvSpPr>
            <p:nvPr/>
          </p:nvSpPr>
          <p:spPr bwMode="auto">
            <a:xfrm>
              <a:off x="7832725" y="1589088"/>
              <a:ext cx="220663" cy="233362"/>
            </a:xfrm>
            <a:custGeom>
              <a:avLst/>
              <a:gdLst>
                <a:gd name="T0" fmla="*/ 139 w 139"/>
                <a:gd name="T1" fmla="*/ 107 h 147"/>
                <a:gd name="T2" fmla="*/ 139 w 139"/>
                <a:gd name="T3" fmla="*/ 22 h 147"/>
                <a:gd name="T4" fmla="*/ 113 w 139"/>
                <a:gd name="T5" fmla="*/ 0 h 147"/>
                <a:gd name="T6" fmla="*/ 0 w 139"/>
                <a:gd name="T7" fmla="*/ 0 h 147"/>
                <a:gd name="T8" fmla="*/ 0 w 139"/>
                <a:gd name="T9" fmla="*/ 147 h 147"/>
                <a:gd name="T10" fmla="*/ 139 w 139"/>
                <a:gd name="T11" fmla="*/ 147 h 147"/>
                <a:gd name="T12" fmla="*/ 139 w 139"/>
                <a:gd name="T13" fmla="*/ 107 h 147"/>
                <a:gd name="T14" fmla="*/ 135 w 139"/>
                <a:gd name="T15" fmla="*/ 107 h 147"/>
                <a:gd name="T16" fmla="*/ 135 w 139"/>
                <a:gd name="T17" fmla="*/ 142 h 147"/>
                <a:gd name="T18" fmla="*/ 7 w 139"/>
                <a:gd name="T19" fmla="*/ 142 h 147"/>
                <a:gd name="T20" fmla="*/ 7 w 139"/>
                <a:gd name="T21" fmla="*/ 5 h 147"/>
                <a:gd name="T22" fmla="*/ 111 w 139"/>
                <a:gd name="T23" fmla="*/ 5 h 147"/>
                <a:gd name="T24" fmla="*/ 111 w 139"/>
                <a:gd name="T25" fmla="*/ 31 h 147"/>
                <a:gd name="T26" fmla="*/ 135 w 139"/>
                <a:gd name="T27" fmla="*/ 31 h 147"/>
                <a:gd name="T28" fmla="*/ 135 w 139"/>
                <a:gd name="T29" fmla="*/ 107 h 147"/>
                <a:gd name="T30" fmla="*/ 135 w 139"/>
                <a:gd name="T31" fmla="*/ 24 h 147"/>
                <a:gd name="T32" fmla="*/ 116 w 139"/>
                <a:gd name="T33" fmla="*/ 24 h 147"/>
                <a:gd name="T34" fmla="*/ 116 w 139"/>
                <a:gd name="T35" fmla="*/ 10 h 147"/>
                <a:gd name="T36" fmla="*/ 135 w 139"/>
                <a:gd name="T37" fmla="*/ 24 h 147"/>
                <a:gd name="T38" fmla="*/ 135 w 139"/>
                <a:gd name="T39" fmla="*/ 2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47">
                  <a:moveTo>
                    <a:pt x="139" y="107"/>
                  </a:moveTo>
                  <a:lnTo>
                    <a:pt x="139" y="22"/>
                  </a:lnTo>
                  <a:lnTo>
                    <a:pt x="113" y="0"/>
                  </a:lnTo>
                  <a:lnTo>
                    <a:pt x="0" y="0"/>
                  </a:lnTo>
                  <a:lnTo>
                    <a:pt x="0" y="147"/>
                  </a:lnTo>
                  <a:lnTo>
                    <a:pt x="139" y="147"/>
                  </a:lnTo>
                  <a:lnTo>
                    <a:pt x="139" y="107"/>
                  </a:lnTo>
                  <a:close/>
                  <a:moveTo>
                    <a:pt x="135" y="107"/>
                  </a:moveTo>
                  <a:lnTo>
                    <a:pt x="135" y="142"/>
                  </a:lnTo>
                  <a:lnTo>
                    <a:pt x="7" y="142"/>
                  </a:lnTo>
                  <a:lnTo>
                    <a:pt x="7" y="5"/>
                  </a:lnTo>
                  <a:lnTo>
                    <a:pt x="111" y="5"/>
                  </a:lnTo>
                  <a:lnTo>
                    <a:pt x="111" y="31"/>
                  </a:lnTo>
                  <a:lnTo>
                    <a:pt x="135" y="31"/>
                  </a:lnTo>
                  <a:lnTo>
                    <a:pt x="135" y="107"/>
                  </a:lnTo>
                  <a:close/>
                  <a:moveTo>
                    <a:pt x="135" y="24"/>
                  </a:moveTo>
                  <a:lnTo>
                    <a:pt x="116" y="24"/>
                  </a:lnTo>
                  <a:lnTo>
                    <a:pt x="116" y="10"/>
                  </a:lnTo>
                  <a:lnTo>
                    <a:pt x="135" y="24"/>
                  </a:lnTo>
                  <a:lnTo>
                    <a:pt x="135" y="24"/>
                  </a:lnTo>
                  <a:close/>
                </a:path>
              </a:pathLst>
            </a:cu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22" name="Rectangle 23"/>
            <p:cNvSpPr>
              <a:spLocks noChangeArrowheads="1"/>
            </p:cNvSpPr>
            <p:nvPr/>
          </p:nvSpPr>
          <p:spPr bwMode="auto">
            <a:xfrm>
              <a:off x="7900988" y="1641475"/>
              <a:ext cx="85725" cy="12700"/>
            </a:xfrm>
            <a:prstGeom prst="rect">
              <a:avLst/>
            </a:pr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23" name="Rectangle 24"/>
            <p:cNvSpPr>
              <a:spLocks noChangeArrowheads="1"/>
            </p:cNvSpPr>
            <p:nvPr/>
          </p:nvSpPr>
          <p:spPr bwMode="auto">
            <a:xfrm>
              <a:off x="7900988" y="1671638"/>
              <a:ext cx="85725" cy="11112"/>
            </a:xfrm>
            <a:prstGeom prst="rect">
              <a:avLst/>
            </a:pr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24" name="Rectangle 25"/>
            <p:cNvSpPr>
              <a:spLocks noChangeArrowheads="1"/>
            </p:cNvSpPr>
            <p:nvPr/>
          </p:nvSpPr>
          <p:spPr bwMode="auto">
            <a:xfrm>
              <a:off x="7900988" y="1706563"/>
              <a:ext cx="85725" cy="11112"/>
            </a:xfrm>
            <a:prstGeom prst="rect">
              <a:avLst/>
            </a:pr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25" name="Rectangle 26"/>
            <p:cNvSpPr>
              <a:spLocks noChangeArrowheads="1"/>
            </p:cNvSpPr>
            <p:nvPr/>
          </p:nvSpPr>
          <p:spPr bwMode="auto">
            <a:xfrm>
              <a:off x="7900988" y="1735138"/>
              <a:ext cx="85725" cy="12700"/>
            </a:xfrm>
            <a:prstGeom prst="rect">
              <a:avLst/>
            </a:pr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26" name="Rectangle 27"/>
            <p:cNvSpPr>
              <a:spLocks noChangeArrowheads="1"/>
            </p:cNvSpPr>
            <p:nvPr/>
          </p:nvSpPr>
          <p:spPr bwMode="auto">
            <a:xfrm>
              <a:off x="7900988" y="1770063"/>
              <a:ext cx="85725" cy="6350"/>
            </a:xfrm>
            <a:prstGeom prst="rect">
              <a:avLst/>
            </a:pr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27" name="Freeform 28"/>
            <p:cNvSpPr/>
            <p:nvPr/>
          </p:nvSpPr>
          <p:spPr bwMode="auto">
            <a:xfrm>
              <a:off x="7874000" y="1657350"/>
              <a:ext cx="203200" cy="184150"/>
            </a:xfrm>
            <a:custGeom>
              <a:avLst/>
              <a:gdLst>
                <a:gd name="T0" fmla="*/ 121 w 128"/>
                <a:gd name="T1" fmla="*/ 0 h 116"/>
                <a:gd name="T2" fmla="*/ 121 w 128"/>
                <a:gd name="T3" fmla="*/ 111 h 116"/>
                <a:gd name="T4" fmla="*/ 0 w 128"/>
                <a:gd name="T5" fmla="*/ 111 h 116"/>
                <a:gd name="T6" fmla="*/ 0 w 128"/>
                <a:gd name="T7" fmla="*/ 116 h 116"/>
                <a:gd name="T8" fmla="*/ 128 w 128"/>
                <a:gd name="T9" fmla="*/ 116 h 116"/>
                <a:gd name="T10" fmla="*/ 128 w 128"/>
                <a:gd name="T11" fmla="*/ 0 h 116"/>
                <a:gd name="T12" fmla="*/ 121 w 128"/>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8" h="116">
                  <a:moveTo>
                    <a:pt x="121" y="0"/>
                  </a:moveTo>
                  <a:lnTo>
                    <a:pt x="121" y="111"/>
                  </a:lnTo>
                  <a:lnTo>
                    <a:pt x="0" y="111"/>
                  </a:lnTo>
                  <a:lnTo>
                    <a:pt x="0" y="116"/>
                  </a:lnTo>
                  <a:lnTo>
                    <a:pt x="128" y="116"/>
                  </a:lnTo>
                  <a:lnTo>
                    <a:pt x="128" y="0"/>
                  </a:lnTo>
                  <a:lnTo>
                    <a:pt x="121" y="0"/>
                  </a:lnTo>
                  <a:close/>
                </a:path>
              </a:pathLst>
            </a:cu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sp>
          <p:nvSpPr>
            <p:cNvPr id="228" name="Freeform 29"/>
            <p:cNvSpPr/>
            <p:nvPr/>
          </p:nvSpPr>
          <p:spPr bwMode="auto">
            <a:xfrm>
              <a:off x="7918450" y="1436688"/>
              <a:ext cx="461963" cy="160337"/>
            </a:xfrm>
            <a:custGeom>
              <a:avLst/>
              <a:gdLst>
                <a:gd name="T0" fmla="*/ 3 w 123"/>
                <a:gd name="T1" fmla="*/ 43 h 43"/>
                <a:gd name="T2" fmla="*/ 0 w 123"/>
                <a:gd name="T3" fmla="*/ 42 h 43"/>
                <a:gd name="T4" fmla="*/ 61 w 123"/>
                <a:gd name="T5" fmla="*/ 0 h 43"/>
                <a:gd name="T6" fmla="*/ 123 w 123"/>
                <a:gd name="T7" fmla="*/ 41 h 43"/>
                <a:gd name="T8" fmla="*/ 120 w 123"/>
                <a:gd name="T9" fmla="*/ 42 h 43"/>
                <a:gd name="T10" fmla="*/ 61 w 123"/>
                <a:gd name="T11" fmla="*/ 3 h 43"/>
                <a:gd name="T12" fmla="*/ 3 w 12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23" h="43">
                  <a:moveTo>
                    <a:pt x="3" y="43"/>
                  </a:moveTo>
                  <a:cubicBezTo>
                    <a:pt x="0" y="42"/>
                    <a:pt x="0" y="42"/>
                    <a:pt x="0" y="42"/>
                  </a:cubicBezTo>
                  <a:cubicBezTo>
                    <a:pt x="9" y="16"/>
                    <a:pt x="33" y="0"/>
                    <a:pt x="61" y="0"/>
                  </a:cubicBezTo>
                  <a:cubicBezTo>
                    <a:pt x="88" y="0"/>
                    <a:pt x="113" y="16"/>
                    <a:pt x="123" y="41"/>
                  </a:cubicBezTo>
                  <a:cubicBezTo>
                    <a:pt x="120" y="42"/>
                    <a:pt x="120" y="42"/>
                    <a:pt x="120" y="42"/>
                  </a:cubicBezTo>
                  <a:cubicBezTo>
                    <a:pt x="110" y="18"/>
                    <a:pt x="87" y="3"/>
                    <a:pt x="61" y="3"/>
                  </a:cubicBezTo>
                  <a:cubicBezTo>
                    <a:pt x="34" y="3"/>
                    <a:pt x="12" y="18"/>
                    <a:pt x="3" y="43"/>
                  </a:cubicBezTo>
                  <a:close/>
                </a:path>
              </a:pathLst>
            </a:custGeom>
            <a:solidFill>
              <a:srgbClr val="313E4F"/>
            </a:solidFill>
            <a:ln>
              <a:solidFill>
                <a:schemeClr val="tx2"/>
              </a:solidFill>
            </a:ln>
          </p:spPr>
          <p:txBody>
            <a:bodyPr vert="horz" wrap="square" lIns="91380" tIns="45690" rIns="91380" bIns="45690" numCol="1" anchor="t" anchorCtr="0" compatLnSpc="1">
              <a:noAutofit/>
            </a:bodyPr>
            <a:lstStyle/>
            <a:p>
              <a:pPr defTabSz="914034" fontAlgn="ctr">
                <a:defRPr/>
              </a:pPr>
              <a:endParaRPr lang="en-US" altLang="zh-CN" sz="1799" kern="0">
                <a:latin typeface="Arial" panose="020B0604020202020204" pitchFamily="34" charset="0"/>
                <a:ea typeface="微软雅黑" panose="020B0503020204020204" pitchFamily="34" charset="-122"/>
                <a:cs typeface="Arial" panose="020B0604020202020204" pitchFamily="34" charset="0"/>
              </a:endParaRPr>
            </a:p>
          </p:txBody>
        </p:sp>
      </p:grpSp>
      <p:grpSp>
        <p:nvGrpSpPr>
          <p:cNvPr id="231" name="组合 230"/>
          <p:cNvGrpSpPr/>
          <p:nvPr/>
        </p:nvGrpSpPr>
        <p:grpSpPr>
          <a:xfrm>
            <a:off x="5484092" y="4440041"/>
            <a:ext cx="382428" cy="232673"/>
            <a:chOff x="3492081" y="1710894"/>
            <a:chExt cx="790071" cy="480689"/>
          </a:xfrm>
        </p:grpSpPr>
        <p:sp>
          <p:nvSpPr>
            <p:cNvPr id="232" name="矩形 231"/>
            <p:cNvSpPr/>
            <p:nvPr/>
          </p:nvSpPr>
          <p:spPr>
            <a:xfrm rot="16200000">
              <a:off x="3417731" y="1785244"/>
              <a:ext cx="480689" cy="331989"/>
            </a:xfrm>
            <a:prstGeom prst="rect">
              <a:avLst/>
            </a:prstGeom>
            <a:noFill/>
            <a:ln w="15875" cap="flat" cmpd="sng" algn="ctr">
              <a:solidFill>
                <a:schemeClr val="tx2"/>
              </a:solidFill>
              <a:prstDash val="solid"/>
              <a:round/>
              <a:headEnd type="none" w="med" len="med"/>
              <a:tailEnd type="none" w="med" len="med"/>
            </a:ln>
            <a:effectLst/>
            <a:scene3d>
              <a:camera prst="orthographicFront"/>
              <a:lightRig rig="flat" dir="t"/>
            </a:scene3d>
          </p:spPr>
          <p:txBody>
            <a:bodyPr lIns="143944" tIns="71972" anchor="ctr" anchorCtr="0">
              <a:noAutofit/>
            </a:bodyPr>
            <a:lstStyle/>
            <a:p>
              <a:pPr defTabSz="914034" fontAlgn="ctr">
                <a:lnSpc>
                  <a:spcPct val="120000"/>
                </a:lnSpc>
                <a:spcBef>
                  <a:spcPct val="0"/>
                </a:spcBef>
                <a:spcAft>
                  <a:spcPts val="1200"/>
                </a:spcAft>
                <a:defRPr/>
              </a:pPr>
              <a:endParaRPr lang="en-US" altLang="zh-CN" sz="1200" b="1" kern="0">
                <a:latin typeface="Arial" panose="020B0604020202020204" pitchFamily="34" charset="0"/>
                <a:ea typeface="微软雅黑" panose="020B0503020204020204" pitchFamily="34" charset="-122"/>
                <a:cs typeface="Arial" panose="020B0604020202020204" pitchFamily="34" charset="0"/>
              </a:endParaRPr>
            </a:p>
            <a:p>
              <a:pPr defTabSz="914034" fontAlgn="ctr">
                <a:lnSpc>
                  <a:spcPct val="120000"/>
                </a:lnSpc>
                <a:spcBef>
                  <a:spcPct val="0"/>
                </a:spcBef>
                <a:spcAft>
                  <a:spcPts val="1200"/>
                </a:spcAft>
                <a:defRPr/>
              </a:pPr>
              <a:endParaRPr lang="en-US" altLang="zh-CN" sz="1200" b="1" kern="0">
                <a:latin typeface="Arial" panose="020B0604020202020204" pitchFamily="34" charset="0"/>
                <a:ea typeface="微软雅黑" panose="020B0503020204020204" pitchFamily="34" charset="-122"/>
                <a:cs typeface="Arial" panose="020B0604020202020204" pitchFamily="34" charset="0"/>
              </a:endParaRPr>
            </a:p>
            <a:p>
              <a:pPr defTabSz="914034" fontAlgn="ctr">
                <a:lnSpc>
                  <a:spcPct val="120000"/>
                </a:lnSpc>
                <a:spcBef>
                  <a:spcPct val="0"/>
                </a:spcBef>
                <a:spcAft>
                  <a:spcPts val="1200"/>
                </a:spcAft>
                <a:defRPr/>
              </a:pPr>
              <a:endParaRPr lang="en-US" altLang="zh-CN" sz="1200" b="1" kern="0">
                <a:latin typeface="Arial" panose="020B0604020202020204" pitchFamily="34" charset="0"/>
                <a:ea typeface="微软雅黑" panose="020B0503020204020204" pitchFamily="34" charset="-122"/>
                <a:cs typeface="Arial" panose="020B0604020202020204" pitchFamily="34" charset="0"/>
              </a:endParaRPr>
            </a:p>
          </p:txBody>
        </p:sp>
        <p:sp>
          <p:nvSpPr>
            <p:cNvPr id="233" name="矩形 232"/>
            <p:cNvSpPr/>
            <p:nvPr/>
          </p:nvSpPr>
          <p:spPr>
            <a:xfrm rot="16200000">
              <a:off x="3506530" y="201007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034" fontAlgn="ctr">
                <a:defRPr/>
              </a:pPr>
              <a:endParaRPr lang="en-US" altLang="zh-CN" sz="2799" kern="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34" name="矩形 233"/>
            <p:cNvSpPr/>
            <p:nvPr/>
          </p:nvSpPr>
          <p:spPr>
            <a:xfrm rot="16200000">
              <a:off x="3506530" y="179112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034" fontAlgn="ctr">
                <a:defRPr/>
              </a:pPr>
              <a:endParaRPr lang="en-US" altLang="zh-CN" sz="2799" kern="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35" name="矩形 234"/>
            <p:cNvSpPr/>
            <p:nvPr/>
          </p:nvSpPr>
          <p:spPr>
            <a:xfrm rot="16200000">
              <a:off x="3650756" y="201007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034" fontAlgn="ctr">
                <a:defRPr/>
              </a:pPr>
              <a:endParaRPr lang="en-US" altLang="zh-CN" sz="2799" kern="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36" name="矩形 235"/>
            <p:cNvSpPr/>
            <p:nvPr/>
          </p:nvSpPr>
          <p:spPr>
            <a:xfrm rot="16200000">
              <a:off x="3650756" y="1791124"/>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034" fontAlgn="ctr">
                <a:defRPr/>
              </a:pPr>
              <a:endParaRPr lang="en-US" altLang="zh-CN" sz="2799" kern="0">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237" name="直接连接符 236"/>
            <p:cNvCxnSpPr/>
            <p:nvPr/>
          </p:nvCxnSpPr>
          <p:spPr>
            <a:xfrm rot="16200000" flipH="1">
              <a:off x="3551765" y="1950150"/>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38" name="直接连接符 237"/>
            <p:cNvCxnSpPr/>
            <p:nvPr/>
          </p:nvCxnSpPr>
          <p:spPr>
            <a:xfrm rot="16200000" flipH="1">
              <a:off x="3695990" y="1948705"/>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39" name="直接连接符 238"/>
            <p:cNvCxnSpPr/>
            <p:nvPr/>
          </p:nvCxnSpPr>
          <p:spPr>
            <a:xfrm rot="16200000" flipV="1">
              <a:off x="3655690" y="2038218"/>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40" name="直接连接符 239"/>
            <p:cNvCxnSpPr/>
            <p:nvPr/>
          </p:nvCxnSpPr>
          <p:spPr>
            <a:xfrm rot="16200000" flipV="1">
              <a:off x="3655690" y="1819268"/>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41" name="直接连接符 240"/>
            <p:cNvCxnSpPr/>
            <p:nvPr/>
          </p:nvCxnSpPr>
          <p:spPr>
            <a:xfrm rot="16200000" flipV="1">
              <a:off x="3623567" y="1927192"/>
              <a:ext cx="63557" cy="466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42" name="直接连接符 241"/>
            <p:cNvCxnSpPr/>
            <p:nvPr/>
          </p:nvCxnSpPr>
          <p:spPr>
            <a:xfrm rot="16200000" flipH="1" flipV="1">
              <a:off x="3624162" y="1925473"/>
              <a:ext cx="64657" cy="4643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sp>
          <p:nvSpPr>
            <p:cNvPr id="243" name="矩形 37"/>
            <p:cNvSpPr/>
            <p:nvPr/>
          </p:nvSpPr>
          <p:spPr>
            <a:xfrm rot="16200000">
              <a:off x="3875813" y="1785244"/>
              <a:ext cx="480689" cy="331989"/>
            </a:xfrm>
            <a:prstGeom prst="rect">
              <a:avLst/>
            </a:prstGeom>
            <a:noFill/>
            <a:ln w="15875" cap="flat" cmpd="sng" algn="ctr">
              <a:solidFill>
                <a:schemeClr val="tx2"/>
              </a:solidFill>
              <a:prstDash val="solid"/>
              <a:round/>
              <a:headEnd type="none" w="med" len="med"/>
              <a:tailEnd type="none" w="med" len="med"/>
            </a:ln>
            <a:effectLst/>
            <a:scene3d>
              <a:camera prst="orthographicFront"/>
              <a:lightRig rig="flat" dir="t"/>
            </a:scene3d>
          </p:spPr>
          <p:txBody>
            <a:bodyPr lIns="143944" tIns="71972" anchor="ctr" anchorCtr="0">
              <a:noAutofit/>
            </a:bodyPr>
            <a:lstStyle/>
            <a:p>
              <a:pPr defTabSz="914034" fontAlgn="ctr">
                <a:lnSpc>
                  <a:spcPct val="120000"/>
                </a:lnSpc>
                <a:spcBef>
                  <a:spcPct val="0"/>
                </a:spcBef>
                <a:spcAft>
                  <a:spcPts val="1200"/>
                </a:spcAft>
                <a:defRPr/>
              </a:pPr>
              <a:endParaRPr lang="en-US" altLang="zh-CN" sz="1200" b="1" kern="0">
                <a:latin typeface="Arial" panose="020B0604020202020204" pitchFamily="34" charset="0"/>
                <a:ea typeface="微软雅黑" panose="020B0503020204020204" pitchFamily="34" charset="-122"/>
                <a:cs typeface="Arial" panose="020B0604020202020204" pitchFamily="34" charset="0"/>
              </a:endParaRPr>
            </a:p>
            <a:p>
              <a:pPr defTabSz="914034" fontAlgn="ctr">
                <a:lnSpc>
                  <a:spcPct val="120000"/>
                </a:lnSpc>
                <a:spcBef>
                  <a:spcPct val="0"/>
                </a:spcBef>
                <a:spcAft>
                  <a:spcPts val="1200"/>
                </a:spcAft>
                <a:defRPr/>
              </a:pPr>
              <a:endParaRPr lang="en-US" altLang="zh-CN" sz="1200" b="1" kern="0">
                <a:latin typeface="Arial" panose="020B0604020202020204" pitchFamily="34" charset="0"/>
                <a:ea typeface="微软雅黑" panose="020B0503020204020204" pitchFamily="34" charset="-122"/>
                <a:cs typeface="Arial" panose="020B0604020202020204" pitchFamily="34" charset="0"/>
              </a:endParaRPr>
            </a:p>
            <a:p>
              <a:pPr defTabSz="914034" fontAlgn="ctr">
                <a:lnSpc>
                  <a:spcPct val="120000"/>
                </a:lnSpc>
                <a:spcBef>
                  <a:spcPct val="0"/>
                </a:spcBef>
                <a:spcAft>
                  <a:spcPts val="1200"/>
                </a:spcAft>
                <a:defRPr/>
              </a:pPr>
              <a:endParaRPr lang="en-US" altLang="zh-CN" sz="1200" b="1" kern="0">
                <a:latin typeface="Arial" panose="020B0604020202020204" pitchFamily="34" charset="0"/>
                <a:ea typeface="微软雅黑" panose="020B0503020204020204" pitchFamily="34" charset="-122"/>
                <a:cs typeface="Arial" panose="020B0604020202020204" pitchFamily="34" charset="0"/>
              </a:endParaRPr>
            </a:p>
          </p:txBody>
        </p:sp>
        <p:sp>
          <p:nvSpPr>
            <p:cNvPr id="244" name="矩形 243"/>
            <p:cNvSpPr/>
            <p:nvPr/>
          </p:nvSpPr>
          <p:spPr>
            <a:xfrm rot="16200000">
              <a:off x="3964611" y="2015049"/>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034" fontAlgn="ctr">
                <a:defRPr/>
              </a:pPr>
              <a:endParaRPr lang="en-US" altLang="zh-CN" sz="2799" kern="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45" name="矩形 244"/>
            <p:cNvSpPr/>
            <p:nvPr/>
          </p:nvSpPr>
          <p:spPr>
            <a:xfrm rot="16200000">
              <a:off x="3964611" y="1796100"/>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034" fontAlgn="ctr">
                <a:defRPr/>
              </a:pPr>
              <a:endParaRPr lang="en-US" altLang="zh-CN" sz="2799" kern="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46" name="矩形 245"/>
            <p:cNvSpPr/>
            <p:nvPr/>
          </p:nvSpPr>
          <p:spPr>
            <a:xfrm rot="16200000">
              <a:off x="4108837" y="2015049"/>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034" fontAlgn="ctr">
                <a:defRPr/>
              </a:pPr>
              <a:endParaRPr lang="en-US" altLang="zh-CN" sz="2799" kern="0">
                <a:latin typeface="Arial" panose="020B0604020202020204" pitchFamily="34" charset="0"/>
                <a:ea typeface="微软雅黑" panose="020B0503020204020204" pitchFamily="34" charset="-122"/>
                <a:cs typeface="Arial" panose="020B0604020202020204" pitchFamily="34" charset="0"/>
                <a:sym typeface="Helvetica"/>
              </a:endParaRPr>
            </a:p>
          </p:txBody>
        </p:sp>
        <p:sp>
          <p:nvSpPr>
            <p:cNvPr id="247" name="矩形 246"/>
            <p:cNvSpPr/>
            <p:nvPr/>
          </p:nvSpPr>
          <p:spPr>
            <a:xfrm rot="16200000">
              <a:off x="4108837" y="1796100"/>
              <a:ext cx="154096" cy="98294"/>
            </a:xfrm>
            <a:prstGeom prst="rect">
              <a:avLst/>
            </a:prstGeom>
            <a:noFill/>
            <a:ln w="6350" cap="flat" cmpd="sng" algn="ctr">
              <a:solidFill>
                <a:schemeClr val="tx2"/>
              </a:solidFill>
              <a:prstDash val="solid"/>
              <a:round/>
              <a:headEnd type="none" w="med" len="med"/>
              <a:tailEnd type="none" w="med" len="med"/>
            </a:ln>
            <a:effectLst/>
            <a:scene3d>
              <a:camera prst="orthographicFront"/>
              <a:lightRig rig="flat" dir="t"/>
            </a:scene3d>
          </p:spPr>
          <p:txBody>
            <a:bodyPr anchor="ctr" anchorCtr="1">
              <a:noAutofit/>
            </a:bodyPr>
            <a:lstStyle/>
            <a:p>
              <a:pPr defTabSz="914034" fontAlgn="ctr">
                <a:defRPr/>
              </a:pPr>
              <a:endParaRPr lang="en-US" altLang="zh-CN" sz="2799" kern="0">
                <a:latin typeface="Arial" panose="020B0604020202020204" pitchFamily="34" charset="0"/>
                <a:ea typeface="微软雅黑" panose="020B0503020204020204" pitchFamily="34" charset="-122"/>
                <a:cs typeface="Arial" panose="020B0604020202020204" pitchFamily="34" charset="0"/>
                <a:sym typeface="Helvetica"/>
              </a:endParaRPr>
            </a:p>
          </p:txBody>
        </p:sp>
        <p:cxnSp>
          <p:nvCxnSpPr>
            <p:cNvPr id="248" name="直接连接符 247"/>
            <p:cNvCxnSpPr/>
            <p:nvPr/>
          </p:nvCxnSpPr>
          <p:spPr>
            <a:xfrm rot="16200000" flipH="1">
              <a:off x="4009847" y="1955126"/>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49" name="直接连接符 248"/>
            <p:cNvCxnSpPr/>
            <p:nvPr/>
          </p:nvCxnSpPr>
          <p:spPr>
            <a:xfrm rot="16200000" flipH="1">
              <a:off x="4154072" y="1953681"/>
              <a:ext cx="63625" cy="637"/>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50" name="直接连接符 249"/>
            <p:cNvCxnSpPr/>
            <p:nvPr/>
          </p:nvCxnSpPr>
          <p:spPr>
            <a:xfrm rot="16200000" flipV="1">
              <a:off x="4113771" y="2043193"/>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51" name="直接连接符 250"/>
            <p:cNvCxnSpPr/>
            <p:nvPr/>
          </p:nvCxnSpPr>
          <p:spPr>
            <a:xfrm rot="16200000" flipV="1">
              <a:off x="4113771" y="1824244"/>
              <a:ext cx="0" cy="4200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52" name="直接连接符 251"/>
            <p:cNvCxnSpPr/>
            <p:nvPr/>
          </p:nvCxnSpPr>
          <p:spPr>
            <a:xfrm rot="16200000" flipV="1">
              <a:off x="4081648" y="1932168"/>
              <a:ext cx="63557" cy="46620"/>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53" name="直接连接符 252"/>
            <p:cNvCxnSpPr/>
            <p:nvPr/>
          </p:nvCxnSpPr>
          <p:spPr>
            <a:xfrm rot="16200000" flipH="1" flipV="1">
              <a:off x="4082243" y="1930449"/>
              <a:ext cx="64657" cy="46436"/>
            </a:xfrm>
            <a:prstGeom prst="line">
              <a:avLst/>
            </a:prstGeom>
            <a:gradFill flip="none" rotWithShape="1">
              <a:gsLst>
                <a:gs pos="0">
                  <a:srgbClr val="4F81BD">
                    <a:lumMod val="6000"/>
                    <a:lumOff val="94000"/>
                  </a:srgbClr>
                </a:gs>
                <a:gs pos="10000">
                  <a:srgbClr val="00B0F0">
                    <a:alpha val="85000"/>
                    <a:lumMod val="97000"/>
                    <a:lumOff val="3000"/>
                  </a:srgbClr>
                </a:gs>
                <a:gs pos="62000">
                  <a:srgbClr val="3E6CA4">
                    <a:alpha val="23000"/>
                  </a:srgbClr>
                </a:gs>
                <a:gs pos="35000">
                  <a:srgbClr val="00B0F0">
                    <a:alpha val="46000"/>
                  </a:srgbClr>
                </a:gs>
                <a:gs pos="98000">
                  <a:srgbClr val="4F81BD">
                    <a:lumMod val="50000"/>
                    <a:alpha val="57000"/>
                  </a:srgbClr>
                </a:gs>
              </a:gsLst>
              <a:lin ang="2700000" scaled="1"/>
              <a:tileRect/>
            </a:gradFill>
            <a:ln w="19050" cap="flat" cmpd="sng" algn="ctr">
              <a:solidFill>
                <a:schemeClr val="tx2"/>
              </a:solidFill>
              <a:prstDash val="solid"/>
              <a:round/>
              <a:headEnd type="none" w="med" len="med"/>
              <a:tailEnd type="none" w="med" len="med"/>
            </a:ln>
            <a:effectLst/>
            <a:scene3d>
              <a:camera prst="orthographicFront"/>
              <a:lightRig rig="flat" dir="t"/>
            </a:scene3d>
          </p:spPr>
        </p:cxnSp>
        <p:cxnSp>
          <p:nvCxnSpPr>
            <p:cNvPr id="254" name="直接连接符 253"/>
            <p:cNvCxnSpPr/>
            <p:nvPr/>
          </p:nvCxnSpPr>
          <p:spPr>
            <a:xfrm rot="16200000">
              <a:off x="3894875" y="1983757"/>
              <a:ext cx="0" cy="142199"/>
            </a:xfrm>
            <a:prstGeom prst="line">
              <a:avLst/>
            </a:prstGeom>
            <a:noFill/>
            <a:ln w="19050" cap="flat" cmpd="sng" algn="ctr">
              <a:solidFill>
                <a:schemeClr val="tx2"/>
              </a:solidFill>
              <a:prstDash val="solid"/>
              <a:miter lim="800000"/>
            </a:ln>
            <a:effectLst/>
          </p:spPr>
        </p:cxnSp>
        <p:cxnSp>
          <p:nvCxnSpPr>
            <p:cNvPr id="255" name="直接连接符 254"/>
            <p:cNvCxnSpPr/>
            <p:nvPr/>
          </p:nvCxnSpPr>
          <p:spPr>
            <a:xfrm rot="16200000">
              <a:off x="3895170" y="1759981"/>
              <a:ext cx="0" cy="142199"/>
            </a:xfrm>
            <a:prstGeom prst="line">
              <a:avLst/>
            </a:prstGeom>
            <a:noFill/>
            <a:ln w="19050" cap="flat" cmpd="sng" algn="ctr">
              <a:solidFill>
                <a:schemeClr val="tx2"/>
              </a:solidFill>
              <a:prstDash val="solid"/>
              <a:miter lim="800000"/>
            </a:ln>
            <a:effectLst/>
          </p:spPr>
        </p:cxnSp>
        <p:cxnSp>
          <p:nvCxnSpPr>
            <p:cNvPr id="256" name="直接连接符 255"/>
            <p:cNvCxnSpPr/>
            <p:nvPr/>
          </p:nvCxnSpPr>
          <p:spPr>
            <a:xfrm rot="16200000">
              <a:off x="3784087" y="1879959"/>
              <a:ext cx="207553" cy="128177"/>
            </a:xfrm>
            <a:prstGeom prst="line">
              <a:avLst/>
            </a:prstGeom>
            <a:noFill/>
            <a:ln w="19050" cap="flat" cmpd="sng" algn="ctr">
              <a:solidFill>
                <a:schemeClr val="tx2"/>
              </a:solidFill>
              <a:prstDash val="solid"/>
              <a:miter lim="800000"/>
            </a:ln>
            <a:effectLst/>
          </p:spPr>
        </p:cxnSp>
        <p:cxnSp>
          <p:nvCxnSpPr>
            <p:cNvPr id="257" name="直接连接符 256"/>
            <p:cNvCxnSpPr/>
            <p:nvPr/>
          </p:nvCxnSpPr>
          <p:spPr>
            <a:xfrm rot="16200000" flipH="1">
              <a:off x="3778114" y="1881018"/>
              <a:ext cx="219795" cy="127882"/>
            </a:xfrm>
            <a:prstGeom prst="line">
              <a:avLst/>
            </a:prstGeom>
            <a:noFill/>
            <a:ln w="19050" cap="flat" cmpd="sng" algn="ctr">
              <a:solidFill>
                <a:schemeClr val="tx2"/>
              </a:solidFill>
              <a:prstDash val="solid"/>
              <a:miter lim="800000"/>
            </a:ln>
            <a:effectLst/>
          </p:spPr>
        </p:cxnSp>
      </p:grpSp>
      <p:graphicFrame>
        <p:nvGraphicFramePr>
          <p:cNvPr id="130" name="Diagram 129">
            <a:extLst>
              <a:ext uri="{FF2B5EF4-FFF2-40B4-BE49-F238E27FC236}">
                <a16:creationId xmlns:a16="http://schemas.microsoft.com/office/drawing/2014/main" id="{6359FE0D-ECD8-8D4D-B488-772AA7CB352C}"/>
              </a:ext>
            </a:extLst>
          </p:cNvPr>
          <p:cNvGraphicFramePr/>
          <p:nvPr>
            <p:extLst>
              <p:ext uri="{D42A27DB-BD31-4B8C-83A1-F6EECF244321}">
                <p14:modId xmlns:p14="http://schemas.microsoft.com/office/powerpoint/2010/main" val="1732583362"/>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2702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E525DA-BC4A-4F89-8B20-C67A2B82D055}"/>
              </a:ext>
            </a:extLst>
          </p:cNvPr>
          <p:cNvPicPr>
            <a:picLocks noChangeAspect="1"/>
          </p:cNvPicPr>
          <p:nvPr/>
        </p:nvPicPr>
        <p:blipFill>
          <a:blip r:embed="rId3"/>
          <a:stretch>
            <a:fillRect/>
          </a:stretch>
        </p:blipFill>
        <p:spPr>
          <a:xfrm>
            <a:off x="5823846" y="131233"/>
            <a:ext cx="5925721" cy="1994001"/>
          </a:xfrm>
          <a:prstGeom prst="rect">
            <a:avLst/>
          </a:prstGeom>
        </p:spPr>
      </p:pic>
      <p:sp>
        <p:nvSpPr>
          <p:cNvPr id="2" name="Footer Placeholder 1">
            <a:extLst>
              <a:ext uri="{FF2B5EF4-FFF2-40B4-BE49-F238E27FC236}">
                <a16:creationId xmlns:a16="http://schemas.microsoft.com/office/drawing/2014/main" id="{DD68D581-5C62-4EF0-8E74-ADF05E11DE9E}"/>
              </a:ext>
            </a:extLst>
          </p:cNvPr>
          <p:cNvSpPr>
            <a:spLocks noGrp="1"/>
          </p:cNvSpPr>
          <p:nvPr>
            <p:ph type="ftr" sz="quarter" idx="11"/>
          </p:nvPr>
        </p:nvSpPr>
        <p:spPr/>
        <p:txBody>
          <a:bodyPr/>
          <a:lstStyle/>
          <a:p>
            <a:r>
              <a:rPr lang="en-US"/>
              <a:t>FUTUREWEI INTERNAL</a:t>
            </a:r>
          </a:p>
        </p:txBody>
      </p:sp>
      <p:sp>
        <p:nvSpPr>
          <p:cNvPr id="3" name="Slide Number Placeholder 2">
            <a:extLst>
              <a:ext uri="{FF2B5EF4-FFF2-40B4-BE49-F238E27FC236}">
                <a16:creationId xmlns:a16="http://schemas.microsoft.com/office/drawing/2014/main" id="{CF58C678-FF98-4E87-8C7C-E262E51DBC8A}"/>
              </a:ext>
            </a:extLst>
          </p:cNvPr>
          <p:cNvSpPr>
            <a:spLocks noGrp="1"/>
          </p:cNvSpPr>
          <p:nvPr>
            <p:ph type="sldNum" sz="quarter" idx="12"/>
          </p:nvPr>
        </p:nvSpPr>
        <p:spPr/>
        <p:txBody>
          <a:bodyPr/>
          <a:lstStyle/>
          <a:p>
            <a:fld id="{3B917CB5-27BD-4ECA-9D86-80D4B900A204}" type="slidenum">
              <a:rPr lang="en-US" smtClean="0"/>
              <a:t>13</a:t>
            </a:fld>
            <a:endParaRPr lang="en-US"/>
          </a:p>
        </p:txBody>
      </p:sp>
      <p:sp>
        <p:nvSpPr>
          <p:cNvPr id="4" name="Title 1">
            <a:extLst>
              <a:ext uri="{FF2B5EF4-FFF2-40B4-BE49-F238E27FC236}">
                <a16:creationId xmlns:a16="http://schemas.microsoft.com/office/drawing/2014/main" id="{63CD834E-A6A8-4E77-B7E5-40D6A3D2F0B1}"/>
              </a:ext>
            </a:extLst>
          </p:cNvPr>
          <p:cNvSpPr txBox="1">
            <a:spLocks/>
          </p:cNvSpPr>
          <p:nvPr/>
        </p:nvSpPr>
        <p:spPr>
          <a:xfrm>
            <a:off x="251904" y="374637"/>
            <a:ext cx="10515600" cy="1325563"/>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CN"/>
              <a:t>SSD</a:t>
            </a:r>
            <a:r>
              <a:rPr lang="en-US"/>
              <a:t>-level reliability</a:t>
            </a:r>
          </a:p>
        </p:txBody>
      </p:sp>
      <p:pic>
        <p:nvPicPr>
          <p:cNvPr id="5" name="Picture 4">
            <a:extLst>
              <a:ext uri="{FF2B5EF4-FFF2-40B4-BE49-F238E27FC236}">
                <a16:creationId xmlns:a16="http://schemas.microsoft.com/office/drawing/2014/main" id="{B90AA272-039B-49A4-B765-B633A6B2B6D2}"/>
              </a:ext>
            </a:extLst>
          </p:cNvPr>
          <p:cNvPicPr>
            <a:picLocks noChangeAspect="1"/>
          </p:cNvPicPr>
          <p:nvPr/>
        </p:nvPicPr>
        <p:blipFill>
          <a:blip r:embed="rId4"/>
          <a:stretch>
            <a:fillRect/>
          </a:stretch>
        </p:blipFill>
        <p:spPr>
          <a:xfrm>
            <a:off x="333185" y="2127568"/>
            <a:ext cx="5559240" cy="2936812"/>
          </a:xfrm>
          <a:prstGeom prst="rect">
            <a:avLst/>
          </a:prstGeom>
        </p:spPr>
      </p:pic>
      <p:sp>
        <p:nvSpPr>
          <p:cNvPr id="6" name="TextBox 5">
            <a:extLst>
              <a:ext uri="{FF2B5EF4-FFF2-40B4-BE49-F238E27FC236}">
                <a16:creationId xmlns:a16="http://schemas.microsoft.com/office/drawing/2014/main" id="{ABE3A3F4-B21D-41E4-9D47-D3BBE54D5D26}"/>
              </a:ext>
            </a:extLst>
          </p:cNvPr>
          <p:cNvSpPr txBox="1"/>
          <p:nvPr/>
        </p:nvSpPr>
        <p:spPr>
          <a:xfrm>
            <a:off x="251904" y="5142527"/>
            <a:ext cx="5554810" cy="830997"/>
          </a:xfrm>
          <a:prstGeom prst="rect">
            <a:avLst/>
          </a:prstGeom>
          <a:noFill/>
        </p:spPr>
        <p:txBody>
          <a:bodyPr wrap="square" rtlCol="0">
            <a:spAutoFit/>
          </a:bodyPr>
          <a:lstStyle/>
          <a:p>
            <a:r>
              <a:rPr lang="en-US" sz="1600"/>
              <a:t>With the </a:t>
            </a:r>
            <a:r>
              <a:rPr lang="en-US" sz="1600" b="1"/>
              <a:t>global wear leveling </a:t>
            </a:r>
            <a:r>
              <a:rPr lang="en-US" sz="1600"/>
              <a:t>technology, Huawei’s SSDs are wearing evenly so no HSSD is “panelized” and be forced to be replaced.</a:t>
            </a:r>
          </a:p>
        </p:txBody>
      </p:sp>
      <p:pic>
        <p:nvPicPr>
          <p:cNvPr id="7" name="Picture 6">
            <a:extLst>
              <a:ext uri="{FF2B5EF4-FFF2-40B4-BE49-F238E27FC236}">
                <a16:creationId xmlns:a16="http://schemas.microsoft.com/office/drawing/2014/main" id="{C8682160-43B8-4EF8-B2EB-9CC1EC29E051}"/>
              </a:ext>
            </a:extLst>
          </p:cNvPr>
          <p:cNvPicPr>
            <a:picLocks noChangeAspect="1"/>
          </p:cNvPicPr>
          <p:nvPr/>
        </p:nvPicPr>
        <p:blipFill>
          <a:blip r:embed="rId5"/>
          <a:stretch>
            <a:fillRect/>
          </a:stretch>
        </p:blipFill>
        <p:spPr>
          <a:xfrm>
            <a:off x="5943600" y="2096546"/>
            <a:ext cx="5805967" cy="2998855"/>
          </a:xfrm>
          <a:prstGeom prst="rect">
            <a:avLst/>
          </a:prstGeom>
        </p:spPr>
      </p:pic>
      <p:sp>
        <p:nvSpPr>
          <p:cNvPr id="8" name="TextBox 7">
            <a:extLst>
              <a:ext uri="{FF2B5EF4-FFF2-40B4-BE49-F238E27FC236}">
                <a16:creationId xmlns:a16="http://schemas.microsoft.com/office/drawing/2014/main" id="{FE0FE51F-126B-431D-9F8A-803741C494D5}"/>
              </a:ext>
            </a:extLst>
          </p:cNvPr>
          <p:cNvSpPr txBox="1"/>
          <p:nvPr/>
        </p:nvSpPr>
        <p:spPr>
          <a:xfrm>
            <a:off x="6004185" y="5142527"/>
            <a:ext cx="5554810" cy="1077218"/>
          </a:xfrm>
          <a:prstGeom prst="rect">
            <a:avLst/>
          </a:prstGeom>
          <a:noFill/>
        </p:spPr>
        <p:txBody>
          <a:bodyPr wrap="square" rtlCol="0">
            <a:spAutoFit/>
          </a:bodyPr>
          <a:lstStyle/>
          <a:p>
            <a:r>
              <a:rPr lang="en-US" sz="1600"/>
              <a:t>When the wearing level is over a threshold (e.g., 80%), to prevent a large set of HSSDs fail simultaneously, the </a:t>
            </a:r>
            <a:r>
              <a:rPr lang="en-US" sz="1600" b="1"/>
              <a:t>global anti-wear leveling</a:t>
            </a:r>
            <a:r>
              <a:rPr lang="en-US" sz="1600"/>
              <a:t> feature will start to use the HSSD with the highest wearing level heavily. </a:t>
            </a:r>
          </a:p>
        </p:txBody>
      </p:sp>
      <p:sp>
        <p:nvSpPr>
          <p:cNvPr id="9" name="TextBox 8">
            <a:extLst>
              <a:ext uri="{FF2B5EF4-FFF2-40B4-BE49-F238E27FC236}">
                <a16:creationId xmlns:a16="http://schemas.microsoft.com/office/drawing/2014/main" id="{85845492-98CE-465B-9F3D-C4158D359FD6}"/>
              </a:ext>
            </a:extLst>
          </p:cNvPr>
          <p:cNvSpPr txBox="1"/>
          <p:nvPr/>
        </p:nvSpPr>
        <p:spPr>
          <a:xfrm>
            <a:off x="1095184" y="2205573"/>
            <a:ext cx="1526096" cy="338554"/>
          </a:xfrm>
          <a:prstGeom prst="rect">
            <a:avLst/>
          </a:prstGeom>
          <a:noFill/>
        </p:spPr>
        <p:txBody>
          <a:bodyPr wrap="square" rtlCol="0">
            <a:spAutoFit/>
          </a:bodyPr>
          <a:lstStyle/>
          <a:p>
            <a:r>
              <a:rPr lang="en-US" sz="1600"/>
              <a:t>Wearing level</a:t>
            </a:r>
          </a:p>
        </p:txBody>
      </p:sp>
      <p:sp>
        <p:nvSpPr>
          <p:cNvPr id="10" name="TextBox 9">
            <a:extLst>
              <a:ext uri="{FF2B5EF4-FFF2-40B4-BE49-F238E27FC236}">
                <a16:creationId xmlns:a16="http://schemas.microsoft.com/office/drawing/2014/main" id="{B41BA2B8-C111-439D-892D-B4CA2D0C9E22}"/>
              </a:ext>
            </a:extLst>
          </p:cNvPr>
          <p:cNvSpPr txBox="1"/>
          <p:nvPr/>
        </p:nvSpPr>
        <p:spPr>
          <a:xfrm>
            <a:off x="6654424" y="2196265"/>
            <a:ext cx="1526096" cy="338554"/>
          </a:xfrm>
          <a:prstGeom prst="rect">
            <a:avLst/>
          </a:prstGeom>
          <a:noFill/>
        </p:spPr>
        <p:txBody>
          <a:bodyPr wrap="square" rtlCol="0">
            <a:spAutoFit/>
          </a:bodyPr>
          <a:lstStyle/>
          <a:p>
            <a:r>
              <a:rPr lang="en-US" sz="1600"/>
              <a:t>Wearing level</a:t>
            </a:r>
          </a:p>
        </p:txBody>
      </p:sp>
      <p:pic>
        <p:nvPicPr>
          <p:cNvPr id="11" name="图片 66">
            <a:extLst>
              <a:ext uri="{FF2B5EF4-FFF2-40B4-BE49-F238E27FC236}">
                <a16:creationId xmlns:a16="http://schemas.microsoft.com/office/drawing/2014/main" id="{D8BB6867-D124-427B-8276-09416DE4CF6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038" r="27884" b="6272"/>
          <a:stretch/>
        </p:blipFill>
        <p:spPr>
          <a:xfrm>
            <a:off x="4770143" y="365125"/>
            <a:ext cx="1036571" cy="1526219"/>
          </a:xfrm>
          <a:prstGeom prst="rect">
            <a:avLst/>
          </a:prstGeom>
        </p:spPr>
      </p:pic>
      <p:graphicFrame>
        <p:nvGraphicFramePr>
          <p:cNvPr id="14" name="Diagram 13">
            <a:extLst>
              <a:ext uri="{FF2B5EF4-FFF2-40B4-BE49-F238E27FC236}">
                <a16:creationId xmlns:a16="http://schemas.microsoft.com/office/drawing/2014/main" id="{E48159A1-AAB8-465A-BF88-E8C0EA8654D9}"/>
              </a:ext>
            </a:extLst>
          </p:cNvPr>
          <p:cNvGraphicFramePr/>
          <p:nvPr>
            <p:extLst>
              <p:ext uri="{D42A27DB-BD31-4B8C-83A1-F6EECF244321}">
                <p14:modId xmlns:p14="http://schemas.microsoft.com/office/powerpoint/2010/main" val="726600881"/>
              </p:ext>
            </p:extLst>
          </p:nvPr>
        </p:nvGraphicFramePr>
        <p:xfrm>
          <a:off x="48704" y="6395150"/>
          <a:ext cx="6716985" cy="375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9193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FE76C-3D08-4F39-A6B6-A6D826BBB6CF}"/>
              </a:ext>
            </a:extLst>
          </p:cNvPr>
          <p:cNvSpPr>
            <a:spLocks noGrp="1"/>
          </p:cNvSpPr>
          <p:nvPr>
            <p:ph type="title"/>
          </p:nvPr>
        </p:nvSpPr>
        <p:spPr>
          <a:xfrm>
            <a:off x="838200" y="365125"/>
            <a:ext cx="10515600" cy="1325563"/>
          </a:xfrm>
        </p:spPr>
        <p:txBody>
          <a:bodyPr/>
          <a:lstStyle/>
          <a:p>
            <a:r>
              <a:rPr lang="en-US"/>
              <a:t>Architecture-level reliability</a:t>
            </a:r>
          </a:p>
        </p:txBody>
      </p:sp>
      <p:sp>
        <p:nvSpPr>
          <p:cNvPr id="5" name="Footer Placeholder 4">
            <a:extLst>
              <a:ext uri="{FF2B5EF4-FFF2-40B4-BE49-F238E27FC236}">
                <a16:creationId xmlns:a16="http://schemas.microsoft.com/office/drawing/2014/main" id="{3F7B4050-A543-4ABB-98F8-29BDDCB5180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95957"/>
                </a:solidFill>
                <a:effectLst/>
                <a:uLnTx/>
                <a:uFillTx/>
                <a:latin typeface="Arial"/>
                <a:ea typeface="Microsoft YaHei Light"/>
                <a:cs typeface="+mn-cs"/>
              </a:rPr>
              <a:t>FUTUREWEI INTERNAL</a:t>
            </a:r>
          </a:p>
        </p:txBody>
      </p:sp>
      <p:sp>
        <p:nvSpPr>
          <p:cNvPr id="6" name="Slide Number Placeholder 5">
            <a:extLst>
              <a:ext uri="{FF2B5EF4-FFF2-40B4-BE49-F238E27FC236}">
                <a16:creationId xmlns:a16="http://schemas.microsoft.com/office/drawing/2014/main" id="{A0DDFF3F-48D5-4661-AD63-BEE8E543578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7" name="文本框 32">
            <a:extLst>
              <a:ext uri="{FF2B5EF4-FFF2-40B4-BE49-F238E27FC236}">
                <a16:creationId xmlns:a16="http://schemas.microsoft.com/office/drawing/2014/main" id="{E973937F-ED8B-4FA4-8F74-DA454A9E9DF9}"/>
              </a:ext>
            </a:extLst>
          </p:cNvPr>
          <p:cNvSpPr txBox="1"/>
          <p:nvPr/>
        </p:nvSpPr>
        <p:spPr>
          <a:xfrm>
            <a:off x="7679473" y="4998235"/>
            <a:ext cx="3612276" cy="830997"/>
          </a:xfrm>
          <a:prstGeom prst="rect">
            <a:avLst/>
          </a:prstGeom>
          <a:noFill/>
          <a:ln>
            <a:solidFill>
              <a:schemeClr val="tx1"/>
            </a:solidFill>
            <a:prstDash val="dash"/>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Global cache provides </a:t>
            </a:r>
            <a:r>
              <a:rPr kumimoji="0" lang="en-US" altLang="zh-CN" sz="12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Arial" panose="020B0604020202020204" pitchFamily="34" charset="0"/>
              </a:rPr>
              <a:t>continuous mirroring </a:t>
            </a:r>
            <a:r>
              <a:rPr kumimoji="0" lang="en-US" altLang="zh-CN" sz="1200" b="0" i="0" u="none" strike="noStrike" kern="1200" cap="none" spc="0" normalizeH="0" baseline="0" noProof="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technology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Tolerates 7 controllers failure </a:t>
            </a:r>
            <a:r>
              <a:rPr kumimoji="0" lang="en-US" altLang="zh-CN" sz="12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Arial" panose="020B0604020202020204" pitchFamily="34" charset="0"/>
              </a:rPr>
              <a:t>one by one </a:t>
            </a:r>
            <a:r>
              <a:rPr kumimoji="0" lang="en-US" altLang="zh-CN" sz="1200" b="0" i="0" u="none" strike="noStrike" kern="1200" cap="none" spc="0" normalizeH="0" baseline="0" noProof="0">
                <a:ln>
                  <a:noFill/>
                </a:ln>
                <a:solidFill>
                  <a:srgbClr val="1D1D1A"/>
                </a:solidFill>
                <a:effectLst/>
                <a:uLnTx/>
                <a:uFillTx/>
                <a:latin typeface="Arial" panose="020B0604020202020204" pitchFamily="34" charset="0"/>
                <a:ea typeface="Microsoft YaHei" panose="020B0503020204020204" pitchFamily="34" charset="-122"/>
                <a:cs typeface="Arial" panose="020B0604020202020204" pitchFamily="34" charset="0"/>
              </a:rPr>
              <a:t>of 8 controllers(2 engines)</a:t>
            </a:r>
          </a:p>
        </p:txBody>
      </p:sp>
      <p:sp>
        <p:nvSpPr>
          <p:cNvPr id="8" name="Rectangle 7">
            <a:extLst>
              <a:ext uri="{FF2B5EF4-FFF2-40B4-BE49-F238E27FC236}">
                <a16:creationId xmlns:a16="http://schemas.microsoft.com/office/drawing/2014/main" id="{288B0A9C-D3F6-417B-893D-B865F8F4B902}"/>
              </a:ext>
            </a:extLst>
          </p:cNvPr>
          <p:cNvSpPr/>
          <p:nvPr/>
        </p:nvSpPr>
        <p:spPr>
          <a:xfrm>
            <a:off x="7880374" y="528463"/>
            <a:ext cx="34548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B0F0"/>
                </a:solidFill>
                <a:effectLst/>
                <a:uLnTx/>
                <a:uFillTx/>
                <a:latin typeface="Arial" panose="020B0604020202020204" pitchFamily="34" charset="0"/>
                <a:ea typeface="Microsoft YaHei Light"/>
                <a:cs typeface="Arial" panose="020B0604020202020204" pitchFamily="34" charset="0"/>
              </a:rPr>
              <a:t>Tolerance of 7 controllers failure</a:t>
            </a:r>
            <a:endParaRPr kumimoji="0" lang="zh-CN" altLang="en-US" sz="1800" b="0" i="0" u="none" strike="noStrike" kern="1200" cap="none" spc="0" normalizeH="0" baseline="0" noProof="0">
              <a:ln>
                <a:noFill/>
              </a:ln>
              <a:solidFill>
                <a:srgbClr val="1D1D1A"/>
              </a:solidFill>
              <a:effectLst/>
              <a:uLnTx/>
              <a:uFillTx/>
              <a:latin typeface="Arial" panose="020B0604020202020204" pitchFamily="34" charset="0"/>
              <a:ea typeface="Microsoft YaHei Light"/>
              <a:cs typeface="Arial" panose="020B0604020202020204" pitchFamily="34" charset="0"/>
            </a:endParaRPr>
          </a:p>
        </p:txBody>
      </p:sp>
      <p:cxnSp>
        <p:nvCxnSpPr>
          <p:cNvPr id="9" name="曲线连接符 58">
            <a:extLst>
              <a:ext uri="{FF2B5EF4-FFF2-40B4-BE49-F238E27FC236}">
                <a16:creationId xmlns:a16="http://schemas.microsoft.com/office/drawing/2014/main" id="{A4343A29-37B2-4C4B-9977-AFB1CCCAE255}"/>
              </a:ext>
            </a:extLst>
          </p:cNvPr>
          <p:cNvCxnSpPr/>
          <p:nvPr/>
        </p:nvCxnSpPr>
        <p:spPr bwMode="auto">
          <a:xfrm rot="5400000" flipH="1" flipV="1">
            <a:off x="8714911" y="1304210"/>
            <a:ext cx="584434" cy="880627"/>
          </a:xfrm>
          <a:prstGeom prst="curvedConnector2">
            <a:avLst/>
          </a:prstGeom>
          <a:gradFill flip="none" rotWithShape="1">
            <a:gsLst>
              <a:gs pos="0">
                <a:srgbClr val="008BBC">
                  <a:alpha val="49000"/>
                </a:srgbClr>
              </a:gs>
              <a:gs pos="100000">
                <a:srgbClr val="0070C0">
                  <a:alpha val="11000"/>
                </a:srgbClr>
              </a:gs>
            </a:gsLst>
            <a:path path="circle">
              <a:fillToRect l="50000" t="50000" r="50000" b="50000"/>
            </a:path>
            <a:tileRect/>
          </a:gradFill>
          <a:ln w="19050">
            <a:solidFill>
              <a:srgbClr val="0070C0"/>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曲线连接符 58">
            <a:extLst>
              <a:ext uri="{FF2B5EF4-FFF2-40B4-BE49-F238E27FC236}">
                <a16:creationId xmlns:a16="http://schemas.microsoft.com/office/drawing/2014/main" id="{8C4E4289-EF48-4716-9E27-725E3FDA0E4B}"/>
              </a:ext>
            </a:extLst>
          </p:cNvPr>
          <p:cNvCxnSpPr/>
          <p:nvPr/>
        </p:nvCxnSpPr>
        <p:spPr bwMode="auto">
          <a:xfrm rot="16200000" flipV="1">
            <a:off x="9892923" y="1426774"/>
            <a:ext cx="540515" cy="679418"/>
          </a:xfrm>
          <a:prstGeom prst="curvedConnector2">
            <a:avLst/>
          </a:prstGeom>
          <a:gradFill flip="none" rotWithShape="1">
            <a:gsLst>
              <a:gs pos="0">
                <a:srgbClr val="008BBC">
                  <a:alpha val="49000"/>
                </a:srgbClr>
              </a:gs>
              <a:gs pos="100000">
                <a:srgbClr val="0070C0">
                  <a:alpha val="11000"/>
                </a:srgbClr>
              </a:gs>
            </a:gsLst>
            <a:path path="circle">
              <a:fillToRect l="50000" t="50000" r="50000" b="50000"/>
            </a:path>
            <a:tileRect/>
          </a:gradFill>
          <a:ln w="19050">
            <a:solidFill>
              <a:srgbClr val="0070C0"/>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81">
            <a:extLst>
              <a:ext uri="{FF2B5EF4-FFF2-40B4-BE49-F238E27FC236}">
                <a16:creationId xmlns:a16="http://schemas.microsoft.com/office/drawing/2014/main" id="{5A2C193E-C416-476F-B9D5-8DA3C4E5F6E1}"/>
              </a:ext>
            </a:extLst>
          </p:cNvPr>
          <p:cNvSpPr/>
          <p:nvPr/>
        </p:nvSpPr>
        <p:spPr>
          <a:xfrm>
            <a:off x="8319682" y="4400525"/>
            <a:ext cx="2394900" cy="4205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cxnSp>
        <p:nvCxnSpPr>
          <p:cNvPr id="12" name="直接连接符 194">
            <a:extLst>
              <a:ext uri="{FF2B5EF4-FFF2-40B4-BE49-F238E27FC236}">
                <a16:creationId xmlns:a16="http://schemas.microsoft.com/office/drawing/2014/main" id="{38D068EA-52B0-4438-921D-553F05A50A61}"/>
              </a:ext>
            </a:extLst>
          </p:cNvPr>
          <p:cNvCxnSpPr/>
          <p:nvPr/>
        </p:nvCxnSpPr>
        <p:spPr>
          <a:xfrm>
            <a:off x="8558286" y="4093781"/>
            <a:ext cx="958846" cy="306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97">
            <a:extLst>
              <a:ext uri="{FF2B5EF4-FFF2-40B4-BE49-F238E27FC236}">
                <a16:creationId xmlns:a16="http://schemas.microsoft.com/office/drawing/2014/main" id="{E16E2D95-475C-4097-8E53-B1DEF5482EBC}"/>
              </a:ext>
            </a:extLst>
          </p:cNvPr>
          <p:cNvCxnSpPr/>
          <p:nvPr/>
        </p:nvCxnSpPr>
        <p:spPr>
          <a:xfrm flipH="1">
            <a:off x="9517132" y="4093781"/>
            <a:ext cx="977229" cy="306744"/>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66">
            <a:extLst>
              <a:ext uri="{FF2B5EF4-FFF2-40B4-BE49-F238E27FC236}">
                <a16:creationId xmlns:a16="http://schemas.microsoft.com/office/drawing/2014/main" id="{C5608B42-C6B7-4BC3-8923-EB1A0F43F007}"/>
              </a:ext>
            </a:extLst>
          </p:cNvPr>
          <p:cNvSpPr/>
          <p:nvPr/>
        </p:nvSpPr>
        <p:spPr>
          <a:xfrm>
            <a:off x="7760898" y="2415141"/>
            <a:ext cx="345155" cy="13063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5" name="矩形 167">
            <a:extLst>
              <a:ext uri="{FF2B5EF4-FFF2-40B4-BE49-F238E27FC236}">
                <a16:creationId xmlns:a16="http://schemas.microsoft.com/office/drawing/2014/main" id="{59EBBB66-4FDF-4249-B5CA-41EE7611FB37}"/>
              </a:ext>
            </a:extLst>
          </p:cNvPr>
          <p:cNvSpPr/>
          <p:nvPr/>
        </p:nvSpPr>
        <p:spPr>
          <a:xfrm>
            <a:off x="8183993" y="2417273"/>
            <a:ext cx="345155" cy="13063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6" name="矩形 170">
            <a:extLst>
              <a:ext uri="{FF2B5EF4-FFF2-40B4-BE49-F238E27FC236}">
                <a16:creationId xmlns:a16="http://schemas.microsoft.com/office/drawing/2014/main" id="{6EE07D0B-B307-48C9-A761-48F0A1F5D70D}"/>
              </a:ext>
            </a:extLst>
          </p:cNvPr>
          <p:cNvSpPr/>
          <p:nvPr/>
        </p:nvSpPr>
        <p:spPr>
          <a:xfrm>
            <a:off x="8595954" y="2414016"/>
            <a:ext cx="345155" cy="13063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7" name="矩形 171">
            <a:extLst>
              <a:ext uri="{FF2B5EF4-FFF2-40B4-BE49-F238E27FC236}">
                <a16:creationId xmlns:a16="http://schemas.microsoft.com/office/drawing/2014/main" id="{61A19BC5-D69C-4360-8192-8CB740BF0686}"/>
              </a:ext>
            </a:extLst>
          </p:cNvPr>
          <p:cNvSpPr/>
          <p:nvPr/>
        </p:nvSpPr>
        <p:spPr>
          <a:xfrm>
            <a:off x="9019049" y="2416148"/>
            <a:ext cx="345155" cy="13063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8" name="矩形 172">
            <a:extLst>
              <a:ext uri="{FF2B5EF4-FFF2-40B4-BE49-F238E27FC236}">
                <a16:creationId xmlns:a16="http://schemas.microsoft.com/office/drawing/2014/main" id="{0E352050-5270-4616-9FC2-DC30812FD442}"/>
              </a:ext>
            </a:extLst>
          </p:cNvPr>
          <p:cNvSpPr/>
          <p:nvPr/>
        </p:nvSpPr>
        <p:spPr>
          <a:xfrm>
            <a:off x="7769427" y="2036740"/>
            <a:ext cx="1594776" cy="282295"/>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Shared Front-End</a:t>
            </a: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矩形 173">
            <a:extLst>
              <a:ext uri="{FF2B5EF4-FFF2-40B4-BE49-F238E27FC236}">
                <a16:creationId xmlns:a16="http://schemas.microsoft.com/office/drawing/2014/main" id="{C037517D-17C2-4825-85D5-0D19A8D08E19}"/>
              </a:ext>
            </a:extLst>
          </p:cNvPr>
          <p:cNvSpPr/>
          <p:nvPr/>
        </p:nvSpPr>
        <p:spPr>
          <a:xfrm>
            <a:off x="7760898" y="3811486"/>
            <a:ext cx="1594776" cy="282295"/>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Shared Back-End</a:t>
            </a: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0" name="矩形 182">
            <a:extLst>
              <a:ext uri="{FF2B5EF4-FFF2-40B4-BE49-F238E27FC236}">
                <a16:creationId xmlns:a16="http://schemas.microsoft.com/office/drawing/2014/main" id="{DEED33C2-5471-48F9-81AD-102F77437163}"/>
              </a:ext>
            </a:extLst>
          </p:cNvPr>
          <p:cNvSpPr/>
          <p:nvPr/>
        </p:nvSpPr>
        <p:spPr>
          <a:xfrm>
            <a:off x="9696973" y="2415141"/>
            <a:ext cx="345155" cy="13063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21" name="矩形 183">
            <a:extLst>
              <a:ext uri="{FF2B5EF4-FFF2-40B4-BE49-F238E27FC236}">
                <a16:creationId xmlns:a16="http://schemas.microsoft.com/office/drawing/2014/main" id="{35BC1AB1-E783-40C7-BFF9-29B324573F4B}"/>
              </a:ext>
            </a:extLst>
          </p:cNvPr>
          <p:cNvSpPr/>
          <p:nvPr/>
        </p:nvSpPr>
        <p:spPr>
          <a:xfrm>
            <a:off x="10120068" y="2417273"/>
            <a:ext cx="345155" cy="13063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22" name="矩形 184">
            <a:extLst>
              <a:ext uri="{FF2B5EF4-FFF2-40B4-BE49-F238E27FC236}">
                <a16:creationId xmlns:a16="http://schemas.microsoft.com/office/drawing/2014/main" id="{02541559-1155-40FB-A919-F0520C369C18}"/>
              </a:ext>
            </a:extLst>
          </p:cNvPr>
          <p:cNvSpPr/>
          <p:nvPr/>
        </p:nvSpPr>
        <p:spPr>
          <a:xfrm>
            <a:off x="10532029" y="2414016"/>
            <a:ext cx="345155" cy="13063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23" name="矩形 185">
            <a:extLst>
              <a:ext uri="{FF2B5EF4-FFF2-40B4-BE49-F238E27FC236}">
                <a16:creationId xmlns:a16="http://schemas.microsoft.com/office/drawing/2014/main" id="{819A713E-E2C5-4B05-8747-637DB69EF7CD}"/>
              </a:ext>
            </a:extLst>
          </p:cNvPr>
          <p:cNvSpPr/>
          <p:nvPr/>
        </p:nvSpPr>
        <p:spPr>
          <a:xfrm>
            <a:off x="10955123" y="2416148"/>
            <a:ext cx="345155" cy="13063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24" name="矩形 186">
            <a:extLst>
              <a:ext uri="{FF2B5EF4-FFF2-40B4-BE49-F238E27FC236}">
                <a16:creationId xmlns:a16="http://schemas.microsoft.com/office/drawing/2014/main" id="{1A553792-3B13-4993-AC77-B41B095EFD40}"/>
              </a:ext>
            </a:extLst>
          </p:cNvPr>
          <p:cNvSpPr/>
          <p:nvPr/>
        </p:nvSpPr>
        <p:spPr>
          <a:xfrm>
            <a:off x="9705501" y="2036740"/>
            <a:ext cx="1594776" cy="282295"/>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Shared Front-End</a:t>
            </a: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5" name="矩形 187">
            <a:extLst>
              <a:ext uri="{FF2B5EF4-FFF2-40B4-BE49-F238E27FC236}">
                <a16:creationId xmlns:a16="http://schemas.microsoft.com/office/drawing/2014/main" id="{6FE3EA53-AC2F-4907-9BB4-9BA19F0D6486}"/>
              </a:ext>
            </a:extLst>
          </p:cNvPr>
          <p:cNvSpPr/>
          <p:nvPr/>
        </p:nvSpPr>
        <p:spPr>
          <a:xfrm>
            <a:off x="9696973" y="3811486"/>
            <a:ext cx="1594776" cy="282295"/>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Shared Back-End</a:t>
            </a:r>
            <a:endParaRPr kumimoji="0" lang="zh-CN" altLang="en-US" sz="1400"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 name="矩形 201">
            <a:extLst>
              <a:ext uri="{FF2B5EF4-FFF2-40B4-BE49-F238E27FC236}">
                <a16:creationId xmlns:a16="http://schemas.microsoft.com/office/drawing/2014/main" id="{74E85A57-9289-4570-939E-6F299DA50540}"/>
              </a:ext>
            </a:extLst>
          </p:cNvPr>
          <p:cNvSpPr/>
          <p:nvPr/>
        </p:nvSpPr>
        <p:spPr>
          <a:xfrm>
            <a:off x="7849973" y="2488958"/>
            <a:ext cx="178144" cy="165161"/>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27" name="矩形 202">
            <a:extLst>
              <a:ext uri="{FF2B5EF4-FFF2-40B4-BE49-F238E27FC236}">
                <a16:creationId xmlns:a16="http://schemas.microsoft.com/office/drawing/2014/main" id="{70CA9BBD-5314-4310-B4B4-1E13E8CC482B}"/>
              </a:ext>
            </a:extLst>
          </p:cNvPr>
          <p:cNvSpPr/>
          <p:nvPr/>
        </p:nvSpPr>
        <p:spPr>
          <a:xfrm>
            <a:off x="8261932" y="2486302"/>
            <a:ext cx="178144" cy="167816"/>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28" name="矩形 204">
            <a:extLst>
              <a:ext uri="{FF2B5EF4-FFF2-40B4-BE49-F238E27FC236}">
                <a16:creationId xmlns:a16="http://schemas.microsoft.com/office/drawing/2014/main" id="{BE7C74BF-A8F1-4D00-A444-50E5965F9B3F}"/>
              </a:ext>
            </a:extLst>
          </p:cNvPr>
          <p:cNvSpPr/>
          <p:nvPr/>
        </p:nvSpPr>
        <p:spPr>
          <a:xfrm>
            <a:off x="9806258" y="2486302"/>
            <a:ext cx="178144" cy="167816"/>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29" name="矩形 205">
            <a:extLst>
              <a:ext uri="{FF2B5EF4-FFF2-40B4-BE49-F238E27FC236}">
                <a16:creationId xmlns:a16="http://schemas.microsoft.com/office/drawing/2014/main" id="{4E6DDD18-D79E-4091-B2DD-3B58D0F56045}"/>
              </a:ext>
            </a:extLst>
          </p:cNvPr>
          <p:cNvSpPr/>
          <p:nvPr/>
        </p:nvSpPr>
        <p:spPr>
          <a:xfrm>
            <a:off x="8666480" y="2843102"/>
            <a:ext cx="178144" cy="1651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30" name="矩形 206">
            <a:extLst>
              <a:ext uri="{FF2B5EF4-FFF2-40B4-BE49-F238E27FC236}">
                <a16:creationId xmlns:a16="http://schemas.microsoft.com/office/drawing/2014/main" id="{364A72DE-C7C9-48F9-94F6-B5A317A0F886}"/>
              </a:ext>
            </a:extLst>
          </p:cNvPr>
          <p:cNvSpPr/>
          <p:nvPr/>
        </p:nvSpPr>
        <p:spPr>
          <a:xfrm>
            <a:off x="9804955" y="2843102"/>
            <a:ext cx="178144" cy="1651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31" name="矩形 207">
            <a:extLst>
              <a:ext uri="{FF2B5EF4-FFF2-40B4-BE49-F238E27FC236}">
                <a16:creationId xmlns:a16="http://schemas.microsoft.com/office/drawing/2014/main" id="{B9909BF4-85C9-4B8D-AE8E-4689FAAF25F8}"/>
              </a:ext>
            </a:extLst>
          </p:cNvPr>
          <p:cNvSpPr/>
          <p:nvPr/>
        </p:nvSpPr>
        <p:spPr>
          <a:xfrm>
            <a:off x="11030358" y="2843102"/>
            <a:ext cx="178144" cy="1651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32" name="矩形 208">
            <a:extLst>
              <a:ext uri="{FF2B5EF4-FFF2-40B4-BE49-F238E27FC236}">
                <a16:creationId xmlns:a16="http://schemas.microsoft.com/office/drawing/2014/main" id="{9F04093D-EBC4-4FC2-97AC-F9F997773E76}"/>
              </a:ext>
            </a:extLst>
          </p:cNvPr>
          <p:cNvSpPr/>
          <p:nvPr/>
        </p:nvSpPr>
        <p:spPr>
          <a:xfrm>
            <a:off x="7849973" y="3191043"/>
            <a:ext cx="178144" cy="1651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33" name="矩形 209">
            <a:extLst>
              <a:ext uri="{FF2B5EF4-FFF2-40B4-BE49-F238E27FC236}">
                <a16:creationId xmlns:a16="http://schemas.microsoft.com/office/drawing/2014/main" id="{90193424-13E9-47F8-B254-5AEEF63F50C8}"/>
              </a:ext>
            </a:extLst>
          </p:cNvPr>
          <p:cNvSpPr/>
          <p:nvPr/>
        </p:nvSpPr>
        <p:spPr>
          <a:xfrm>
            <a:off x="8664353" y="3191043"/>
            <a:ext cx="178144" cy="1651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34" name="矩形 210">
            <a:extLst>
              <a:ext uri="{FF2B5EF4-FFF2-40B4-BE49-F238E27FC236}">
                <a16:creationId xmlns:a16="http://schemas.microsoft.com/office/drawing/2014/main" id="{D5162140-CDEC-4DCE-9364-C405F3413D59}"/>
              </a:ext>
            </a:extLst>
          </p:cNvPr>
          <p:cNvSpPr/>
          <p:nvPr/>
        </p:nvSpPr>
        <p:spPr>
          <a:xfrm>
            <a:off x="10622628" y="3169976"/>
            <a:ext cx="178144" cy="1651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35" name="矩形 211">
            <a:extLst>
              <a:ext uri="{FF2B5EF4-FFF2-40B4-BE49-F238E27FC236}">
                <a16:creationId xmlns:a16="http://schemas.microsoft.com/office/drawing/2014/main" id="{888B2ED3-6518-49CC-8FB9-FEBD5A8173D4}"/>
              </a:ext>
            </a:extLst>
          </p:cNvPr>
          <p:cNvSpPr/>
          <p:nvPr/>
        </p:nvSpPr>
        <p:spPr>
          <a:xfrm>
            <a:off x="11033060" y="3490314"/>
            <a:ext cx="178144" cy="1651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36" name="矩形 212">
            <a:extLst>
              <a:ext uri="{FF2B5EF4-FFF2-40B4-BE49-F238E27FC236}">
                <a16:creationId xmlns:a16="http://schemas.microsoft.com/office/drawing/2014/main" id="{C9ED0FEC-13AD-4FC9-B4E8-639E57B2DE9A}"/>
              </a:ext>
            </a:extLst>
          </p:cNvPr>
          <p:cNvSpPr/>
          <p:nvPr/>
        </p:nvSpPr>
        <p:spPr>
          <a:xfrm>
            <a:off x="10195328" y="3490314"/>
            <a:ext cx="178144" cy="1651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37" name="矩形 213">
            <a:extLst>
              <a:ext uri="{FF2B5EF4-FFF2-40B4-BE49-F238E27FC236}">
                <a16:creationId xmlns:a16="http://schemas.microsoft.com/office/drawing/2014/main" id="{6833030C-E9C4-4E46-8DF1-4E230E1DE5FC}"/>
              </a:ext>
            </a:extLst>
          </p:cNvPr>
          <p:cNvSpPr/>
          <p:nvPr/>
        </p:nvSpPr>
        <p:spPr>
          <a:xfrm>
            <a:off x="9106047" y="3490314"/>
            <a:ext cx="178144" cy="1651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38" name="圆角矩形 214">
            <a:extLst>
              <a:ext uri="{FF2B5EF4-FFF2-40B4-BE49-F238E27FC236}">
                <a16:creationId xmlns:a16="http://schemas.microsoft.com/office/drawing/2014/main" id="{32E247FF-1AFD-452D-98A5-4574A2718D6E}"/>
              </a:ext>
            </a:extLst>
          </p:cNvPr>
          <p:cNvSpPr/>
          <p:nvPr/>
        </p:nvSpPr>
        <p:spPr>
          <a:xfrm>
            <a:off x="7805436" y="2443337"/>
            <a:ext cx="688914" cy="2492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39" name="圆角矩形 215">
            <a:extLst>
              <a:ext uri="{FF2B5EF4-FFF2-40B4-BE49-F238E27FC236}">
                <a16:creationId xmlns:a16="http://schemas.microsoft.com/office/drawing/2014/main" id="{2999CAE6-61F6-4702-9B7B-62AFBD6E6481}"/>
              </a:ext>
            </a:extLst>
          </p:cNvPr>
          <p:cNvSpPr/>
          <p:nvPr/>
        </p:nvSpPr>
        <p:spPr>
          <a:xfrm>
            <a:off x="9755017" y="2800868"/>
            <a:ext cx="1485662" cy="25199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40" name="圆角矩形 216">
            <a:extLst>
              <a:ext uri="{FF2B5EF4-FFF2-40B4-BE49-F238E27FC236}">
                <a16:creationId xmlns:a16="http://schemas.microsoft.com/office/drawing/2014/main" id="{952CD251-E03D-48F6-951C-3D8A68721C43}"/>
              </a:ext>
            </a:extLst>
          </p:cNvPr>
          <p:cNvSpPr/>
          <p:nvPr/>
        </p:nvSpPr>
        <p:spPr>
          <a:xfrm>
            <a:off x="7805436" y="3133062"/>
            <a:ext cx="1095270" cy="2667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41" name="圆角矩形 217">
            <a:extLst>
              <a:ext uri="{FF2B5EF4-FFF2-40B4-BE49-F238E27FC236}">
                <a16:creationId xmlns:a16="http://schemas.microsoft.com/office/drawing/2014/main" id="{AD67E9C8-D8F3-4763-90F0-C618A8F17EE8}"/>
              </a:ext>
            </a:extLst>
          </p:cNvPr>
          <p:cNvSpPr/>
          <p:nvPr/>
        </p:nvSpPr>
        <p:spPr>
          <a:xfrm>
            <a:off x="9064897" y="3432731"/>
            <a:ext cx="1378058" cy="2679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grpSp>
        <p:nvGrpSpPr>
          <p:cNvPr id="42" name="组合 218">
            <a:extLst>
              <a:ext uri="{FF2B5EF4-FFF2-40B4-BE49-F238E27FC236}">
                <a16:creationId xmlns:a16="http://schemas.microsoft.com/office/drawing/2014/main" id="{ABA054E7-5208-46D6-9E01-789BAE8CB679}"/>
              </a:ext>
            </a:extLst>
          </p:cNvPr>
          <p:cNvGrpSpPr/>
          <p:nvPr/>
        </p:nvGrpSpPr>
        <p:grpSpPr>
          <a:xfrm>
            <a:off x="8837640" y="1087729"/>
            <a:ext cx="1512490" cy="408496"/>
            <a:chOff x="2449513" y="1096964"/>
            <a:chExt cx="650875" cy="130175"/>
          </a:xfrm>
          <a:solidFill>
            <a:srgbClr val="15B0E8"/>
          </a:solidFill>
        </p:grpSpPr>
        <p:sp>
          <p:nvSpPr>
            <p:cNvPr id="43" name="Freeform 204">
              <a:extLst>
                <a:ext uri="{FF2B5EF4-FFF2-40B4-BE49-F238E27FC236}">
                  <a16:creationId xmlns:a16="http://schemas.microsoft.com/office/drawing/2014/main" id="{4B0F05AD-DE78-4F65-9369-91817B139068}"/>
                </a:ext>
              </a:extLst>
            </p:cNvPr>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 name="Freeform 205">
              <a:extLst>
                <a:ext uri="{FF2B5EF4-FFF2-40B4-BE49-F238E27FC236}">
                  <a16:creationId xmlns:a16="http://schemas.microsoft.com/office/drawing/2014/main" id="{58C242F9-4238-4146-BEBA-4229E5E063E7}"/>
                </a:ext>
              </a:extLst>
            </p:cNvPr>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 name="Freeform 206">
              <a:extLst>
                <a:ext uri="{FF2B5EF4-FFF2-40B4-BE49-F238E27FC236}">
                  <a16:creationId xmlns:a16="http://schemas.microsoft.com/office/drawing/2014/main" id="{4829380C-558B-40C4-A43A-FC28ACF689FC}"/>
                </a:ext>
              </a:extLst>
            </p:cNvPr>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 name="Freeform 207">
              <a:extLst>
                <a:ext uri="{FF2B5EF4-FFF2-40B4-BE49-F238E27FC236}">
                  <a16:creationId xmlns:a16="http://schemas.microsoft.com/office/drawing/2014/main" id="{7434A2B3-93A8-4E91-BA5A-B538FF8622CB}"/>
                </a:ext>
              </a:extLst>
            </p:cNvPr>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 name="Freeform 208">
              <a:extLst>
                <a:ext uri="{FF2B5EF4-FFF2-40B4-BE49-F238E27FC236}">
                  <a16:creationId xmlns:a16="http://schemas.microsoft.com/office/drawing/2014/main" id="{CCEDF04B-11CE-48D0-B196-0DAFDA6A307E}"/>
                </a:ext>
              </a:extLst>
            </p:cNvPr>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 name="Freeform 209">
              <a:extLst>
                <a:ext uri="{FF2B5EF4-FFF2-40B4-BE49-F238E27FC236}">
                  <a16:creationId xmlns:a16="http://schemas.microsoft.com/office/drawing/2014/main" id="{B4024E73-447F-4508-8751-78268632AA4B}"/>
                </a:ext>
              </a:extLst>
            </p:cNvPr>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 name="Freeform 210">
              <a:extLst>
                <a:ext uri="{FF2B5EF4-FFF2-40B4-BE49-F238E27FC236}">
                  <a16:creationId xmlns:a16="http://schemas.microsoft.com/office/drawing/2014/main" id="{B3620977-6E2F-43FC-8463-C14D05E35F76}"/>
                </a:ext>
              </a:extLst>
            </p:cNvPr>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 name="Freeform 211">
              <a:extLst>
                <a:ext uri="{FF2B5EF4-FFF2-40B4-BE49-F238E27FC236}">
                  <a16:creationId xmlns:a16="http://schemas.microsoft.com/office/drawing/2014/main" id="{460C6B6B-9A99-4AD5-99C7-18922C2232D3}"/>
                </a:ext>
              </a:extLst>
            </p:cNvPr>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 name="Freeform 212">
              <a:extLst>
                <a:ext uri="{FF2B5EF4-FFF2-40B4-BE49-F238E27FC236}">
                  <a16:creationId xmlns:a16="http://schemas.microsoft.com/office/drawing/2014/main" id="{623FE702-7CB3-4AFA-A9B7-73201B76BD73}"/>
                </a:ext>
              </a:extLst>
            </p:cNvPr>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2" name="Freeform 213">
              <a:extLst>
                <a:ext uri="{FF2B5EF4-FFF2-40B4-BE49-F238E27FC236}">
                  <a16:creationId xmlns:a16="http://schemas.microsoft.com/office/drawing/2014/main" id="{314A5124-E995-4097-8A05-1C2986A6BE21}"/>
                </a:ext>
              </a:extLst>
            </p:cNvPr>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3" name="Freeform 214">
              <a:extLst>
                <a:ext uri="{FF2B5EF4-FFF2-40B4-BE49-F238E27FC236}">
                  <a16:creationId xmlns:a16="http://schemas.microsoft.com/office/drawing/2014/main" id="{850A227F-F057-405A-97CB-FE342BEAA8D3}"/>
                </a:ext>
              </a:extLst>
            </p:cNvPr>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4" name="Freeform 215">
              <a:extLst>
                <a:ext uri="{FF2B5EF4-FFF2-40B4-BE49-F238E27FC236}">
                  <a16:creationId xmlns:a16="http://schemas.microsoft.com/office/drawing/2014/main" id="{FC5F813D-A82C-4A06-A0F2-083B43C85C73}"/>
                </a:ext>
              </a:extLst>
            </p:cNvPr>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 name="Freeform 216">
              <a:extLst>
                <a:ext uri="{FF2B5EF4-FFF2-40B4-BE49-F238E27FC236}">
                  <a16:creationId xmlns:a16="http://schemas.microsoft.com/office/drawing/2014/main" id="{C78DE2BD-C665-43E3-9B42-929978B3FFBE}"/>
                </a:ext>
              </a:extLst>
            </p:cNvPr>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6" name="Freeform 217">
              <a:extLst>
                <a:ext uri="{FF2B5EF4-FFF2-40B4-BE49-F238E27FC236}">
                  <a16:creationId xmlns:a16="http://schemas.microsoft.com/office/drawing/2014/main" id="{2DB5311A-C828-4E1F-A7C9-9FE61700A963}"/>
                </a:ext>
              </a:extLst>
            </p:cNvPr>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 name="Freeform 218">
              <a:extLst>
                <a:ext uri="{FF2B5EF4-FFF2-40B4-BE49-F238E27FC236}">
                  <a16:creationId xmlns:a16="http://schemas.microsoft.com/office/drawing/2014/main" id="{BD0357A1-A52F-457B-B48C-3571648137AF}"/>
                </a:ext>
              </a:extLst>
            </p:cNvPr>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8" name="Freeform 219">
              <a:extLst>
                <a:ext uri="{FF2B5EF4-FFF2-40B4-BE49-F238E27FC236}">
                  <a16:creationId xmlns:a16="http://schemas.microsoft.com/office/drawing/2014/main" id="{B7C762BC-0DAB-48BA-9748-831AB917CB69}"/>
                </a:ext>
              </a:extLst>
            </p:cNvPr>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9" name="Freeform 220">
              <a:extLst>
                <a:ext uri="{FF2B5EF4-FFF2-40B4-BE49-F238E27FC236}">
                  <a16:creationId xmlns:a16="http://schemas.microsoft.com/office/drawing/2014/main" id="{755038F6-B585-413D-9B03-6E4BB52BB220}"/>
                </a:ext>
              </a:extLst>
            </p:cNvPr>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0" name="Freeform 221">
              <a:extLst>
                <a:ext uri="{FF2B5EF4-FFF2-40B4-BE49-F238E27FC236}">
                  <a16:creationId xmlns:a16="http://schemas.microsoft.com/office/drawing/2014/main" id="{543D5FCD-EE2D-4F15-980C-E220FF4D1282}"/>
                </a:ext>
              </a:extLst>
            </p:cNvPr>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1" name="Freeform 222">
              <a:extLst>
                <a:ext uri="{FF2B5EF4-FFF2-40B4-BE49-F238E27FC236}">
                  <a16:creationId xmlns:a16="http://schemas.microsoft.com/office/drawing/2014/main" id="{FEC8DB5B-F22A-42A4-A028-D554D16B0417}"/>
                </a:ext>
              </a:extLst>
            </p:cNvPr>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2" name="Freeform 223">
              <a:extLst>
                <a:ext uri="{FF2B5EF4-FFF2-40B4-BE49-F238E27FC236}">
                  <a16:creationId xmlns:a16="http://schemas.microsoft.com/office/drawing/2014/main" id="{63B4D7A8-0534-4DF1-A5B8-B5F21A5E7F69}"/>
                </a:ext>
              </a:extLst>
            </p:cNvPr>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3" name="Freeform 224">
              <a:extLst>
                <a:ext uri="{FF2B5EF4-FFF2-40B4-BE49-F238E27FC236}">
                  <a16:creationId xmlns:a16="http://schemas.microsoft.com/office/drawing/2014/main" id="{90FB82D1-0A85-4C70-BC92-373C8CFAFE2A}"/>
                </a:ext>
              </a:extLst>
            </p:cNvPr>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4" name="Freeform 226">
              <a:extLst>
                <a:ext uri="{FF2B5EF4-FFF2-40B4-BE49-F238E27FC236}">
                  <a16:creationId xmlns:a16="http://schemas.microsoft.com/office/drawing/2014/main" id="{4F2635D1-BEF3-4D09-B3CD-F9AE55738A6B}"/>
                </a:ext>
              </a:extLst>
            </p:cNvPr>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5" name="Freeform 227">
              <a:extLst>
                <a:ext uri="{FF2B5EF4-FFF2-40B4-BE49-F238E27FC236}">
                  <a16:creationId xmlns:a16="http://schemas.microsoft.com/office/drawing/2014/main" id="{EE96C430-B92A-451C-9455-872AEAAE81D7}"/>
                </a:ext>
              </a:extLst>
            </p:cNvPr>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6" name="Freeform 228">
              <a:extLst>
                <a:ext uri="{FF2B5EF4-FFF2-40B4-BE49-F238E27FC236}">
                  <a16:creationId xmlns:a16="http://schemas.microsoft.com/office/drawing/2014/main" id="{6EEA2564-CC3C-449C-A3BF-FFACE5FF0903}"/>
                </a:ext>
              </a:extLst>
            </p:cNvPr>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7" name="Freeform 229">
              <a:extLst>
                <a:ext uri="{FF2B5EF4-FFF2-40B4-BE49-F238E27FC236}">
                  <a16:creationId xmlns:a16="http://schemas.microsoft.com/office/drawing/2014/main" id="{9FA39370-B105-4BE1-9BB8-1BA094F6CD0D}"/>
                </a:ext>
              </a:extLst>
            </p:cNvPr>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8" name="Freeform 230">
              <a:extLst>
                <a:ext uri="{FF2B5EF4-FFF2-40B4-BE49-F238E27FC236}">
                  <a16:creationId xmlns:a16="http://schemas.microsoft.com/office/drawing/2014/main" id="{905DC812-EF5F-43E9-983E-95F9E98E1176}"/>
                </a:ext>
              </a:extLst>
            </p:cNvPr>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9" name="Freeform 231">
              <a:extLst>
                <a:ext uri="{FF2B5EF4-FFF2-40B4-BE49-F238E27FC236}">
                  <a16:creationId xmlns:a16="http://schemas.microsoft.com/office/drawing/2014/main" id="{CBAAD6D6-FDC6-47E6-91CC-845D4C57B7B3}"/>
                </a:ext>
              </a:extLst>
            </p:cNvPr>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0" name="Freeform 232">
              <a:extLst>
                <a:ext uri="{FF2B5EF4-FFF2-40B4-BE49-F238E27FC236}">
                  <a16:creationId xmlns:a16="http://schemas.microsoft.com/office/drawing/2014/main" id="{1CE81369-BFE6-494F-9C56-7AF66D324ADA}"/>
                </a:ext>
              </a:extLst>
            </p:cNvPr>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1" name="Freeform 233">
              <a:extLst>
                <a:ext uri="{FF2B5EF4-FFF2-40B4-BE49-F238E27FC236}">
                  <a16:creationId xmlns:a16="http://schemas.microsoft.com/office/drawing/2014/main" id="{335176E4-18F2-4C4D-A315-FF8AF777DC5A}"/>
                </a:ext>
              </a:extLst>
            </p:cNvPr>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marL="0" marR="0" lvl="0" indent="0" algn="l" defTabSz="543689"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72" name="文本框 33">
            <a:extLst>
              <a:ext uri="{FF2B5EF4-FFF2-40B4-BE49-F238E27FC236}">
                <a16:creationId xmlns:a16="http://schemas.microsoft.com/office/drawing/2014/main" id="{D3412A78-0961-48EC-8B8F-E3893379FC80}"/>
              </a:ext>
            </a:extLst>
          </p:cNvPr>
          <p:cNvSpPr txBox="1"/>
          <p:nvPr/>
        </p:nvSpPr>
        <p:spPr>
          <a:xfrm>
            <a:off x="8825047" y="1563789"/>
            <a:ext cx="17960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B0F0"/>
                </a:solidFill>
                <a:effectLst/>
                <a:uLnTx/>
                <a:uFillTx/>
                <a:latin typeface="Arial" panose="020B0604020202020204" pitchFamily="34" charset="0"/>
                <a:ea typeface="Microsoft YaHei" panose="020B0503020204020204" pitchFamily="34" charset="-122"/>
                <a:cs typeface="Arial" panose="020B0604020202020204" pitchFamily="34" charset="0"/>
              </a:rPr>
              <a:t>No data 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B0F0"/>
                </a:solidFill>
                <a:effectLst/>
                <a:uLnTx/>
                <a:uFillTx/>
                <a:latin typeface="Arial" panose="020B0604020202020204" pitchFamily="34" charset="0"/>
                <a:ea typeface="Microsoft YaHei" panose="020B0503020204020204" pitchFamily="34" charset="-122"/>
                <a:cs typeface="Arial" panose="020B0604020202020204" pitchFamily="34" charset="0"/>
              </a:rPr>
              <a:t>No service interruption!!</a:t>
            </a:r>
            <a:endParaRPr kumimoji="0" lang="zh-CN" altLang="en-US" sz="1200" b="0" i="0" u="none" strike="noStrike" kern="1200" cap="none" spc="0" normalizeH="0" baseline="0" noProof="0">
              <a:ln>
                <a:noFill/>
              </a:ln>
              <a:solidFill>
                <a:srgbClr val="00B0F0"/>
              </a:soli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pic>
        <p:nvPicPr>
          <p:cNvPr id="73" name="图片 256">
            <a:extLst>
              <a:ext uri="{FF2B5EF4-FFF2-40B4-BE49-F238E27FC236}">
                <a16:creationId xmlns:a16="http://schemas.microsoft.com/office/drawing/2014/main" id="{628798FC-93F9-44CA-A31E-A330621D57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61080" y="4458940"/>
            <a:ext cx="341612" cy="333649"/>
          </a:xfrm>
          <a:prstGeom prst="rect">
            <a:avLst/>
          </a:prstGeom>
        </p:spPr>
      </p:pic>
      <p:pic>
        <p:nvPicPr>
          <p:cNvPr id="74" name="图片 257">
            <a:extLst>
              <a:ext uri="{FF2B5EF4-FFF2-40B4-BE49-F238E27FC236}">
                <a16:creationId xmlns:a16="http://schemas.microsoft.com/office/drawing/2014/main" id="{C66EC362-94F6-41E1-AF16-E0E9930746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35306" y="4458940"/>
            <a:ext cx="341612" cy="333649"/>
          </a:xfrm>
          <a:prstGeom prst="rect">
            <a:avLst/>
          </a:prstGeom>
        </p:spPr>
      </p:pic>
      <p:pic>
        <p:nvPicPr>
          <p:cNvPr id="75" name="图片 258">
            <a:extLst>
              <a:ext uri="{FF2B5EF4-FFF2-40B4-BE49-F238E27FC236}">
                <a16:creationId xmlns:a16="http://schemas.microsoft.com/office/drawing/2014/main" id="{43719DCC-4DAE-419A-9F51-C11FCF5452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09532" y="4458940"/>
            <a:ext cx="341612" cy="333649"/>
          </a:xfrm>
          <a:prstGeom prst="rect">
            <a:avLst/>
          </a:prstGeom>
        </p:spPr>
      </p:pic>
      <p:pic>
        <p:nvPicPr>
          <p:cNvPr id="76" name="图片 259">
            <a:extLst>
              <a:ext uri="{FF2B5EF4-FFF2-40B4-BE49-F238E27FC236}">
                <a16:creationId xmlns:a16="http://schemas.microsoft.com/office/drawing/2014/main" id="{BC97009D-7232-4EC4-8BF4-36A4A479E0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3758" y="4458940"/>
            <a:ext cx="341612" cy="333649"/>
          </a:xfrm>
          <a:prstGeom prst="rect">
            <a:avLst/>
          </a:prstGeom>
        </p:spPr>
      </p:pic>
      <p:pic>
        <p:nvPicPr>
          <p:cNvPr id="77" name="图片 260">
            <a:extLst>
              <a:ext uri="{FF2B5EF4-FFF2-40B4-BE49-F238E27FC236}">
                <a16:creationId xmlns:a16="http://schemas.microsoft.com/office/drawing/2014/main" id="{52F8AEB7-26E6-4891-B650-1A7756E083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57984" y="4458940"/>
            <a:ext cx="341612" cy="333649"/>
          </a:xfrm>
          <a:prstGeom prst="rect">
            <a:avLst/>
          </a:prstGeom>
        </p:spPr>
      </p:pic>
      <p:pic>
        <p:nvPicPr>
          <p:cNvPr id="78" name="图片 261">
            <a:extLst>
              <a:ext uri="{FF2B5EF4-FFF2-40B4-BE49-F238E27FC236}">
                <a16:creationId xmlns:a16="http://schemas.microsoft.com/office/drawing/2014/main" id="{DFEB9DEC-25D5-4CB2-A331-3E6426691E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32208" y="4458940"/>
            <a:ext cx="341612" cy="333649"/>
          </a:xfrm>
          <a:prstGeom prst="rect">
            <a:avLst/>
          </a:prstGeom>
        </p:spPr>
      </p:pic>
      <p:sp>
        <p:nvSpPr>
          <p:cNvPr id="79" name="矩形 210">
            <a:extLst>
              <a:ext uri="{FF2B5EF4-FFF2-40B4-BE49-F238E27FC236}">
                <a16:creationId xmlns:a16="http://schemas.microsoft.com/office/drawing/2014/main" id="{01A0E023-9CA6-41AF-B58F-5A8456DFC020}"/>
              </a:ext>
            </a:extLst>
          </p:cNvPr>
          <p:cNvSpPr/>
          <p:nvPr/>
        </p:nvSpPr>
        <p:spPr>
          <a:xfrm>
            <a:off x="11039983" y="3178217"/>
            <a:ext cx="178144" cy="1651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80" name="矩形 204">
            <a:extLst>
              <a:ext uri="{FF2B5EF4-FFF2-40B4-BE49-F238E27FC236}">
                <a16:creationId xmlns:a16="http://schemas.microsoft.com/office/drawing/2014/main" id="{31BA1403-B1B6-42D0-89C4-A8454785E925}"/>
              </a:ext>
            </a:extLst>
          </p:cNvPr>
          <p:cNvSpPr/>
          <p:nvPr/>
        </p:nvSpPr>
        <p:spPr>
          <a:xfrm>
            <a:off x="11038606" y="2484953"/>
            <a:ext cx="178144" cy="167816"/>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grpSp>
        <p:nvGrpSpPr>
          <p:cNvPr id="81" name="Group 80">
            <a:extLst>
              <a:ext uri="{FF2B5EF4-FFF2-40B4-BE49-F238E27FC236}">
                <a16:creationId xmlns:a16="http://schemas.microsoft.com/office/drawing/2014/main" id="{D27156D9-43DB-4EB9-BB25-8E37BF46164F}"/>
              </a:ext>
            </a:extLst>
          </p:cNvPr>
          <p:cNvGrpSpPr/>
          <p:nvPr/>
        </p:nvGrpSpPr>
        <p:grpSpPr>
          <a:xfrm>
            <a:off x="7725512" y="2351459"/>
            <a:ext cx="409928" cy="1438171"/>
            <a:chOff x="8273043" y="2687695"/>
            <a:chExt cx="409928" cy="1438171"/>
          </a:xfrm>
        </p:grpSpPr>
        <p:sp>
          <p:nvSpPr>
            <p:cNvPr id="82" name="矩形 355">
              <a:extLst>
                <a:ext uri="{FF2B5EF4-FFF2-40B4-BE49-F238E27FC236}">
                  <a16:creationId xmlns:a16="http://schemas.microsoft.com/office/drawing/2014/main" id="{E31744B0-476C-4A76-A3FF-7DDE6F6BEF48}"/>
                </a:ext>
              </a:extLst>
            </p:cNvPr>
            <p:cNvSpPr/>
            <p:nvPr/>
          </p:nvSpPr>
          <p:spPr>
            <a:xfrm>
              <a:off x="8273043" y="2687695"/>
              <a:ext cx="409928" cy="1407600"/>
            </a:xfrm>
            <a:prstGeom prst="rect">
              <a:avLst/>
            </a:prstGeom>
            <a:solidFill>
              <a:srgbClr val="EA002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83" name="乘号 357">
              <a:extLst>
                <a:ext uri="{FF2B5EF4-FFF2-40B4-BE49-F238E27FC236}">
                  <a16:creationId xmlns:a16="http://schemas.microsoft.com/office/drawing/2014/main" id="{4A24AE70-D7F0-47B5-BD17-8D470F797B82}"/>
                </a:ext>
              </a:extLst>
            </p:cNvPr>
            <p:cNvSpPr/>
            <p:nvPr/>
          </p:nvSpPr>
          <p:spPr>
            <a:xfrm>
              <a:off x="8320421" y="3697213"/>
              <a:ext cx="326525" cy="428653"/>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84" name="圆角矩形 214">
            <a:extLst>
              <a:ext uri="{FF2B5EF4-FFF2-40B4-BE49-F238E27FC236}">
                <a16:creationId xmlns:a16="http://schemas.microsoft.com/office/drawing/2014/main" id="{9CA6111E-B078-49E4-8570-98879DDF7F30}"/>
              </a:ext>
            </a:extLst>
          </p:cNvPr>
          <p:cNvSpPr/>
          <p:nvPr/>
        </p:nvSpPr>
        <p:spPr>
          <a:xfrm>
            <a:off x="8218094" y="2441610"/>
            <a:ext cx="1811094" cy="2492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85" name="圆角矩形 216">
            <a:extLst>
              <a:ext uri="{FF2B5EF4-FFF2-40B4-BE49-F238E27FC236}">
                <a16:creationId xmlns:a16="http://schemas.microsoft.com/office/drawing/2014/main" id="{FE327CF1-30A7-4D82-8F5E-4DADF8280A79}"/>
              </a:ext>
            </a:extLst>
          </p:cNvPr>
          <p:cNvSpPr/>
          <p:nvPr/>
        </p:nvSpPr>
        <p:spPr>
          <a:xfrm>
            <a:off x="8610454" y="3136579"/>
            <a:ext cx="2220970" cy="2667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86" name="圆角矩形 214">
            <a:extLst>
              <a:ext uri="{FF2B5EF4-FFF2-40B4-BE49-F238E27FC236}">
                <a16:creationId xmlns:a16="http://schemas.microsoft.com/office/drawing/2014/main" id="{AD9217E4-F174-43E0-8548-F2A385482C79}"/>
              </a:ext>
            </a:extLst>
          </p:cNvPr>
          <p:cNvSpPr/>
          <p:nvPr/>
        </p:nvSpPr>
        <p:spPr>
          <a:xfrm>
            <a:off x="9755016" y="2445127"/>
            <a:ext cx="1503519" cy="2492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grpSp>
        <p:nvGrpSpPr>
          <p:cNvPr id="87" name="Group 86">
            <a:extLst>
              <a:ext uri="{FF2B5EF4-FFF2-40B4-BE49-F238E27FC236}">
                <a16:creationId xmlns:a16="http://schemas.microsoft.com/office/drawing/2014/main" id="{B0464BFC-2B24-45FC-9D0E-9752B69149AB}"/>
              </a:ext>
            </a:extLst>
          </p:cNvPr>
          <p:cNvGrpSpPr/>
          <p:nvPr/>
        </p:nvGrpSpPr>
        <p:grpSpPr>
          <a:xfrm>
            <a:off x="8150266" y="2351459"/>
            <a:ext cx="409928" cy="1438171"/>
            <a:chOff x="8273043" y="2687695"/>
            <a:chExt cx="409928" cy="1438171"/>
          </a:xfrm>
        </p:grpSpPr>
        <p:sp>
          <p:nvSpPr>
            <p:cNvPr id="88" name="矩形 355">
              <a:extLst>
                <a:ext uri="{FF2B5EF4-FFF2-40B4-BE49-F238E27FC236}">
                  <a16:creationId xmlns:a16="http://schemas.microsoft.com/office/drawing/2014/main" id="{F0B977D6-CA91-4AF5-B2E0-3C174B62CDB5}"/>
                </a:ext>
              </a:extLst>
            </p:cNvPr>
            <p:cNvSpPr/>
            <p:nvPr/>
          </p:nvSpPr>
          <p:spPr>
            <a:xfrm>
              <a:off x="8273043" y="2687695"/>
              <a:ext cx="409928" cy="1407600"/>
            </a:xfrm>
            <a:prstGeom prst="rect">
              <a:avLst/>
            </a:prstGeom>
            <a:solidFill>
              <a:srgbClr val="EA002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89" name="乘号 357">
              <a:extLst>
                <a:ext uri="{FF2B5EF4-FFF2-40B4-BE49-F238E27FC236}">
                  <a16:creationId xmlns:a16="http://schemas.microsoft.com/office/drawing/2014/main" id="{F6AD766C-4263-4D43-93CE-CFCBD3C62F47}"/>
                </a:ext>
              </a:extLst>
            </p:cNvPr>
            <p:cNvSpPr/>
            <p:nvPr/>
          </p:nvSpPr>
          <p:spPr>
            <a:xfrm>
              <a:off x="8320421" y="3697213"/>
              <a:ext cx="326525" cy="428653"/>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90" name="圆角矩形 215">
            <a:extLst>
              <a:ext uri="{FF2B5EF4-FFF2-40B4-BE49-F238E27FC236}">
                <a16:creationId xmlns:a16="http://schemas.microsoft.com/office/drawing/2014/main" id="{6BC452CE-C962-4780-B763-997043AC70D5}"/>
              </a:ext>
            </a:extLst>
          </p:cNvPr>
          <p:cNvSpPr/>
          <p:nvPr/>
        </p:nvSpPr>
        <p:spPr>
          <a:xfrm>
            <a:off x="8612063" y="2797894"/>
            <a:ext cx="1417125" cy="25199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grpSp>
        <p:nvGrpSpPr>
          <p:cNvPr id="91" name="Group 90">
            <a:extLst>
              <a:ext uri="{FF2B5EF4-FFF2-40B4-BE49-F238E27FC236}">
                <a16:creationId xmlns:a16="http://schemas.microsoft.com/office/drawing/2014/main" id="{5EA99D95-9324-437F-BBEB-114276F0F940}"/>
              </a:ext>
            </a:extLst>
          </p:cNvPr>
          <p:cNvGrpSpPr/>
          <p:nvPr/>
        </p:nvGrpSpPr>
        <p:grpSpPr>
          <a:xfrm>
            <a:off x="8568004" y="2351459"/>
            <a:ext cx="409928" cy="1438171"/>
            <a:chOff x="8273043" y="2687695"/>
            <a:chExt cx="409928" cy="1438171"/>
          </a:xfrm>
        </p:grpSpPr>
        <p:sp>
          <p:nvSpPr>
            <p:cNvPr id="92" name="矩形 355">
              <a:extLst>
                <a:ext uri="{FF2B5EF4-FFF2-40B4-BE49-F238E27FC236}">
                  <a16:creationId xmlns:a16="http://schemas.microsoft.com/office/drawing/2014/main" id="{0C2EA71A-0ECD-4050-9D61-705E2B3D5AA2}"/>
                </a:ext>
              </a:extLst>
            </p:cNvPr>
            <p:cNvSpPr/>
            <p:nvPr/>
          </p:nvSpPr>
          <p:spPr>
            <a:xfrm>
              <a:off x="8273043" y="2687695"/>
              <a:ext cx="409928" cy="1407600"/>
            </a:xfrm>
            <a:prstGeom prst="rect">
              <a:avLst/>
            </a:prstGeom>
            <a:solidFill>
              <a:srgbClr val="EA002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93" name="乘号 357">
              <a:extLst>
                <a:ext uri="{FF2B5EF4-FFF2-40B4-BE49-F238E27FC236}">
                  <a16:creationId xmlns:a16="http://schemas.microsoft.com/office/drawing/2014/main" id="{49630EF9-5D8B-43AB-B3A6-0A566626FD73}"/>
                </a:ext>
              </a:extLst>
            </p:cNvPr>
            <p:cNvSpPr/>
            <p:nvPr/>
          </p:nvSpPr>
          <p:spPr>
            <a:xfrm>
              <a:off x="8320421" y="3697213"/>
              <a:ext cx="326525" cy="428653"/>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94" name="圆角矩形 216">
            <a:extLst>
              <a:ext uri="{FF2B5EF4-FFF2-40B4-BE49-F238E27FC236}">
                <a16:creationId xmlns:a16="http://schemas.microsoft.com/office/drawing/2014/main" id="{C9E7026A-6CC7-4269-9C92-C2C225EF1CDB}"/>
              </a:ext>
            </a:extLst>
          </p:cNvPr>
          <p:cNvSpPr/>
          <p:nvPr/>
        </p:nvSpPr>
        <p:spPr>
          <a:xfrm>
            <a:off x="10582170" y="3132409"/>
            <a:ext cx="658127" cy="2667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grpSp>
        <p:nvGrpSpPr>
          <p:cNvPr id="95" name="Group 94">
            <a:extLst>
              <a:ext uri="{FF2B5EF4-FFF2-40B4-BE49-F238E27FC236}">
                <a16:creationId xmlns:a16="http://schemas.microsoft.com/office/drawing/2014/main" id="{FEF95746-33D6-4620-A0A3-2F8F5A01EEAD}"/>
              </a:ext>
            </a:extLst>
          </p:cNvPr>
          <p:cNvGrpSpPr/>
          <p:nvPr/>
        </p:nvGrpSpPr>
        <p:grpSpPr>
          <a:xfrm>
            <a:off x="8994738" y="2351459"/>
            <a:ext cx="409928" cy="1438171"/>
            <a:chOff x="8273043" y="2687695"/>
            <a:chExt cx="409928" cy="1438171"/>
          </a:xfrm>
        </p:grpSpPr>
        <p:sp>
          <p:nvSpPr>
            <p:cNvPr id="96" name="矩形 355">
              <a:extLst>
                <a:ext uri="{FF2B5EF4-FFF2-40B4-BE49-F238E27FC236}">
                  <a16:creationId xmlns:a16="http://schemas.microsoft.com/office/drawing/2014/main" id="{A035FF3F-5F7B-4B19-9512-A017B57F3116}"/>
                </a:ext>
              </a:extLst>
            </p:cNvPr>
            <p:cNvSpPr/>
            <p:nvPr/>
          </p:nvSpPr>
          <p:spPr>
            <a:xfrm>
              <a:off x="8273043" y="2687695"/>
              <a:ext cx="409928" cy="1407600"/>
            </a:xfrm>
            <a:prstGeom prst="rect">
              <a:avLst/>
            </a:prstGeom>
            <a:solidFill>
              <a:srgbClr val="EA002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97" name="乘号 357">
              <a:extLst>
                <a:ext uri="{FF2B5EF4-FFF2-40B4-BE49-F238E27FC236}">
                  <a16:creationId xmlns:a16="http://schemas.microsoft.com/office/drawing/2014/main" id="{FAE9A888-580B-4119-BF16-48960D160231}"/>
                </a:ext>
              </a:extLst>
            </p:cNvPr>
            <p:cNvSpPr/>
            <p:nvPr/>
          </p:nvSpPr>
          <p:spPr>
            <a:xfrm>
              <a:off x="8320421" y="3697213"/>
              <a:ext cx="326525" cy="428653"/>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98" name="圆角矩形 217">
            <a:extLst>
              <a:ext uri="{FF2B5EF4-FFF2-40B4-BE49-F238E27FC236}">
                <a16:creationId xmlns:a16="http://schemas.microsoft.com/office/drawing/2014/main" id="{0B444C08-62A9-4BCE-9E82-560BD09A893D}"/>
              </a:ext>
            </a:extLst>
          </p:cNvPr>
          <p:cNvSpPr/>
          <p:nvPr/>
        </p:nvSpPr>
        <p:spPr>
          <a:xfrm>
            <a:off x="10145824" y="3433061"/>
            <a:ext cx="1094472" cy="2679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grpSp>
        <p:nvGrpSpPr>
          <p:cNvPr id="99" name="Group 98">
            <a:extLst>
              <a:ext uri="{FF2B5EF4-FFF2-40B4-BE49-F238E27FC236}">
                <a16:creationId xmlns:a16="http://schemas.microsoft.com/office/drawing/2014/main" id="{6040BF42-EC2C-4580-8DC1-7CC9DCEB47A5}"/>
              </a:ext>
            </a:extLst>
          </p:cNvPr>
          <p:cNvGrpSpPr/>
          <p:nvPr/>
        </p:nvGrpSpPr>
        <p:grpSpPr>
          <a:xfrm>
            <a:off x="9660967" y="2351459"/>
            <a:ext cx="409928" cy="1438171"/>
            <a:chOff x="8273043" y="2687695"/>
            <a:chExt cx="409928" cy="1438171"/>
          </a:xfrm>
        </p:grpSpPr>
        <p:sp>
          <p:nvSpPr>
            <p:cNvPr id="100" name="矩形 355">
              <a:extLst>
                <a:ext uri="{FF2B5EF4-FFF2-40B4-BE49-F238E27FC236}">
                  <a16:creationId xmlns:a16="http://schemas.microsoft.com/office/drawing/2014/main" id="{8989D769-491C-4C55-ABDD-12034642D5CF}"/>
                </a:ext>
              </a:extLst>
            </p:cNvPr>
            <p:cNvSpPr/>
            <p:nvPr/>
          </p:nvSpPr>
          <p:spPr>
            <a:xfrm>
              <a:off x="8273043" y="2687695"/>
              <a:ext cx="409928" cy="1407600"/>
            </a:xfrm>
            <a:prstGeom prst="rect">
              <a:avLst/>
            </a:prstGeom>
            <a:solidFill>
              <a:srgbClr val="EA002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01" name="乘号 357">
              <a:extLst>
                <a:ext uri="{FF2B5EF4-FFF2-40B4-BE49-F238E27FC236}">
                  <a16:creationId xmlns:a16="http://schemas.microsoft.com/office/drawing/2014/main" id="{A68DF127-4B67-4E4F-8873-CDF137CA65E3}"/>
                </a:ext>
              </a:extLst>
            </p:cNvPr>
            <p:cNvSpPr/>
            <p:nvPr/>
          </p:nvSpPr>
          <p:spPr>
            <a:xfrm>
              <a:off x="8320421" y="3697213"/>
              <a:ext cx="326525" cy="428653"/>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02" name="矩形 204">
            <a:extLst>
              <a:ext uri="{FF2B5EF4-FFF2-40B4-BE49-F238E27FC236}">
                <a16:creationId xmlns:a16="http://schemas.microsoft.com/office/drawing/2014/main" id="{9EAFF1F8-33FA-464E-804A-89975C5667B5}"/>
              </a:ext>
            </a:extLst>
          </p:cNvPr>
          <p:cNvSpPr/>
          <p:nvPr/>
        </p:nvSpPr>
        <p:spPr>
          <a:xfrm>
            <a:off x="10210350" y="2487102"/>
            <a:ext cx="178144" cy="167816"/>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03" name="矩形 206">
            <a:extLst>
              <a:ext uri="{FF2B5EF4-FFF2-40B4-BE49-F238E27FC236}">
                <a16:creationId xmlns:a16="http://schemas.microsoft.com/office/drawing/2014/main" id="{8F408839-D213-439B-AFE1-C55A7B07811B}"/>
              </a:ext>
            </a:extLst>
          </p:cNvPr>
          <p:cNvSpPr/>
          <p:nvPr/>
        </p:nvSpPr>
        <p:spPr>
          <a:xfrm>
            <a:off x="10622628" y="2843102"/>
            <a:ext cx="178144" cy="1651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04" name="圆角矩形 214">
            <a:extLst>
              <a:ext uri="{FF2B5EF4-FFF2-40B4-BE49-F238E27FC236}">
                <a16:creationId xmlns:a16="http://schemas.microsoft.com/office/drawing/2014/main" id="{0D0A3902-B0D3-4BDD-8415-32A23137ACD4}"/>
              </a:ext>
            </a:extLst>
          </p:cNvPr>
          <p:cNvSpPr/>
          <p:nvPr/>
        </p:nvSpPr>
        <p:spPr>
          <a:xfrm>
            <a:off x="10145824" y="2452713"/>
            <a:ext cx="1122611" cy="2492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05" name="圆角矩形 215">
            <a:extLst>
              <a:ext uri="{FF2B5EF4-FFF2-40B4-BE49-F238E27FC236}">
                <a16:creationId xmlns:a16="http://schemas.microsoft.com/office/drawing/2014/main" id="{A8B525BB-2753-4E88-8EBB-CF63074C3EE5}"/>
              </a:ext>
            </a:extLst>
          </p:cNvPr>
          <p:cNvSpPr/>
          <p:nvPr/>
        </p:nvSpPr>
        <p:spPr>
          <a:xfrm>
            <a:off x="10582170" y="2807907"/>
            <a:ext cx="663212" cy="25199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grpSp>
        <p:nvGrpSpPr>
          <p:cNvPr id="106" name="Group 105">
            <a:extLst>
              <a:ext uri="{FF2B5EF4-FFF2-40B4-BE49-F238E27FC236}">
                <a16:creationId xmlns:a16="http://schemas.microsoft.com/office/drawing/2014/main" id="{09FFE6F4-4F30-42D1-B60C-7301CF678BF0}"/>
              </a:ext>
            </a:extLst>
          </p:cNvPr>
          <p:cNvGrpSpPr/>
          <p:nvPr/>
        </p:nvGrpSpPr>
        <p:grpSpPr>
          <a:xfrm>
            <a:off x="10083872" y="2351459"/>
            <a:ext cx="409928" cy="1438171"/>
            <a:chOff x="8273043" y="2687695"/>
            <a:chExt cx="409928" cy="1438171"/>
          </a:xfrm>
        </p:grpSpPr>
        <p:sp>
          <p:nvSpPr>
            <p:cNvPr id="107" name="矩形 355">
              <a:extLst>
                <a:ext uri="{FF2B5EF4-FFF2-40B4-BE49-F238E27FC236}">
                  <a16:creationId xmlns:a16="http://schemas.microsoft.com/office/drawing/2014/main" id="{E6BB482B-D6F2-4F8D-B816-9C56643C4609}"/>
                </a:ext>
              </a:extLst>
            </p:cNvPr>
            <p:cNvSpPr/>
            <p:nvPr/>
          </p:nvSpPr>
          <p:spPr>
            <a:xfrm>
              <a:off x="8273043" y="2687695"/>
              <a:ext cx="409928" cy="1407600"/>
            </a:xfrm>
            <a:prstGeom prst="rect">
              <a:avLst/>
            </a:prstGeom>
            <a:solidFill>
              <a:srgbClr val="EA002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08" name="乘号 357">
              <a:extLst>
                <a:ext uri="{FF2B5EF4-FFF2-40B4-BE49-F238E27FC236}">
                  <a16:creationId xmlns:a16="http://schemas.microsoft.com/office/drawing/2014/main" id="{09F46095-CB65-4F4D-9705-25DAE1FC769E}"/>
                </a:ext>
              </a:extLst>
            </p:cNvPr>
            <p:cNvSpPr/>
            <p:nvPr/>
          </p:nvSpPr>
          <p:spPr>
            <a:xfrm>
              <a:off x="8320421" y="3697213"/>
              <a:ext cx="326525" cy="428653"/>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09" name="矩形 204">
            <a:extLst>
              <a:ext uri="{FF2B5EF4-FFF2-40B4-BE49-F238E27FC236}">
                <a16:creationId xmlns:a16="http://schemas.microsoft.com/office/drawing/2014/main" id="{21F43985-209A-4759-9B56-980B144B3E92}"/>
              </a:ext>
            </a:extLst>
          </p:cNvPr>
          <p:cNvSpPr/>
          <p:nvPr/>
        </p:nvSpPr>
        <p:spPr>
          <a:xfrm>
            <a:off x="10622628" y="2484116"/>
            <a:ext cx="178144" cy="167816"/>
          </a:xfrm>
          <a:prstGeom prst="rect">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10" name="矩形 212">
            <a:extLst>
              <a:ext uri="{FF2B5EF4-FFF2-40B4-BE49-F238E27FC236}">
                <a16:creationId xmlns:a16="http://schemas.microsoft.com/office/drawing/2014/main" id="{0B0525F0-4D58-46F2-9569-C461C3593A79}"/>
              </a:ext>
            </a:extLst>
          </p:cNvPr>
          <p:cNvSpPr/>
          <p:nvPr/>
        </p:nvSpPr>
        <p:spPr>
          <a:xfrm>
            <a:off x="10622628" y="3490313"/>
            <a:ext cx="178144" cy="1651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11" name="圆角矩形 217">
            <a:extLst>
              <a:ext uri="{FF2B5EF4-FFF2-40B4-BE49-F238E27FC236}">
                <a16:creationId xmlns:a16="http://schemas.microsoft.com/office/drawing/2014/main" id="{811611ED-6402-4531-9516-53ADD5DCCE10}"/>
              </a:ext>
            </a:extLst>
          </p:cNvPr>
          <p:cNvSpPr/>
          <p:nvPr/>
        </p:nvSpPr>
        <p:spPr>
          <a:xfrm>
            <a:off x="10582170" y="3436956"/>
            <a:ext cx="659193" cy="26797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12" name="圆角矩形 214">
            <a:extLst>
              <a:ext uri="{FF2B5EF4-FFF2-40B4-BE49-F238E27FC236}">
                <a16:creationId xmlns:a16="http://schemas.microsoft.com/office/drawing/2014/main" id="{9F28D4DD-0F9B-45CF-9511-5A3010BCAA5D}"/>
              </a:ext>
            </a:extLst>
          </p:cNvPr>
          <p:cNvSpPr/>
          <p:nvPr/>
        </p:nvSpPr>
        <p:spPr>
          <a:xfrm>
            <a:off x="10582169" y="2452383"/>
            <a:ext cx="676365" cy="2492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grpSp>
        <p:nvGrpSpPr>
          <p:cNvPr id="113" name="Group 112">
            <a:extLst>
              <a:ext uri="{FF2B5EF4-FFF2-40B4-BE49-F238E27FC236}">
                <a16:creationId xmlns:a16="http://schemas.microsoft.com/office/drawing/2014/main" id="{64CF0E8B-5F55-4A72-B142-F0B9CBAD6ED4}"/>
              </a:ext>
            </a:extLst>
          </p:cNvPr>
          <p:cNvGrpSpPr/>
          <p:nvPr/>
        </p:nvGrpSpPr>
        <p:grpSpPr>
          <a:xfrm>
            <a:off x="10507279" y="2351459"/>
            <a:ext cx="409928" cy="1438171"/>
            <a:chOff x="8273043" y="2687695"/>
            <a:chExt cx="409928" cy="1438171"/>
          </a:xfrm>
        </p:grpSpPr>
        <p:sp>
          <p:nvSpPr>
            <p:cNvPr id="114" name="矩形 355">
              <a:extLst>
                <a:ext uri="{FF2B5EF4-FFF2-40B4-BE49-F238E27FC236}">
                  <a16:creationId xmlns:a16="http://schemas.microsoft.com/office/drawing/2014/main" id="{27ED32B4-548E-4565-B08D-D956A737EDF9}"/>
                </a:ext>
              </a:extLst>
            </p:cNvPr>
            <p:cNvSpPr/>
            <p:nvPr/>
          </p:nvSpPr>
          <p:spPr>
            <a:xfrm>
              <a:off x="8273043" y="2687695"/>
              <a:ext cx="409928" cy="1407600"/>
            </a:xfrm>
            <a:prstGeom prst="rect">
              <a:avLst/>
            </a:prstGeom>
            <a:solidFill>
              <a:srgbClr val="EA002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15" name="乘号 357">
              <a:extLst>
                <a:ext uri="{FF2B5EF4-FFF2-40B4-BE49-F238E27FC236}">
                  <a16:creationId xmlns:a16="http://schemas.microsoft.com/office/drawing/2014/main" id="{F41F2C27-DBCA-4D88-83D4-6BE67A5DE937}"/>
                </a:ext>
              </a:extLst>
            </p:cNvPr>
            <p:cNvSpPr/>
            <p:nvPr/>
          </p:nvSpPr>
          <p:spPr>
            <a:xfrm>
              <a:off x="8320421" y="3697213"/>
              <a:ext cx="326525" cy="428653"/>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pic>
        <p:nvPicPr>
          <p:cNvPr id="116" name="Picture 115">
            <a:extLst>
              <a:ext uri="{FF2B5EF4-FFF2-40B4-BE49-F238E27FC236}">
                <a16:creationId xmlns:a16="http://schemas.microsoft.com/office/drawing/2014/main" id="{987AEA7F-77F1-455A-BC24-06419D388E5C}"/>
              </a:ext>
            </a:extLst>
          </p:cNvPr>
          <p:cNvPicPr>
            <a:picLocks noChangeAspect="1"/>
          </p:cNvPicPr>
          <p:nvPr/>
        </p:nvPicPr>
        <p:blipFill>
          <a:blip r:embed="rId4"/>
          <a:stretch>
            <a:fillRect/>
          </a:stretch>
        </p:blipFill>
        <p:spPr>
          <a:xfrm>
            <a:off x="78948" y="1693304"/>
            <a:ext cx="7342177" cy="4291934"/>
          </a:xfrm>
          <a:prstGeom prst="rect">
            <a:avLst/>
          </a:prstGeom>
        </p:spPr>
      </p:pic>
      <p:sp>
        <p:nvSpPr>
          <p:cNvPr id="121" name="TextBox 120">
            <a:extLst>
              <a:ext uri="{FF2B5EF4-FFF2-40B4-BE49-F238E27FC236}">
                <a16:creationId xmlns:a16="http://schemas.microsoft.com/office/drawing/2014/main" id="{F8D5B684-C39D-4943-9309-ED8CF359F60A}"/>
              </a:ext>
            </a:extLst>
          </p:cNvPr>
          <p:cNvSpPr txBox="1"/>
          <p:nvPr/>
        </p:nvSpPr>
        <p:spPr>
          <a:xfrm>
            <a:off x="606669" y="5829232"/>
            <a:ext cx="60491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95957"/>
                </a:solidFill>
                <a:effectLst/>
                <a:uLnTx/>
                <a:uFillTx/>
                <a:latin typeface="Arial"/>
                <a:ea typeface="Microsoft YaHei Light"/>
                <a:cs typeface="+mn-cs"/>
              </a:rPr>
              <a:t>Smart Matrix multi-controller architecture for mission-critical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117" name="矩形 301">
            <a:extLst>
              <a:ext uri="{FF2B5EF4-FFF2-40B4-BE49-F238E27FC236}">
                <a16:creationId xmlns:a16="http://schemas.microsoft.com/office/drawing/2014/main" id="{CE7D8423-BF9C-4B71-8451-B15F93168741}"/>
              </a:ext>
            </a:extLst>
          </p:cNvPr>
          <p:cNvSpPr/>
          <p:nvPr/>
        </p:nvSpPr>
        <p:spPr>
          <a:xfrm>
            <a:off x="541120" y="3191043"/>
            <a:ext cx="178144" cy="1651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18" name="矩形 301">
            <a:extLst>
              <a:ext uri="{FF2B5EF4-FFF2-40B4-BE49-F238E27FC236}">
                <a16:creationId xmlns:a16="http://schemas.microsoft.com/office/drawing/2014/main" id="{25EF8E16-A325-43F2-BF4F-D373D106CEA5}"/>
              </a:ext>
            </a:extLst>
          </p:cNvPr>
          <p:cNvSpPr/>
          <p:nvPr/>
        </p:nvSpPr>
        <p:spPr>
          <a:xfrm>
            <a:off x="1213084" y="3187354"/>
            <a:ext cx="178144" cy="1651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19" name="矩形 301">
            <a:extLst>
              <a:ext uri="{FF2B5EF4-FFF2-40B4-BE49-F238E27FC236}">
                <a16:creationId xmlns:a16="http://schemas.microsoft.com/office/drawing/2014/main" id="{E8590815-4C7B-48AD-BF05-6143E152AAF3}"/>
              </a:ext>
            </a:extLst>
          </p:cNvPr>
          <p:cNvSpPr/>
          <p:nvPr/>
        </p:nvSpPr>
        <p:spPr>
          <a:xfrm>
            <a:off x="4793455" y="3178217"/>
            <a:ext cx="178144" cy="1651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20" name="圆角矩形 216">
            <a:extLst>
              <a:ext uri="{FF2B5EF4-FFF2-40B4-BE49-F238E27FC236}">
                <a16:creationId xmlns:a16="http://schemas.microsoft.com/office/drawing/2014/main" id="{5ADEC7DD-7D65-4310-A416-BB3CB7201650}"/>
              </a:ext>
            </a:extLst>
          </p:cNvPr>
          <p:cNvSpPr/>
          <p:nvPr/>
        </p:nvSpPr>
        <p:spPr>
          <a:xfrm>
            <a:off x="462747" y="3132409"/>
            <a:ext cx="4597525" cy="26671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grpSp>
        <p:nvGrpSpPr>
          <p:cNvPr id="122" name="Group 121">
            <a:extLst>
              <a:ext uri="{FF2B5EF4-FFF2-40B4-BE49-F238E27FC236}">
                <a16:creationId xmlns:a16="http://schemas.microsoft.com/office/drawing/2014/main" id="{813D66E2-7081-48D1-98BC-CB9742BA8C0B}"/>
              </a:ext>
            </a:extLst>
          </p:cNvPr>
          <p:cNvGrpSpPr/>
          <p:nvPr/>
        </p:nvGrpSpPr>
        <p:grpSpPr>
          <a:xfrm>
            <a:off x="416658" y="2807907"/>
            <a:ext cx="463312" cy="1285874"/>
            <a:chOff x="8273043" y="2687695"/>
            <a:chExt cx="409928" cy="1438171"/>
          </a:xfrm>
        </p:grpSpPr>
        <p:sp>
          <p:nvSpPr>
            <p:cNvPr id="123" name="矩形 355">
              <a:extLst>
                <a:ext uri="{FF2B5EF4-FFF2-40B4-BE49-F238E27FC236}">
                  <a16:creationId xmlns:a16="http://schemas.microsoft.com/office/drawing/2014/main" id="{1AFD04AB-A0D8-423C-B5E8-DDAE5C14E5BA}"/>
                </a:ext>
              </a:extLst>
            </p:cNvPr>
            <p:cNvSpPr/>
            <p:nvPr/>
          </p:nvSpPr>
          <p:spPr>
            <a:xfrm>
              <a:off x="8273043" y="2687695"/>
              <a:ext cx="409928" cy="1407600"/>
            </a:xfrm>
            <a:prstGeom prst="rect">
              <a:avLst/>
            </a:prstGeom>
            <a:solidFill>
              <a:srgbClr val="EA002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24" name="乘号 357">
              <a:extLst>
                <a:ext uri="{FF2B5EF4-FFF2-40B4-BE49-F238E27FC236}">
                  <a16:creationId xmlns:a16="http://schemas.microsoft.com/office/drawing/2014/main" id="{4C506AC2-94A9-4706-933C-6B39FBC94599}"/>
                </a:ext>
              </a:extLst>
            </p:cNvPr>
            <p:cNvSpPr/>
            <p:nvPr/>
          </p:nvSpPr>
          <p:spPr>
            <a:xfrm>
              <a:off x="8320421" y="3697213"/>
              <a:ext cx="326525" cy="428653"/>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25" name="Group 124">
            <a:extLst>
              <a:ext uri="{FF2B5EF4-FFF2-40B4-BE49-F238E27FC236}">
                <a16:creationId xmlns:a16="http://schemas.microsoft.com/office/drawing/2014/main" id="{AAB659F9-ED3A-4740-A9B4-81BF7AA0EF8A}"/>
              </a:ext>
            </a:extLst>
          </p:cNvPr>
          <p:cNvGrpSpPr/>
          <p:nvPr/>
        </p:nvGrpSpPr>
        <p:grpSpPr>
          <a:xfrm>
            <a:off x="1077858" y="2814835"/>
            <a:ext cx="463312" cy="1285874"/>
            <a:chOff x="8273043" y="2687695"/>
            <a:chExt cx="409928" cy="1438171"/>
          </a:xfrm>
        </p:grpSpPr>
        <p:sp>
          <p:nvSpPr>
            <p:cNvPr id="126" name="矩形 355">
              <a:extLst>
                <a:ext uri="{FF2B5EF4-FFF2-40B4-BE49-F238E27FC236}">
                  <a16:creationId xmlns:a16="http://schemas.microsoft.com/office/drawing/2014/main" id="{0C8EC991-9267-4779-9209-8FCD4B2C89FC}"/>
                </a:ext>
              </a:extLst>
            </p:cNvPr>
            <p:cNvSpPr/>
            <p:nvPr/>
          </p:nvSpPr>
          <p:spPr>
            <a:xfrm>
              <a:off x="8273043" y="2687695"/>
              <a:ext cx="409928" cy="1407600"/>
            </a:xfrm>
            <a:prstGeom prst="rect">
              <a:avLst/>
            </a:prstGeom>
            <a:solidFill>
              <a:srgbClr val="EA002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27" name="乘号 357">
              <a:extLst>
                <a:ext uri="{FF2B5EF4-FFF2-40B4-BE49-F238E27FC236}">
                  <a16:creationId xmlns:a16="http://schemas.microsoft.com/office/drawing/2014/main" id="{FE07A8D0-5630-4A8C-8167-0BD323CCB41C}"/>
                </a:ext>
              </a:extLst>
            </p:cNvPr>
            <p:cNvSpPr/>
            <p:nvPr/>
          </p:nvSpPr>
          <p:spPr>
            <a:xfrm>
              <a:off x="8320421" y="3697213"/>
              <a:ext cx="326525" cy="428653"/>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28" name="矩形 351">
            <a:extLst>
              <a:ext uri="{FF2B5EF4-FFF2-40B4-BE49-F238E27FC236}">
                <a16:creationId xmlns:a16="http://schemas.microsoft.com/office/drawing/2014/main" id="{2BF15770-662D-41CB-9CF8-1441C7A85687}"/>
              </a:ext>
            </a:extLst>
          </p:cNvPr>
          <p:cNvSpPr/>
          <p:nvPr/>
        </p:nvSpPr>
        <p:spPr>
          <a:xfrm>
            <a:off x="242526" y="2351459"/>
            <a:ext cx="3356672" cy="2303812"/>
          </a:xfrm>
          <a:prstGeom prst="rect">
            <a:avLst/>
          </a:prstGeom>
          <a:solidFill>
            <a:srgbClr val="EA002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Arial" panose="020B0604020202020204" pitchFamily="34" charset="0"/>
              <a:ea typeface="Microsoft YaHei Light"/>
              <a:cs typeface="Arial" panose="020B0604020202020204" pitchFamily="34" charset="0"/>
            </a:endParaRPr>
          </a:p>
        </p:txBody>
      </p:sp>
      <p:sp>
        <p:nvSpPr>
          <p:cNvPr id="129" name="乘号 353">
            <a:extLst>
              <a:ext uri="{FF2B5EF4-FFF2-40B4-BE49-F238E27FC236}">
                <a16:creationId xmlns:a16="http://schemas.microsoft.com/office/drawing/2014/main" id="{05DDCD1D-7EE8-4537-84EC-0B3455EF190F}"/>
              </a:ext>
            </a:extLst>
          </p:cNvPr>
          <p:cNvSpPr/>
          <p:nvPr/>
        </p:nvSpPr>
        <p:spPr>
          <a:xfrm>
            <a:off x="1298346" y="2976806"/>
            <a:ext cx="1069951" cy="929920"/>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0" name="Footer Placeholder 1">
            <a:extLst>
              <a:ext uri="{FF2B5EF4-FFF2-40B4-BE49-F238E27FC236}">
                <a16:creationId xmlns:a16="http://schemas.microsoft.com/office/drawing/2014/main" id="{3683CD2E-1A64-457B-A903-09C9969EB665}"/>
              </a:ext>
            </a:extLst>
          </p:cNvPr>
          <p:cNvSpPr txBox="1">
            <a:spLocks/>
          </p:cNvSpPr>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131" name="Slide Number Placeholder 2">
            <a:extLst>
              <a:ext uri="{FF2B5EF4-FFF2-40B4-BE49-F238E27FC236}">
                <a16:creationId xmlns:a16="http://schemas.microsoft.com/office/drawing/2014/main" id="{C5022C28-BBF0-4683-9ABD-59C4CD06B85B}"/>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14</a:t>
            </a:fld>
            <a:endParaRPr lang="en-US"/>
          </a:p>
        </p:txBody>
      </p:sp>
      <p:graphicFrame>
        <p:nvGraphicFramePr>
          <p:cNvPr id="132" name="Diagram 131">
            <a:extLst>
              <a:ext uri="{FF2B5EF4-FFF2-40B4-BE49-F238E27FC236}">
                <a16:creationId xmlns:a16="http://schemas.microsoft.com/office/drawing/2014/main" id="{3E5B5B54-17AF-4A0E-9473-3E165A55F832}"/>
              </a:ext>
            </a:extLst>
          </p:cNvPr>
          <p:cNvGraphicFramePr/>
          <p:nvPr>
            <p:extLst>
              <p:ext uri="{D42A27DB-BD31-4B8C-83A1-F6EECF244321}">
                <p14:modId xmlns:p14="http://schemas.microsoft.com/office/powerpoint/2010/main" val="801757498"/>
              </p:ext>
            </p:extLst>
          </p:nvPr>
        </p:nvGraphicFramePr>
        <p:xfrm>
          <a:off x="48704" y="6395150"/>
          <a:ext cx="6716985" cy="375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5895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84"/>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0" nodeType="clickEffect">
                                  <p:stCondLst>
                                    <p:cond delay="0"/>
                                  </p:stCondLst>
                                  <p:childTnLst>
                                    <p:set>
                                      <p:cBhvr>
                                        <p:cTn id="96" dur="1" fill="hold">
                                          <p:stCondLst>
                                            <p:cond delay="0"/>
                                          </p:stCondLst>
                                        </p:cTn>
                                        <p:tgtEl>
                                          <p:spTgt spid="29"/>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9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3"/>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85"/>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9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37"/>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9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9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9"/>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3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86"/>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2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10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4"/>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06"/>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104"/>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10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98"/>
                                        </p:tgtEl>
                                        <p:attrNameLst>
                                          <p:attrName>style.visibility</p:attrName>
                                        </p:attrNameLst>
                                      </p:cBhvr>
                                      <p:to>
                                        <p:strVal val="hidden"/>
                                      </p:to>
                                    </p:set>
                                  </p:childTnLst>
                                </p:cTn>
                              </p:par>
                              <p:par>
                                <p:cTn id="159" presetID="1" presetClass="exit" presetSubtype="0" fill="hold" grpId="0" nodeType="withEffect">
                                  <p:stCondLst>
                                    <p:cond delay="0"/>
                                  </p:stCondLst>
                                  <p:childTnLst>
                                    <p:set>
                                      <p:cBhvr>
                                        <p:cTn id="160" dur="1" fill="hold">
                                          <p:stCondLst>
                                            <p:cond delay="0"/>
                                          </p:stCondLst>
                                        </p:cTn>
                                        <p:tgtEl>
                                          <p:spTgt spid="36"/>
                                        </p:tgtEl>
                                        <p:attrNameLst>
                                          <p:attrName>style.visibility</p:attrName>
                                        </p:attrNameLst>
                                      </p:cBhvr>
                                      <p:to>
                                        <p:strVal val="hidden"/>
                                      </p:to>
                                    </p:set>
                                  </p:childTnLst>
                                </p:cTn>
                              </p:par>
                              <p:par>
                                <p:cTn id="161" presetID="1" presetClass="entr" presetSubtype="0" fill="hold" grpId="0" nodeType="withEffect">
                                  <p:stCondLst>
                                    <p:cond delay="0"/>
                                  </p:stCondLst>
                                  <p:childTnLst>
                                    <p:set>
                                      <p:cBhvr>
                                        <p:cTn id="162" dur="1" fill="hold">
                                          <p:stCondLst>
                                            <p:cond delay="0"/>
                                          </p:stCondLst>
                                        </p:cTn>
                                        <p:tgtEl>
                                          <p:spTgt spid="11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1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1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09"/>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113"/>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grpId="1" nodeType="clickEffect">
                                  <p:stCondLst>
                                    <p:cond delay="0"/>
                                  </p:stCondLst>
                                  <p:childTnLst>
                                    <p:set>
                                      <p:cBhvr>
                                        <p:cTn id="176" dur="1" fill="hold">
                                          <p:stCondLst>
                                            <p:cond delay="0"/>
                                          </p:stCondLst>
                                        </p:cTn>
                                        <p:tgtEl>
                                          <p:spTgt spid="112"/>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109"/>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105"/>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103"/>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94"/>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34"/>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111"/>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110"/>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72"/>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8"/>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2" grpId="0" animBg="1"/>
      <p:bldP spid="32" grpId="1" animBg="1"/>
      <p:bldP spid="33" grpId="0" animBg="1"/>
      <p:bldP spid="33" grpId="1" animBg="1"/>
      <p:bldP spid="33" grpId="2" animBg="1"/>
      <p:bldP spid="34" grpId="0" animBg="1"/>
      <p:bldP spid="34" grpId="1" animBg="1"/>
      <p:bldP spid="35" grpId="0"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72" grpId="0"/>
      <p:bldP spid="79" grpId="0" animBg="1"/>
      <p:bldP spid="80" grpId="0" animBg="1"/>
      <p:bldP spid="84" grpId="0" animBg="1"/>
      <p:bldP spid="84" grpId="1" animBg="1"/>
      <p:bldP spid="85" grpId="0" animBg="1"/>
      <p:bldP spid="85" grpId="1" animBg="1"/>
      <p:bldP spid="86" grpId="0" animBg="1"/>
      <p:bldP spid="86" grpId="1" animBg="1"/>
      <p:bldP spid="90" grpId="0" animBg="1"/>
      <p:bldP spid="90" grpId="1" animBg="1"/>
      <p:bldP spid="94" grpId="0" animBg="1"/>
      <p:bldP spid="94" grpId="1" animBg="1"/>
      <p:bldP spid="98" grpId="0" animBg="1"/>
      <p:bldP spid="98" grpId="1" animBg="1"/>
      <p:bldP spid="102" grpId="0" animBg="1"/>
      <p:bldP spid="102" grpId="1" animBg="1"/>
      <p:bldP spid="103" grpId="0" animBg="1"/>
      <p:bldP spid="103" grpId="1" animBg="1"/>
      <p:bldP spid="104" grpId="0" animBg="1"/>
      <p:bldP spid="104" grpId="1" animBg="1"/>
      <p:bldP spid="105" grpId="0" animBg="1"/>
      <p:bldP spid="105" grpId="1" animBg="1"/>
      <p:bldP spid="109" grpId="0" animBg="1"/>
      <p:bldP spid="109" grpId="1" animBg="1"/>
      <p:bldP spid="110" grpId="0" animBg="1"/>
      <p:bldP spid="110" grpId="1" animBg="1"/>
      <p:bldP spid="111" grpId="0" animBg="1"/>
      <p:bldP spid="111" grpId="1" animBg="1"/>
      <p:bldP spid="112" grpId="0" animBg="1"/>
      <p:bldP spid="112" grpId="1" animBg="1"/>
      <p:bldP spid="117" grpId="0" animBg="1"/>
      <p:bldP spid="118" grpId="0" animBg="1"/>
      <p:bldP spid="119" grpId="0" animBg="1"/>
      <p:bldP spid="120" grpId="0" animBg="1"/>
      <p:bldP spid="128" grpId="0" animBg="1"/>
      <p:bldP spid="1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D335D-62A6-4C16-B415-AEF5748FA7F5}"/>
              </a:ext>
            </a:extLst>
          </p:cNvPr>
          <p:cNvSpPr>
            <a:spLocks noGrp="1"/>
          </p:cNvSpPr>
          <p:nvPr>
            <p:ph type="title"/>
          </p:nvPr>
        </p:nvSpPr>
        <p:spPr/>
        <p:txBody>
          <a:bodyPr/>
          <a:lstStyle/>
          <a:p>
            <a:r>
              <a:rPr lang="en-US" altLang="zh-CN"/>
              <a:t>System-level reliability</a:t>
            </a:r>
            <a:endParaRPr lang="en-US"/>
          </a:p>
        </p:txBody>
      </p:sp>
      <p:pic>
        <p:nvPicPr>
          <p:cNvPr id="10" name="Content Placeholder 9">
            <a:extLst>
              <a:ext uri="{FF2B5EF4-FFF2-40B4-BE49-F238E27FC236}">
                <a16:creationId xmlns:a16="http://schemas.microsoft.com/office/drawing/2014/main" id="{7367063F-7C1D-453B-B17D-1D6071BB6B1F}"/>
              </a:ext>
            </a:extLst>
          </p:cNvPr>
          <p:cNvPicPr>
            <a:picLocks noGrp="1" noChangeAspect="1"/>
          </p:cNvPicPr>
          <p:nvPr>
            <p:ph sz="half" idx="1"/>
          </p:nvPr>
        </p:nvPicPr>
        <p:blipFill>
          <a:blip r:embed="rId3"/>
          <a:stretch>
            <a:fillRect/>
          </a:stretch>
        </p:blipFill>
        <p:spPr>
          <a:xfrm>
            <a:off x="719264" y="1748936"/>
            <a:ext cx="5181600" cy="2034879"/>
          </a:xfrm>
          <a:prstGeom prst="rect">
            <a:avLst/>
          </a:prstGeom>
        </p:spPr>
      </p:pic>
      <p:pic>
        <p:nvPicPr>
          <p:cNvPr id="11" name="Content Placeholder 10">
            <a:extLst>
              <a:ext uri="{FF2B5EF4-FFF2-40B4-BE49-F238E27FC236}">
                <a16:creationId xmlns:a16="http://schemas.microsoft.com/office/drawing/2014/main" id="{09223E7E-ACA7-4E0B-9C8A-303C293D11C6}"/>
              </a:ext>
            </a:extLst>
          </p:cNvPr>
          <p:cNvPicPr>
            <a:picLocks noGrp="1" noChangeAspect="1"/>
          </p:cNvPicPr>
          <p:nvPr>
            <p:ph sz="half" idx="2"/>
          </p:nvPr>
        </p:nvPicPr>
        <p:blipFill>
          <a:blip r:embed="rId4"/>
          <a:stretch>
            <a:fillRect/>
          </a:stretch>
        </p:blipFill>
        <p:spPr>
          <a:xfrm>
            <a:off x="6172200" y="1226092"/>
            <a:ext cx="5181600" cy="1780097"/>
          </a:xfrm>
          <a:prstGeom prst="rect">
            <a:avLst/>
          </a:prstGeom>
        </p:spPr>
      </p:pic>
      <p:sp>
        <p:nvSpPr>
          <p:cNvPr id="5" name="Footer Placeholder 4">
            <a:extLst>
              <a:ext uri="{FF2B5EF4-FFF2-40B4-BE49-F238E27FC236}">
                <a16:creationId xmlns:a16="http://schemas.microsoft.com/office/drawing/2014/main" id="{FC9566E1-24F1-4DE8-8E82-28155F2BE2F7}"/>
              </a:ext>
            </a:extLst>
          </p:cNvPr>
          <p:cNvSpPr>
            <a:spLocks noGrp="1"/>
          </p:cNvSpPr>
          <p:nvPr>
            <p:ph type="ftr" sz="quarter" idx="11"/>
          </p:nvPr>
        </p:nvSpPr>
        <p:spPr/>
        <p:txBody>
          <a:bodyPr/>
          <a:lstStyle/>
          <a:p>
            <a:r>
              <a:rPr lang="en-US"/>
              <a:t>FUTUREWEI INTERNAL</a:t>
            </a:r>
          </a:p>
        </p:txBody>
      </p:sp>
      <p:sp>
        <p:nvSpPr>
          <p:cNvPr id="6" name="Slide Number Placeholder 5">
            <a:extLst>
              <a:ext uri="{FF2B5EF4-FFF2-40B4-BE49-F238E27FC236}">
                <a16:creationId xmlns:a16="http://schemas.microsoft.com/office/drawing/2014/main" id="{F594A774-2F1D-48DC-BEE2-6E1AEEF18898}"/>
              </a:ext>
            </a:extLst>
          </p:cNvPr>
          <p:cNvSpPr>
            <a:spLocks noGrp="1"/>
          </p:cNvSpPr>
          <p:nvPr>
            <p:ph type="sldNum" sz="quarter" idx="12"/>
          </p:nvPr>
        </p:nvSpPr>
        <p:spPr/>
        <p:txBody>
          <a:bodyPr/>
          <a:lstStyle/>
          <a:p>
            <a:fld id="{3B917CB5-27BD-4ECA-9D86-80D4B900A204}" type="slidenum">
              <a:rPr lang="en-US" smtClean="0"/>
              <a:t>15</a:t>
            </a:fld>
            <a:endParaRPr lang="en-US"/>
          </a:p>
        </p:txBody>
      </p:sp>
      <p:sp>
        <p:nvSpPr>
          <p:cNvPr id="7" name="Footer Placeholder 1">
            <a:extLst>
              <a:ext uri="{FF2B5EF4-FFF2-40B4-BE49-F238E27FC236}">
                <a16:creationId xmlns:a16="http://schemas.microsoft.com/office/drawing/2014/main" id="{A775FE05-478F-4FDB-9E66-35FA57905A19}"/>
              </a:ext>
            </a:extLst>
          </p:cNvPr>
          <p:cNvSpPr txBox="1">
            <a:spLocks/>
          </p:cNvSpPr>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8" name="Slide Number Placeholder 2">
            <a:extLst>
              <a:ext uri="{FF2B5EF4-FFF2-40B4-BE49-F238E27FC236}">
                <a16:creationId xmlns:a16="http://schemas.microsoft.com/office/drawing/2014/main" id="{C1C56846-968D-433B-ACC1-1CDD75514E79}"/>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15</a:t>
            </a:fld>
            <a:endParaRPr lang="en-US"/>
          </a:p>
        </p:txBody>
      </p:sp>
      <p:graphicFrame>
        <p:nvGraphicFramePr>
          <p:cNvPr id="9" name="Diagram 8">
            <a:extLst>
              <a:ext uri="{FF2B5EF4-FFF2-40B4-BE49-F238E27FC236}">
                <a16:creationId xmlns:a16="http://schemas.microsoft.com/office/drawing/2014/main" id="{8D4F7226-AD7F-4CDD-B476-D2F5EAF659E2}"/>
              </a:ext>
            </a:extLst>
          </p:cNvPr>
          <p:cNvGraphicFramePr/>
          <p:nvPr>
            <p:extLst>
              <p:ext uri="{D42A27DB-BD31-4B8C-83A1-F6EECF244321}">
                <p14:modId xmlns:p14="http://schemas.microsoft.com/office/powerpoint/2010/main" val="801757498"/>
              </p:ext>
            </p:extLst>
          </p:nvPr>
        </p:nvGraphicFramePr>
        <p:xfrm>
          <a:off x="48704" y="6395150"/>
          <a:ext cx="6716985" cy="375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Picture 11">
            <a:extLst>
              <a:ext uri="{FF2B5EF4-FFF2-40B4-BE49-F238E27FC236}">
                <a16:creationId xmlns:a16="http://schemas.microsoft.com/office/drawing/2014/main" id="{C04D705B-EB00-4B88-9E84-BADE2809C98B}"/>
              </a:ext>
            </a:extLst>
          </p:cNvPr>
          <p:cNvPicPr>
            <a:picLocks noChangeAspect="1"/>
          </p:cNvPicPr>
          <p:nvPr/>
        </p:nvPicPr>
        <p:blipFill>
          <a:blip r:embed="rId10"/>
          <a:stretch>
            <a:fillRect/>
          </a:stretch>
        </p:blipFill>
        <p:spPr>
          <a:xfrm>
            <a:off x="719264" y="3898199"/>
            <a:ext cx="4929081" cy="2034879"/>
          </a:xfrm>
          <a:prstGeom prst="rect">
            <a:avLst/>
          </a:prstGeom>
        </p:spPr>
      </p:pic>
      <p:sp>
        <p:nvSpPr>
          <p:cNvPr id="13" name="TextBox 12">
            <a:extLst>
              <a:ext uri="{FF2B5EF4-FFF2-40B4-BE49-F238E27FC236}">
                <a16:creationId xmlns:a16="http://schemas.microsoft.com/office/drawing/2014/main" id="{AAC6AA65-FF9F-43DB-ACD1-D27D9E6A2012}"/>
              </a:ext>
            </a:extLst>
          </p:cNvPr>
          <p:cNvSpPr txBox="1"/>
          <p:nvPr/>
        </p:nvSpPr>
        <p:spPr>
          <a:xfrm>
            <a:off x="6765689" y="837843"/>
            <a:ext cx="4980496" cy="369332"/>
          </a:xfrm>
          <a:prstGeom prst="rect">
            <a:avLst/>
          </a:prstGeom>
          <a:noFill/>
        </p:spPr>
        <p:txBody>
          <a:bodyPr wrap="square" rtlCol="0">
            <a:spAutoFit/>
          </a:bodyPr>
          <a:lstStyle/>
          <a:p>
            <a:r>
              <a:rPr lang="en-US"/>
              <a:t>Erasure coding based RAID levels</a:t>
            </a:r>
          </a:p>
        </p:txBody>
      </p:sp>
      <p:pic>
        <p:nvPicPr>
          <p:cNvPr id="14" name="Picture 13">
            <a:extLst>
              <a:ext uri="{FF2B5EF4-FFF2-40B4-BE49-F238E27FC236}">
                <a16:creationId xmlns:a16="http://schemas.microsoft.com/office/drawing/2014/main" id="{8D8430DF-50F6-4723-AA99-2FD6A284D19A}"/>
              </a:ext>
            </a:extLst>
          </p:cNvPr>
          <p:cNvPicPr>
            <a:picLocks noChangeAspect="1"/>
          </p:cNvPicPr>
          <p:nvPr/>
        </p:nvPicPr>
        <p:blipFill>
          <a:blip r:embed="rId11"/>
          <a:stretch>
            <a:fillRect/>
          </a:stretch>
        </p:blipFill>
        <p:spPr>
          <a:xfrm>
            <a:off x="6172200" y="3179133"/>
            <a:ext cx="4594075" cy="1325563"/>
          </a:xfrm>
          <a:prstGeom prst="rect">
            <a:avLst/>
          </a:prstGeom>
        </p:spPr>
      </p:pic>
      <p:pic>
        <p:nvPicPr>
          <p:cNvPr id="15" name="Picture 14">
            <a:extLst>
              <a:ext uri="{FF2B5EF4-FFF2-40B4-BE49-F238E27FC236}">
                <a16:creationId xmlns:a16="http://schemas.microsoft.com/office/drawing/2014/main" id="{C6350329-5B3F-4765-A633-76DA1C962F4B}"/>
              </a:ext>
            </a:extLst>
          </p:cNvPr>
          <p:cNvPicPr>
            <a:picLocks noChangeAspect="1"/>
          </p:cNvPicPr>
          <p:nvPr/>
        </p:nvPicPr>
        <p:blipFill>
          <a:blip r:embed="rId12"/>
          <a:stretch>
            <a:fillRect/>
          </a:stretch>
        </p:blipFill>
        <p:spPr>
          <a:xfrm>
            <a:off x="6210299" y="4504696"/>
            <a:ext cx="4555976" cy="1676179"/>
          </a:xfrm>
          <a:prstGeom prst="rect">
            <a:avLst/>
          </a:prstGeom>
        </p:spPr>
      </p:pic>
      <p:sp>
        <p:nvSpPr>
          <p:cNvPr id="3" name="TextBox 2">
            <a:extLst>
              <a:ext uri="{FF2B5EF4-FFF2-40B4-BE49-F238E27FC236}">
                <a16:creationId xmlns:a16="http://schemas.microsoft.com/office/drawing/2014/main" id="{992591B9-2286-4129-8E7E-1D8E7C9DA111}"/>
              </a:ext>
            </a:extLst>
          </p:cNvPr>
          <p:cNvSpPr txBox="1"/>
          <p:nvPr/>
        </p:nvSpPr>
        <p:spPr>
          <a:xfrm>
            <a:off x="593004" y="5933078"/>
            <a:ext cx="5181600" cy="369332"/>
          </a:xfrm>
          <a:prstGeom prst="rect">
            <a:avLst/>
          </a:prstGeom>
          <a:noFill/>
        </p:spPr>
        <p:txBody>
          <a:bodyPr wrap="square" rtlCol="0">
            <a:spAutoFit/>
          </a:bodyPr>
          <a:lstStyle/>
          <a:p>
            <a:r>
              <a:rPr lang="en-US" sz="1400"/>
              <a:t>Redirect on write. No write performance penalty</a:t>
            </a:r>
            <a:r>
              <a:rPr lang="en-US"/>
              <a:t>.</a:t>
            </a:r>
          </a:p>
        </p:txBody>
      </p:sp>
      <p:sp>
        <p:nvSpPr>
          <p:cNvPr id="4" name="TextBox 3">
            <a:extLst>
              <a:ext uri="{FF2B5EF4-FFF2-40B4-BE49-F238E27FC236}">
                <a16:creationId xmlns:a16="http://schemas.microsoft.com/office/drawing/2014/main" id="{7C1852D6-0F87-48BC-B4AF-F93EC95C27E9}"/>
              </a:ext>
            </a:extLst>
          </p:cNvPr>
          <p:cNvSpPr txBox="1"/>
          <p:nvPr/>
        </p:nvSpPr>
        <p:spPr>
          <a:xfrm>
            <a:off x="719264" y="1430334"/>
            <a:ext cx="1248177" cy="369332"/>
          </a:xfrm>
          <a:prstGeom prst="rect">
            <a:avLst/>
          </a:prstGeom>
          <a:noFill/>
        </p:spPr>
        <p:txBody>
          <a:bodyPr wrap="square" rtlCol="0">
            <a:spAutoFit/>
          </a:bodyPr>
          <a:lstStyle/>
          <a:p>
            <a:r>
              <a:rPr lang="en-US"/>
              <a:t>Raid 2.0</a:t>
            </a:r>
          </a:p>
        </p:txBody>
      </p:sp>
    </p:spTree>
    <p:extLst>
      <p:ext uri="{BB962C8B-B14F-4D97-AF65-F5344CB8AC3E}">
        <p14:creationId xmlns:p14="http://schemas.microsoft.com/office/powerpoint/2010/main" val="206964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5A2-DC79-4182-92F0-8ACE5CDFA4E3}"/>
              </a:ext>
            </a:extLst>
          </p:cNvPr>
          <p:cNvSpPr>
            <a:spLocks noGrp="1"/>
          </p:cNvSpPr>
          <p:nvPr>
            <p:ph type="title"/>
          </p:nvPr>
        </p:nvSpPr>
        <p:spPr/>
        <p:txBody>
          <a:bodyPr/>
          <a:lstStyle/>
          <a:p>
            <a:r>
              <a:rPr lang="en-US"/>
              <a:t>Solution-level reliability</a:t>
            </a:r>
            <a:endParaRPr lang="en-US" sz="1800"/>
          </a:p>
        </p:txBody>
      </p:sp>
      <p:sp>
        <p:nvSpPr>
          <p:cNvPr id="4" name="Content Placeholder 3">
            <a:extLst>
              <a:ext uri="{FF2B5EF4-FFF2-40B4-BE49-F238E27FC236}">
                <a16:creationId xmlns:a16="http://schemas.microsoft.com/office/drawing/2014/main" id="{C67036BF-1451-43DA-8317-198F7949EDC6}"/>
              </a:ext>
            </a:extLst>
          </p:cNvPr>
          <p:cNvSpPr>
            <a:spLocks noGrp="1"/>
          </p:cNvSpPr>
          <p:nvPr>
            <p:ph sz="half" idx="2"/>
          </p:nvPr>
        </p:nvSpPr>
        <p:spPr>
          <a:xfrm>
            <a:off x="6067551" y="1333211"/>
            <a:ext cx="5181600" cy="4351338"/>
          </a:xfrm>
        </p:spPr>
        <p:txBody>
          <a:bodyPr/>
          <a:lstStyle/>
          <a:p>
            <a:r>
              <a:rPr lang="en-US"/>
              <a:t>With solution-level reliability measures, 100D can reach 99.9999% reliability and Dorado V6 can reach 99.99999%.</a:t>
            </a:r>
          </a:p>
        </p:txBody>
      </p:sp>
      <p:sp>
        <p:nvSpPr>
          <p:cNvPr id="5" name="Footer Placeholder 4">
            <a:extLst>
              <a:ext uri="{FF2B5EF4-FFF2-40B4-BE49-F238E27FC236}">
                <a16:creationId xmlns:a16="http://schemas.microsoft.com/office/drawing/2014/main" id="{2725DAD5-AA20-4C04-BF94-84E53E40252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95957"/>
                </a:solidFill>
                <a:effectLst/>
                <a:uLnTx/>
                <a:uFillTx/>
                <a:latin typeface="Arial"/>
                <a:ea typeface="Microsoft YaHei Light"/>
                <a:cs typeface="+mn-cs"/>
              </a:rPr>
              <a:t>FUTUREWEI INTERNAL</a:t>
            </a:r>
          </a:p>
        </p:txBody>
      </p:sp>
      <p:sp>
        <p:nvSpPr>
          <p:cNvPr id="6" name="Slide Number Placeholder 5">
            <a:extLst>
              <a:ext uri="{FF2B5EF4-FFF2-40B4-BE49-F238E27FC236}">
                <a16:creationId xmlns:a16="http://schemas.microsoft.com/office/drawing/2014/main" id="{8A8E1A75-AE78-4EE9-B8B8-917B55E2A81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7" name="Picture 6">
            <a:extLst>
              <a:ext uri="{FF2B5EF4-FFF2-40B4-BE49-F238E27FC236}">
                <a16:creationId xmlns:a16="http://schemas.microsoft.com/office/drawing/2014/main" id="{6B6471AC-C7AA-4598-8F3E-40089B302FC3}"/>
              </a:ext>
            </a:extLst>
          </p:cNvPr>
          <p:cNvPicPr>
            <a:picLocks noChangeAspect="1"/>
          </p:cNvPicPr>
          <p:nvPr/>
        </p:nvPicPr>
        <p:blipFill>
          <a:blip r:embed="rId3"/>
          <a:stretch>
            <a:fillRect/>
          </a:stretch>
        </p:blipFill>
        <p:spPr>
          <a:xfrm>
            <a:off x="593811" y="1664188"/>
            <a:ext cx="4938855" cy="3835844"/>
          </a:xfrm>
          <a:prstGeom prst="rect">
            <a:avLst/>
          </a:prstGeom>
        </p:spPr>
      </p:pic>
      <p:pic>
        <p:nvPicPr>
          <p:cNvPr id="8" name="Picture 7">
            <a:extLst>
              <a:ext uri="{FF2B5EF4-FFF2-40B4-BE49-F238E27FC236}">
                <a16:creationId xmlns:a16="http://schemas.microsoft.com/office/drawing/2014/main" id="{49DADF6E-CDA7-4139-9B55-709EFFB0F511}"/>
              </a:ext>
            </a:extLst>
          </p:cNvPr>
          <p:cNvPicPr>
            <a:picLocks noChangeAspect="1"/>
          </p:cNvPicPr>
          <p:nvPr/>
        </p:nvPicPr>
        <p:blipFill>
          <a:blip r:embed="rId4"/>
          <a:stretch>
            <a:fillRect/>
          </a:stretch>
        </p:blipFill>
        <p:spPr>
          <a:xfrm>
            <a:off x="6405026" y="2880360"/>
            <a:ext cx="3843875" cy="2614978"/>
          </a:xfrm>
          <a:prstGeom prst="rect">
            <a:avLst/>
          </a:prstGeom>
        </p:spPr>
      </p:pic>
      <p:sp>
        <p:nvSpPr>
          <p:cNvPr id="9" name="TextBox 8">
            <a:extLst>
              <a:ext uri="{FF2B5EF4-FFF2-40B4-BE49-F238E27FC236}">
                <a16:creationId xmlns:a16="http://schemas.microsoft.com/office/drawing/2014/main" id="{9DA9505F-7B8D-4CF8-8E0E-502D78DD31C5}"/>
              </a:ext>
            </a:extLst>
          </p:cNvPr>
          <p:cNvSpPr txBox="1"/>
          <p:nvPr/>
        </p:nvSpPr>
        <p:spPr>
          <a:xfrm>
            <a:off x="1128696" y="5564584"/>
            <a:ext cx="45569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595957"/>
                </a:solidFill>
                <a:effectLst/>
                <a:uLnTx/>
                <a:uFillTx/>
                <a:latin typeface="Arial"/>
                <a:ea typeface="Microsoft YaHei Light"/>
                <a:cs typeface="+mn-cs"/>
              </a:rPr>
              <a:t>HyperMetro</a:t>
            </a:r>
            <a:r>
              <a:rPr kumimoji="0" lang="en-US" sz="1800" b="0" i="0" u="none" strike="noStrike" kern="1200" cap="none" spc="0" normalizeH="0" baseline="0" noProof="0">
                <a:ln>
                  <a:noFill/>
                </a:ln>
                <a:solidFill>
                  <a:srgbClr val="595957"/>
                </a:solidFill>
                <a:effectLst/>
                <a:uLnTx/>
                <a:uFillTx/>
                <a:latin typeface="Arial"/>
                <a:ea typeface="Microsoft YaHei Light"/>
                <a:cs typeface="+mn-cs"/>
              </a:rPr>
              <a:t> reference architecture (available on both Dorado and 100D)</a:t>
            </a:r>
          </a:p>
        </p:txBody>
      </p:sp>
      <p:sp>
        <p:nvSpPr>
          <p:cNvPr id="10" name="TextBox 9">
            <a:extLst>
              <a:ext uri="{FF2B5EF4-FFF2-40B4-BE49-F238E27FC236}">
                <a16:creationId xmlns:a16="http://schemas.microsoft.com/office/drawing/2014/main" id="{8B968888-E60A-4FB5-BAAF-950D8E97CB70}"/>
              </a:ext>
            </a:extLst>
          </p:cNvPr>
          <p:cNvSpPr txBox="1"/>
          <p:nvPr/>
        </p:nvSpPr>
        <p:spPr>
          <a:xfrm>
            <a:off x="6578602" y="5652610"/>
            <a:ext cx="45569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95957"/>
                </a:solidFill>
                <a:effectLst/>
                <a:uLnTx/>
                <a:uFillTx/>
                <a:latin typeface="Arial"/>
                <a:ea typeface="Microsoft YaHei Light"/>
                <a:cs typeface="+mn-cs"/>
              </a:rPr>
              <a:t>3DC reference architecture</a:t>
            </a:r>
          </a:p>
        </p:txBody>
      </p:sp>
      <p:sp>
        <p:nvSpPr>
          <p:cNvPr id="11" name="乘号 353">
            <a:extLst>
              <a:ext uri="{FF2B5EF4-FFF2-40B4-BE49-F238E27FC236}">
                <a16:creationId xmlns:a16="http://schemas.microsoft.com/office/drawing/2014/main" id="{451A0B6C-EB44-40D1-A7AF-788C04F694A2}"/>
              </a:ext>
            </a:extLst>
          </p:cNvPr>
          <p:cNvSpPr/>
          <p:nvPr/>
        </p:nvSpPr>
        <p:spPr>
          <a:xfrm>
            <a:off x="1265708" y="3846270"/>
            <a:ext cx="1069951" cy="929920"/>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2" name="乘号 353">
            <a:extLst>
              <a:ext uri="{FF2B5EF4-FFF2-40B4-BE49-F238E27FC236}">
                <a16:creationId xmlns:a16="http://schemas.microsoft.com/office/drawing/2014/main" id="{A0D61A11-A4DA-46FA-BCCF-DD74DCE80BD1}"/>
              </a:ext>
            </a:extLst>
          </p:cNvPr>
          <p:cNvSpPr/>
          <p:nvPr/>
        </p:nvSpPr>
        <p:spPr>
          <a:xfrm>
            <a:off x="6327459" y="3846270"/>
            <a:ext cx="1069951" cy="929920"/>
          </a:xfrm>
          <a:prstGeom prst="mathMultiply">
            <a:avLst/>
          </a:prstGeom>
          <a:solidFill>
            <a:srgbClr val="FF000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 name="Footer Placeholder 1">
            <a:extLst>
              <a:ext uri="{FF2B5EF4-FFF2-40B4-BE49-F238E27FC236}">
                <a16:creationId xmlns:a16="http://schemas.microsoft.com/office/drawing/2014/main" id="{825CBE69-A4D2-4E1D-B84B-9734897F251E}"/>
              </a:ext>
            </a:extLst>
          </p:cNvPr>
          <p:cNvSpPr txBox="1">
            <a:spLocks/>
          </p:cNvSpPr>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14" name="Slide Number Placeholder 2">
            <a:extLst>
              <a:ext uri="{FF2B5EF4-FFF2-40B4-BE49-F238E27FC236}">
                <a16:creationId xmlns:a16="http://schemas.microsoft.com/office/drawing/2014/main" id="{5863ABBF-D153-426A-B3E9-4F3127837673}"/>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16</a:t>
            </a:fld>
            <a:endParaRPr lang="en-US"/>
          </a:p>
        </p:txBody>
      </p:sp>
      <p:graphicFrame>
        <p:nvGraphicFramePr>
          <p:cNvPr id="15" name="Diagram 14">
            <a:extLst>
              <a:ext uri="{FF2B5EF4-FFF2-40B4-BE49-F238E27FC236}">
                <a16:creationId xmlns:a16="http://schemas.microsoft.com/office/drawing/2014/main" id="{C2E4451D-5E65-4E94-9E54-84ACCEEB8708}"/>
              </a:ext>
            </a:extLst>
          </p:cNvPr>
          <p:cNvGraphicFramePr/>
          <p:nvPr>
            <p:extLst>
              <p:ext uri="{D42A27DB-BD31-4B8C-83A1-F6EECF244321}">
                <p14:modId xmlns:p14="http://schemas.microsoft.com/office/powerpoint/2010/main" val="801757498"/>
              </p:ext>
            </p:extLst>
          </p:nvPr>
        </p:nvGraphicFramePr>
        <p:xfrm>
          <a:off x="48704" y="6395150"/>
          <a:ext cx="6716985" cy="375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3606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5DEF-79FC-43DE-BA70-EC3DB69BC7A2}"/>
              </a:ext>
            </a:extLst>
          </p:cNvPr>
          <p:cNvSpPr>
            <a:spLocks noGrp="1"/>
          </p:cNvSpPr>
          <p:nvPr>
            <p:ph type="title"/>
          </p:nvPr>
        </p:nvSpPr>
        <p:spPr/>
        <p:txBody>
          <a:bodyPr/>
          <a:lstStyle/>
          <a:p>
            <a:r>
              <a:rPr lang="en-US"/>
              <a:t>Cloud backup level reliability</a:t>
            </a:r>
          </a:p>
        </p:txBody>
      </p:sp>
      <p:pic>
        <p:nvPicPr>
          <p:cNvPr id="7" name="Content Placeholder 6">
            <a:extLst>
              <a:ext uri="{FF2B5EF4-FFF2-40B4-BE49-F238E27FC236}">
                <a16:creationId xmlns:a16="http://schemas.microsoft.com/office/drawing/2014/main" id="{664FC0DC-9FD0-47A9-ACEA-7384D6277595}"/>
              </a:ext>
            </a:extLst>
          </p:cNvPr>
          <p:cNvPicPr>
            <a:picLocks noGrp="1" noChangeAspect="1"/>
          </p:cNvPicPr>
          <p:nvPr>
            <p:ph sz="half" idx="1"/>
          </p:nvPr>
        </p:nvPicPr>
        <p:blipFill>
          <a:blip r:embed="rId3"/>
          <a:stretch>
            <a:fillRect/>
          </a:stretch>
        </p:blipFill>
        <p:spPr>
          <a:xfrm>
            <a:off x="724541" y="1765380"/>
            <a:ext cx="5181600" cy="3090068"/>
          </a:xfrm>
          <a:prstGeom prst="rect">
            <a:avLst/>
          </a:prstGeom>
        </p:spPr>
      </p:pic>
      <p:pic>
        <p:nvPicPr>
          <p:cNvPr id="8" name="Content Placeholder 7">
            <a:extLst>
              <a:ext uri="{FF2B5EF4-FFF2-40B4-BE49-F238E27FC236}">
                <a16:creationId xmlns:a16="http://schemas.microsoft.com/office/drawing/2014/main" id="{98F9E8FE-D8C7-4ECB-A5B2-BF6985E73E6E}"/>
              </a:ext>
            </a:extLst>
          </p:cNvPr>
          <p:cNvPicPr>
            <a:picLocks noGrp="1" noChangeAspect="1"/>
          </p:cNvPicPr>
          <p:nvPr>
            <p:ph sz="half" idx="2"/>
          </p:nvPr>
        </p:nvPicPr>
        <p:blipFill>
          <a:blip r:embed="rId4"/>
          <a:stretch>
            <a:fillRect/>
          </a:stretch>
        </p:blipFill>
        <p:spPr>
          <a:xfrm>
            <a:off x="6285861" y="1723638"/>
            <a:ext cx="5181600" cy="3131810"/>
          </a:xfrm>
          <a:prstGeom prst="rect">
            <a:avLst/>
          </a:prstGeom>
        </p:spPr>
      </p:pic>
      <p:sp>
        <p:nvSpPr>
          <p:cNvPr id="5" name="Footer Placeholder 4">
            <a:extLst>
              <a:ext uri="{FF2B5EF4-FFF2-40B4-BE49-F238E27FC236}">
                <a16:creationId xmlns:a16="http://schemas.microsoft.com/office/drawing/2014/main" id="{5A3E56AB-CF72-4606-BE01-B21FE134D15E}"/>
              </a:ext>
            </a:extLst>
          </p:cNvPr>
          <p:cNvSpPr>
            <a:spLocks noGrp="1"/>
          </p:cNvSpPr>
          <p:nvPr>
            <p:ph type="ftr" sz="quarter" idx="11"/>
          </p:nvPr>
        </p:nvSpPr>
        <p:spPr/>
        <p:txBody>
          <a:bodyPr/>
          <a:lstStyle/>
          <a:p>
            <a:r>
              <a:rPr lang="en-US"/>
              <a:t>FUTUREWEI INTERNAL</a:t>
            </a:r>
          </a:p>
        </p:txBody>
      </p:sp>
      <p:sp>
        <p:nvSpPr>
          <p:cNvPr id="6" name="Slide Number Placeholder 5">
            <a:extLst>
              <a:ext uri="{FF2B5EF4-FFF2-40B4-BE49-F238E27FC236}">
                <a16:creationId xmlns:a16="http://schemas.microsoft.com/office/drawing/2014/main" id="{1466FA8D-8F25-409E-ADC2-C927F6778E6A}"/>
              </a:ext>
            </a:extLst>
          </p:cNvPr>
          <p:cNvSpPr>
            <a:spLocks noGrp="1"/>
          </p:cNvSpPr>
          <p:nvPr>
            <p:ph type="sldNum" sz="quarter" idx="12"/>
          </p:nvPr>
        </p:nvSpPr>
        <p:spPr/>
        <p:txBody>
          <a:bodyPr/>
          <a:lstStyle/>
          <a:p>
            <a:fld id="{3B917CB5-27BD-4ECA-9D86-80D4B900A204}" type="slidenum">
              <a:rPr lang="en-US" smtClean="0"/>
              <a:t>17</a:t>
            </a:fld>
            <a:endParaRPr lang="en-US"/>
          </a:p>
        </p:txBody>
      </p:sp>
      <p:sp>
        <p:nvSpPr>
          <p:cNvPr id="9" name="TextBox 8">
            <a:extLst>
              <a:ext uri="{FF2B5EF4-FFF2-40B4-BE49-F238E27FC236}">
                <a16:creationId xmlns:a16="http://schemas.microsoft.com/office/drawing/2014/main" id="{C202BB98-6B6E-4ED7-B2C3-9E28FB48F8BC}"/>
              </a:ext>
            </a:extLst>
          </p:cNvPr>
          <p:cNvSpPr txBox="1"/>
          <p:nvPr/>
        </p:nvSpPr>
        <p:spPr>
          <a:xfrm>
            <a:off x="1503680" y="5069840"/>
            <a:ext cx="4267200" cy="369332"/>
          </a:xfrm>
          <a:prstGeom prst="rect">
            <a:avLst/>
          </a:prstGeom>
          <a:noFill/>
        </p:spPr>
        <p:txBody>
          <a:bodyPr wrap="square" rtlCol="0">
            <a:spAutoFit/>
          </a:bodyPr>
          <a:lstStyle/>
          <a:p>
            <a:r>
              <a:rPr lang="en-US"/>
              <a:t>Cloud backup reference architecture</a:t>
            </a:r>
          </a:p>
        </p:txBody>
      </p:sp>
      <p:sp>
        <p:nvSpPr>
          <p:cNvPr id="10" name="TextBox 9">
            <a:extLst>
              <a:ext uri="{FF2B5EF4-FFF2-40B4-BE49-F238E27FC236}">
                <a16:creationId xmlns:a16="http://schemas.microsoft.com/office/drawing/2014/main" id="{CE8D73B4-5CF3-48D3-8E3F-00C3BE0A7002}"/>
              </a:ext>
            </a:extLst>
          </p:cNvPr>
          <p:cNvSpPr txBox="1"/>
          <p:nvPr/>
        </p:nvSpPr>
        <p:spPr>
          <a:xfrm>
            <a:off x="6743061" y="5075283"/>
            <a:ext cx="4267200" cy="369332"/>
          </a:xfrm>
          <a:prstGeom prst="rect">
            <a:avLst/>
          </a:prstGeom>
          <a:noFill/>
        </p:spPr>
        <p:txBody>
          <a:bodyPr wrap="square" rtlCol="0">
            <a:spAutoFit/>
          </a:bodyPr>
          <a:lstStyle/>
          <a:p>
            <a:r>
              <a:rPr lang="en-US"/>
              <a:t>Cloud backup data flow</a:t>
            </a:r>
          </a:p>
        </p:txBody>
      </p:sp>
      <p:sp>
        <p:nvSpPr>
          <p:cNvPr id="11" name="Footer Placeholder 4">
            <a:extLst>
              <a:ext uri="{FF2B5EF4-FFF2-40B4-BE49-F238E27FC236}">
                <a16:creationId xmlns:a16="http://schemas.microsoft.com/office/drawing/2014/main" id="{270095D9-190A-4168-AB7F-05AA5752179A}"/>
              </a:ext>
            </a:extLst>
          </p:cNvPr>
          <p:cNvSpPr txBox="1">
            <a:spLocks/>
          </p:cNvSpPr>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95957"/>
                </a:solidFill>
                <a:latin typeface="Arial"/>
                <a:ea typeface="Microsoft YaHei Light"/>
              </a:rPr>
              <a:t>FUTUREWEI INTERNAL</a:t>
            </a:r>
          </a:p>
        </p:txBody>
      </p:sp>
      <p:sp>
        <p:nvSpPr>
          <p:cNvPr id="12" name="Slide Number Placeholder 5">
            <a:extLst>
              <a:ext uri="{FF2B5EF4-FFF2-40B4-BE49-F238E27FC236}">
                <a16:creationId xmlns:a16="http://schemas.microsoft.com/office/drawing/2014/main" id="{B3390C01-995A-4C2F-9BE1-6CFE505F6446}"/>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solidFill>
                  <a:srgbClr val="595957"/>
                </a:solidFill>
                <a:latin typeface="Arial"/>
                <a:ea typeface="Microsoft YaHei Light"/>
              </a:rPr>
              <a:pPr/>
              <a:t>17</a:t>
            </a:fld>
            <a:endParaRPr lang="en-US">
              <a:solidFill>
                <a:srgbClr val="595957"/>
              </a:solidFill>
              <a:latin typeface="Arial"/>
              <a:ea typeface="Microsoft YaHei Light"/>
            </a:endParaRPr>
          </a:p>
        </p:txBody>
      </p:sp>
      <p:sp>
        <p:nvSpPr>
          <p:cNvPr id="13" name="Footer Placeholder 1">
            <a:extLst>
              <a:ext uri="{FF2B5EF4-FFF2-40B4-BE49-F238E27FC236}">
                <a16:creationId xmlns:a16="http://schemas.microsoft.com/office/drawing/2014/main" id="{DDD45698-BFD2-4688-9D40-42410A7E58EB}"/>
              </a:ext>
            </a:extLst>
          </p:cNvPr>
          <p:cNvSpPr txBox="1">
            <a:spLocks/>
          </p:cNvSpPr>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14" name="Slide Number Placeholder 2">
            <a:extLst>
              <a:ext uri="{FF2B5EF4-FFF2-40B4-BE49-F238E27FC236}">
                <a16:creationId xmlns:a16="http://schemas.microsoft.com/office/drawing/2014/main" id="{D38106F7-C761-4404-9CBB-04991D501A50}"/>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17</a:t>
            </a:fld>
            <a:endParaRPr lang="en-US"/>
          </a:p>
        </p:txBody>
      </p:sp>
      <p:graphicFrame>
        <p:nvGraphicFramePr>
          <p:cNvPr id="15" name="Diagram 14">
            <a:extLst>
              <a:ext uri="{FF2B5EF4-FFF2-40B4-BE49-F238E27FC236}">
                <a16:creationId xmlns:a16="http://schemas.microsoft.com/office/drawing/2014/main" id="{339F3D69-FA5C-46AB-B2A9-510C9AD9FA96}"/>
              </a:ext>
            </a:extLst>
          </p:cNvPr>
          <p:cNvGraphicFramePr/>
          <p:nvPr>
            <p:extLst>
              <p:ext uri="{D42A27DB-BD31-4B8C-83A1-F6EECF244321}">
                <p14:modId xmlns:p14="http://schemas.microsoft.com/office/powerpoint/2010/main" val="2269098873"/>
              </p:ext>
            </p:extLst>
          </p:nvPr>
        </p:nvGraphicFramePr>
        <p:xfrm>
          <a:off x="48704" y="6395150"/>
          <a:ext cx="6716985" cy="375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00746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80CA9-65DF-40EC-98FA-F2F660A0F517}"/>
              </a:ext>
            </a:extLst>
          </p:cNvPr>
          <p:cNvSpPr>
            <a:spLocks noGrp="1"/>
          </p:cNvSpPr>
          <p:nvPr>
            <p:ph type="title"/>
          </p:nvPr>
        </p:nvSpPr>
        <p:spPr>
          <a:xfrm>
            <a:off x="447583" y="26265"/>
            <a:ext cx="10515600" cy="1325563"/>
          </a:xfrm>
        </p:spPr>
        <p:txBody>
          <a:bodyPr/>
          <a:lstStyle/>
          <a:p>
            <a:r>
              <a:rPr lang="en-US"/>
              <a:t>Scalability</a:t>
            </a:r>
          </a:p>
        </p:txBody>
      </p:sp>
      <p:sp>
        <p:nvSpPr>
          <p:cNvPr id="3" name="Content Placeholder 2">
            <a:extLst>
              <a:ext uri="{FF2B5EF4-FFF2-40B4-BE49-F238E27FC236}">
                <a16:creationId xmlns:a16="http://schemas.microsoft.com/office/drawing/2014/main" id="{15659F12-BBC3-4541-9850-BDC2F5AB68CA}"/>
              </a:ext>
            </a:extLst>
          </p:cNvPr>
          <p:cNvSpPr>
            <a:spLocks noGrp="1"/>
          </p:cNvSpPr>
          <p:nvPr>
            <p:ph sz="half" idx="1"/>
          </p:nvPr>
        </p:nvSpPr>
        <p:spPr>
          <a:xfrm>
            <a:off x="342900" y="1268928"/>
            <a:ext cx="8788400" cy="4351338"/>
          </a:xfrm>
        </p:spPr>
        <p:txBody>
          <a:bodyPr>
            <a:normAutofit/>
          </a:bodyPr>
          <a:lstStyle/>
          <a:p>
            <a:r>
              <a:rPr lang="en-US" sz="1400"/>
              <a:t>Dorado V6 is scalable to 32 controllers, 6400 max SSDs x 30TB(SAS) = 196PB, 20mil IOPS</a:t>
            </a:r>
          </a:p>
          <a:p>
            <a:r>
              <a:rPr lang="en-US" sz="1400"/>
              <a:t>100D is scalable to 4096 nodes, 12TB x 12disks x 4096 = 576PB, hundreds of mils IOPS</a:t>
            </a:r>
          </a:p>
        </p:txBody>
      </p:sp>
      <p:sp>
        <p:nvSpPr>
          <p:cNvPr id="5" name="Footer Placeholder 4">
            <a:extLst>
              <a:ext uri="{FF2B5EF4-FFF2-40B4-BE49-F238E27FC236}">
                <a16:creationId xmlns:a16="http://schemas.microsoft.com/office/drawing/2014/main" id="{4754EC95-2766-44A8-B6E3-E0759B046BA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95957"/>
                </a:solidFill>
                <a:effectLst/>
                <a:uLnTx/>
                <a:uFillTx/>
                <a:latin typeface="Arial"/>
                <a:ea typeface="Microsoft YaHei Light"/>
                <a:cs typeface="+mn-cs"/>
              </a:rPr>
              <a:t>FUTUREWEI INTERNAL</a:t>
            </a:r>
          </a:p>
        </p:txBody>
      </p:sp>
      <p:sp>
        <p:nvSpPr>
          <p:cNvPr id="6" name="Slide Number Placeholder 5">
            <a:extLst>
              <a:ext uri="{FF2B5EF4-FFF2-40B4-BE49-F238E27FC236}">
                <a16:creationId xmlns:a16="http://schemas.microsoft.com/office/drawing/2014/main" id="{CBA4CD1C-0626-466E-8BB8-BDE4FA51F6D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7" name="Picture 6">
            <a:extLst>
              <a:ext uri="{FF2B5EF4-FFF2-40B4-BE49-F238E27FC236}">
                <a16:creationId xmlns:a16="http://schemas.microsoft.com/office/drawing/2014/main" id="{BFE14BBB-74EA-45E8-B0D0-368F86E0C7F8}"/>
              </a:ext>
            </a:extLst>
          </p:cNvPr>
          <p:cNvPicPr>
            <a:picLocks noChangeAspect="1"/>
          </p:cNvPicPr>
          <p:nvPr/>
        </p:nvPicPr>
        <p:blipFill>
          <a:blip r:embed="rId3"/>
          <a:stretch>
            <a:fillRect/>
          </a:stretch>
        </p:blipFill>
        <p:spPr>
          <a:xfrm>
            <a:off x="358683" y="2168086"/>
            <a:ext cx="7487695" cy="2724530"/>
          </a:xfrm>
          <a:prstGeom prst="rect">
            <a:avLst/>
          </a:prstGeom>
        </p:spPr>
      </p:pic>
      <p:sp>
        <p:nvSpPr>
          <p:cNvPr id="8" name="TextBox 7">
            <a:extLst>
              <a:ext uri="{FF2B5EF4-FFF2-40B4-BE49-F238E27FC236}">
                <a16:creationId xmlns:a16="http://schemas.microsoft.com/office/drawing/2014/main" id="{B5CF058F-A03D-4855-9716-957D134340F4}"/>
              </a:ext>
            </a:extLst>
          </p:cNvPr>
          <p:cNvSpPr txBox="1"/>
          <p:nvPr/>
        </p:nvSpPr>
        <p:spPr>
          <a:xfrm>
            <a:off x="2125201" y="4711700"/>
            <a:ext cx="472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95957"/>
                </a:solidFill>
                <a:effectLst/>
                <a:uLnTx/>
                <a:uFillTx/>
                <a:latin typeface="Arial"/>
                <a:ea typeface="Microsoft YaHei Light"/>
                <a:cs typeface="+mn-cs"/>
              </a:rPr>
              <a:t>Adding more nodes to 100D</a:t>
            </a:r>
          </a:p>
        </p:txBody>
      </p:sp>
      <p:pic>
        <p:nvPicPr>
          <p:cNvPr id="9" name="Picture 8">
            <a:extLst>
              <a:ext uri="{FF2B5EF4-FFF2-40B4-BE49-F238E27FC236}">
                <a16:creationId xmlns:a16="http://schemas.microsoft.com/office/drawing/2014/main" id="{A235DC81-C982-4DF3-9939-F1B5E97A3687}"/>
              </a:ext>
            </a:extLst>
          </p:cNvPr>
          <p:cNvPicPr>
            <a:picLocks noChangeAspect="1"/>
          </p:cNvPicPr>
          <p:nvPr/>
        </p:nvPicPr>
        <p:blipFill>
          <a:blip r:embed="rId4"/>
          <a:stretch>
            <a:fillRect/>
          </a:stretch>
        </p:blipFill>
        <p:spPr>
          <a:xfrm>
            <a:off x="8113200" y="1246518"/>
            <a:ext cx="3012000" cy="3160977"/>
          </a:xfrm>
          <a:prstGeom prst="rect">
            <a:avLst/>
          </a:prstGeom>
        </p:spPr>
      </p:pic>
      <p:sp>
        <p:nvSpPr>
          <p:cNvPr id="10" name="TextBox 9">
            <a:extLst>
              <a:ext uri="{FF2B5EF4-FFF2-40B4-BE49-F238E27FC236}">
                <a16:creationId xmlns:a16="http://schemas.microsoft.com/office/drawing/2014/main" id="{65544A13-08C8-4F56-8D4F-8E000AA10317}"/>
              </a:ext>
            </a:extLst>
          </p:cNvPr>
          <p:cNvSpPr txBox="1"/>
          <p:nvPr/>
        </p:nvSpPr>
        <p:spPr>
          <a:xfrm>
            <a:off x="8113200" y="4508500"/>
            <a:ext cx="32406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95957"/>
                </a:solidFill>
                <a:effectLst/>
                <a:uLnTx/>
                <a:uFillTx/>
                <a:latin typeface="Arial"/>
                <a:ea typeface="Microsoft YaHei Light"/>
                <a:cs typeface="+mn-cs"/>
              </a:rPr>
              <a:t>When new nodes are added, some of the workload will be migrated to the new nodes.</a:t>
            </a:r>
          </a:p>
        </p:txBody>
      </p:sp>
      <p:sp>
        <p:nvSpPr>
          <p:cNvPr id="4" name="TextBox 3">
            <a:extLst>
              <a:ext uri="{FF2B5EF4-FFF2-40B4-BE49-F238E27FC236}">
                <a16:creationId xmlns:a16="http://schemas.microsoft.com/office/drawing/2014/main" id="{19DDEF2E-2E6E-4BA1-ACA6-3AA06D197643}"/>
              </a:ext>
            </a:extLst>
          </p:cNvPr>
          <p:cNvSpPr txBox="1"/>
          <p:nvPr/>
        </p:nvSpPr>
        <p:spPr>
          <a:xfrm>
            <a:off x="1788160" y="5334000"/>
            <a:ext cx="5191760" cy="369332"/>
          </a:xfrm>
          <a:prstGeom prst="rect">
            <a:avLst/>
          </a:prstGeom>
          <a:noFill/>
        </p:spPr>
        <p:txBody>
          <a:bodyPr wrap="square" rtlCol="0">
            <a:spAutoFit/>
          </a:bodyPr>
          <a:lstStyle/>
          <a:p>
            <a:r>
              <a:rPr lang="en-US"/>
              <a:t>Ever-new: nodes can be gradually replaced</a:t>
            </a:r>
          </a:p>
        </p:txBody>
      </p:sp>
      <p:sp>
        <p:nvSpPr>
          <p:cNvPr id="11" name="Footer Placeholder 4">
            <a:extLst>
              <a:ext uri="{FF2B5EF4-FFF2-40B4-BE49-F238E27FC236}">
                <a16:creationId xmlns:a16="http://schemas.microsoft.com/office/drawing/2014/main" id="{33C35ED7-877D-4BE5-8B5B-78735595C3D9}"/>
              </a:ext>
            </a:extLst>
          </p:cNvPr>
          <p:cNvSpPr txBox="1">
            <a:spLocks/>
          </p:cNvSpPr>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95957"/>
                </a:solidFill>
                <a:latin typeface="Arial"/>
                <a:ea typeface="Microsoft YaHei Light"/>
              </a:rPr>
              <a:t>FUTUREWEI INTERNAL</a:t>
            </a:r>
          </a:p>
        </p:txBody>
      </p:sp>
      <p:sp>
        <p:nvSpPr>
          <p:cNvPr id="12" name="Slide Number Placeholder 5">
            <a:extLst>
              <a:ext uri="{FF2B5EF4-FFF2-40B4-BE49-F238E27FC236}">
                <a16:creationId xmlns:a16="http://schemas.microsoft.com/office/drawing/2014/main" id="{DA074148-EDEB-43DB-88B9-7147BB85AC1E}"/>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solidFill>
                  <a:srgbClr val="595957"/>
                </a:solidFill>
                <a:latin typeface="Arial"/>
                <a:ea typeface="Microsoft YaHei Light"/>
              </a:rPr>
              <a:pPr/>
              <a:t>18</a:t>
            </a:fld>
            <a:endParaRPr lang="en-US">
              <a:solidFill>
                <a:srgbClr val="595957"/>
              </a:solidFill>
              <a:latin typeface="Arial"/>
              <a:ea typeface="Microsoft YaHei Light"/>
            </a:endParaRPr>
          </a:p>
        </p:txBody>
      </p:sp>
      <p:sp>
        <p:nvSpPr>
          <p:cNvPr id="13" name="Footer Placeholder 1">
            <a:extLst>
              <a:ext uri="{FF2B5EF4-FFF2-40B4-BE49-F238E27FC236}">
                <a16:creationId xmlns:a16="http://schemas.microsoft.com/office/drawing/2014/main" id="{7FC6325A-FC72-4678-9241-CB477A2BD658}"/>
              </a:ext>
            </a:extLst>
          </p:cNvPr>
          <p:cNvSpPr txBox="1">
            <a:spLocks/>
          </p:cNvSpPr>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14" name="Slide Number Placeholder 2">
            <a:extLst>
              <a:ext uri="{FF2B5EF4-FFF2-40B4-BE49-F238E27FC236}">
                <a16:creationId xmlns:a16="http://schemas.microsoft.com/office/drawing/2014/main" id="{B5366C49-4F19-4E46-AF6E-4D0FD78A2AAF}"/>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18</a:t>
            </a:fld>
            <a:endParaRPr lang="en-US"/>
          </a:p>
        </p:txBody>
      </p:sp>
      <p:graphicFrame>
        <p:nvGraphicFramePr>
          <p:cNvPr id="15" name="Diagram 14">
            <a:extLst>
              <a:ext uri="{FF2B5EF4-FFF2-40B4-BE49-F238E27FC236}">
                <a16:creationId xmlns:a16="http://schemas.microsoft.com/office/drawing/2014/main" id="{8823DB88-8689-46F3-AB68-D2B4BC65B81A}"/>
              </a:ext>
            </a:extLst>
          </p:cNvPr>
          <p:cNvGraphicFramePr/>
          <p:nvPr>
            <p:extLst>
              <p:ext uri="{D42A27DB-BD31-4B8C-83A1-F6EECF244321}">
                <p14:modId xmlns:p14="http://schemas.microsoft.com/office/powerpoint/2010/main" val="899511062"/>
              </p:ext>
            </p:extLst>
          </p:nvPr>
        </p:nvGraphicFramePr>
        <p:xfrm>
          <a:off x="48704" y="6395150"/>
          <a:ext cx="6716985" cy="375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7231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43044" y="240815"/>
            <a:ext cx="11912937" cy="440936"/>
          </a:xfrm>
        </p:spPr>
        <p:txBody>
          <a:bodyPr>
            <a:noAutofit/>
          </a:bodyPr>
          <a:lstStyle/>
          <a:p>
            <a:r>
              <a:rPr lang="en-US" sz="2800">
                <a:latin typeface="+mn-lt"/>
              </a:rPr>
              <a:t>Huawei Storage: </a:t>
            </a:r>
            <a:r>
              <a:rPr lang="en-US" sz="2400">
                <a:latin typeface="+mn-lt"/>
              </a:rPr>
              <a:t>Usability, Operation Efficiency, and Automated Data Management</a:t>
            </a:r>
            <a:endParaRPr lang="en-US" sz="2400">
              <a:latin typeface="+mn-lt"/>
              <a:cs typeface="Calibri Light" panose="020F0302020204030204" pitchFamily="34" charset="0"/>
            </a:endParaRPr>
          </a:p>
        </p:txBody>
      </p:sp>
      <p:sp>
        <p:nvSpPr>
          <p:cNvPr id="3" name="Rectangle 2">
            <a:extLst>
              <a:ext uri="{FF2B5EF4-FFF2-40B4-BE49-F238E27FC236}">
                <a16:creationId xmlns:a16="http://schemas.microsoft.com/office/drawing/2014/main" id="{18AB8C58-584C-4E20-9F75-BD91FA704599}"/>
              </a:ext>
            </a:extLst>
          </p:cNvPr>
          <p:cNvSpPr/>
          <p:nvPr/>
        </p:nvSpPr>
        <p:spPr>
          <a:xfrm>
            <a:off x="975666" y="1448585"/>
            <a:ext cx="10669257" cy="3600986"/>
          </a:xfrm>
          <a:prstGeom prst="rect">
            <a:avLst/>
          </a:prstGeom>
        </p:spPr>
        <p:txBody>
          <a:bodyPr wrap="square">
            <a:spAutoFit/>
          </a:bodyPr>
          <a:lstStyle/>
          <a:p>
            <a:pPr fontAlgn="base"/>
            <a:r>
              <a:rPr lang="en-US" sz="2400">
                <a:solidFill>
                  <a:srgbClr val="595957"/>
                </a:solidFill>
                <a:latin typeface="Arial" panose="020B0604020202020204" pitchFamily="34" charset="0"/>
              </a:rPr>
              <a:t>Key Messages:​</a:t>
            </a:r>
          </a:p>
          <a:p>
            <a:pPr fontAlgn="base"/>
            <a:endParaRPr lang="en-US" sz="2400">
              <a:solidFill>
                <a:srgbClr val="595957"/>
              </a:solidFill>
              <a:latin typeface="Arial" panose="020B0604020202020204" pitchFamily="34" charset="0"/>
            </a:endParaRPr>
          </a:p>
          <a:p>
            <a:pPr lvl="1" fontAlgn="base">
              <a:buFont typeface="Arial" panose="020B0604020202020204" pitchFamily="34" charset="0"/>
              <a:buChar char="•"/>
            </a:pPr>
            <a:r>
              <a:rPr lang="en-US" sz="2000">
                <a:solidFill>
                  <a:srgbClr val="595957"/>
                </a:solidFill>
                <a:latin typeface="Arial" panose="020B0604020202020204" pitchFamily="34" charset="0"/>
              </a:rPr>
              <a:t> Huawei understood the challenges that many customers’ IT departments are facing</a:t>
            </a:r>
          </a:p>
          <a:p>
            <a:pPr lvl="2" fontAlgn="base">
              <a:buFont typeface="Arial" panose="020B0604020202020204" pitchFamily="34" charset="0"/>
              <a:buChar char="•"/>
            </a:pPr>
            <a:r>
              <a:rPr lang="en-US" sz="2000">
                <a:solidFill>
                  <a:srgbClr val="595957"/>
                </a:solidFill>
                <a:latin typeface="Arial" panose="020B0604020202020204" pitchFamily="34" charset="0"/>
              </a:rPr>
              <a:t> Budgets are not keeping pace with relentless storage growth</a:t>
            </a:r>
          </a:p>
          <a:p>
            <a:pPr lvl="2" fontAlgn="base">
              <a:buFont typeface="Arial" panose="020B0604020202020204" pitchFamily="34" charset="0"/>
              <a:buChar char="•"/>
            </a:pPr>
            <a:r>
              <a:rPr lang="en-US" sz="2000">
                <a:solidFill>
                  <a:srgbClr val="595957"/>
                </a:solidFill>
                <a:latin typeface="Arial" panose="020B0604020202020204" pitchFamily="34" charset="0"/>
              </a:rPr>
              <a:t> Huge IT operational overhead </a:t>
            </a:r>
          </a:p>
          <a:p>
            <a:pPr lvl="2" fontAlgn="base">
              <a:buFont typeface="Arial" panose="020B0604020202020204" pitchFamily="34" charset="0"/>
              <a:buChar char="•"/>
            </a:pPr>
            <a:r>
              <a:rPr lang="en-US" sz="2000">
                <a:solidFill>
                  <a:srgbClr val="595957"/>
                </a:solidFill>
                <a:latin typeface="Arial" panose="020B0604020202020204" pitchFamily="34" charset="0"/>
              </a:rPr>
              <a:t> Complex and disparate IT/storage management</a:t>
            </a:r>
          </a:p>
          <a:p>
            <a:pPr lvl="2" fontAlgn="base">
              <a:buFont typeface="Arial" panose="020B0604020202020204" pitchFamily="34" charset="0"/>
              <a:buChar char="•"/>
            </a:pPr>
            <a:r>
              <a:rPr lang="en-US" sz="2000">
                <a:solidFill>
                  <a:srgbClr val="595957"/>
                </a:solidFill>
                <a:latin typeface="Arial" panose="020B0604020202020204" pitchFamily="34" charset="0"/>
              </a:rPr>
              <a:t> Lack of skilled staffs</a:t>
            </a:r>
          </a:p>
          <a:p>
            <a:pPr lvl="2" fontAlgn="base">
              <a:buFont typeface="Arial" panose="020B0604020202020204" pitchFamily="34" charset="0"/>
              <a:buChar char="•"/>
            </a:pPr>
            <a:r>
              <a:rPr lang="en-US" sz="2000">
                <a:solidFill>
                  <a:srgbClr val="595957"/>
                </a:solidFill>
                <a:latin typeface="Arial" panose="020B0604020202020204" pitchFamily="34" charset="0"/>
              </a:rPr>
              <a:t> Ever greater enterprise internal pressures: assurance of uptime, DevOps, production, charging back, cloud integration, new technologies etc.</a:t>
            </a:r>
          </a:p>
          <a:p>
            <a:pPr lvl="1" fontAlgn="base">
              <a:buFont typeface="Arial" panose="020B0604020202020204" pitchFamily="34" charset="0"/>
              <a:buChar char="•"/>
            </a:pPr>
            <a:r>
              <a:rPr lang="en-US" sz="2000">
                <a:solidFill>
                  <a:srgbClr val="595957"/>
                </a:solidFill>
                <a:latin typeface="Arial" panose="020B0604020202020204" pitchFamily="34" charset="0"/>
              </a:rPr>
              <a:t> Huawei think a stronger storage management and automation is the key​</a:t>
            </a:r>
          </a:p>
          <a:p>
            <a:pPr lvl="1" fontAlgn="base">
              <a:buFont typeface="Arial" panose="020B0604020202020204" pitchFamily="34" charset="0"/>
              <a:buChar char="•"/>
            </a:pPr>
            <a:r>
              <a:rPr lang="en-US" sz="2000">
                <a:solidFill>
                  <a:srgbClr val="595957"/>
                </a:solidFill>
                <a:latin typeface="Arial" panose="020B0604020202020204" pitchFamily="34" charset="0"/>
              </a:rPr>
              <a:t> Huawei is deeply committed to become an industry leader in this field​​</a:t>
            </a:r>
          </a:p>
        </p:txBody>
      </p:sp>
      <p:graphicFrame>
        <p:nvGraphicFramePr>
          <p:cNvPr id="6" name="Diagram 5">
            <a:extLst>
              <a:ext uri="{FF2B5EF4-FFF2-40B4-BE49-F238E27FC236}">
                <a16:creationId xmlns:a16="http://schemas.microsoft.com/office/drawing/2014/main" id="{F40046BC-7C5D-FA40-888B-A460008112B5}"/>
              </a:ext>
            </a:extLst>
          </p:cNvPr>
          <p:cNvGraphicFramePr/>
          <p:nvPr>
            <p:extLst>
              <p:ext uri="{D42A27DB-BD31-4B8C-83A1-F6EECF244321}">
                <p14:modId xmlns:p14="http://schemas.microsoft.com/office/powerpoint/2010/main" val="2656893601"/>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095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Rectangle 2"/>
          <p:cNvSpPr/>
          <p:nvPr/>
        </p:nvSpPr>
        <p:spPr>
          <a:xfrm>
            <a:off x="544812" y="427834"/>
            <a:ext cx="8783551" cy="520525"/>
          </a:xfrm>
          <a:prstGeom prst="rect">
            <a:avLst/>
          </a:prstGeom>
        </p:spPr>
        <p:txBody>
          <a:bodyPr vert="horz" wrap="square" lIns="0" tIns="0" rIns="0" bIns="0" anchor="t" anchorCtr="0">
            <a:noAutofit/>
          </a:bodyPr>
          <a:lstStyle/>
          <a:p>
            <a:pPr defTabSz="1187323" fontAlgn="ctr"/>
            <a:r>
              <a:rPr lang="en-US" sz="2799" err="1">
                <a:latin typeface="Arial" panose="020B0604020202020204" pitchFamily="34" charset="0"/>
                <a:ea typeface="微软雅黑" panose="020B0503020204020204" pitchFamily="34" charset="-122"/>
              </a:rPr>
              <a:t>OceanStor</a:t>
            </a:r>
            <a:r>
              <a:rPr lang="en-US" sz="2799">
                <a:latin typeface="Arial" panose="020B0604020202020204" pitchFamily="34" charset="0"/>
                <a:ea typeface="微软雅黑" panose="020B0503020204020204" pitchFamily="34" charset="-122"/>
              </a:rPr>
              <a:t> Dorado V6 Storage Highlights</a:t>
            </a:r>
          </a:p>
        </p:txBody>
      </p:sp>
      <p:grpSp>
        <p:nvGrpSpPr>
          <p:cNvPr id="4" name="Group 3">
            <a:extLst>
              <a:ext uri="{FF2B5EF4-FFF2-40B4-BE49-F238E27FC236}">
                <a16:creationId xmlns:a16="http://schemas.microsoft.com/office/drawing/2014/main" id="{384812C9-FAD3-5543-8F42-A89651DF6441}"/>
              </a:ext>
            </a:extLst>
          </p:cNvPr>
          <p:cNvGrpSpPr/>
          <p:nvPr/>
        </p:nvGrpSpPr>
        <p:grpSpPr>
          <a:xfrm>
            <a:off x="1411747" y="1366704"/>
            <a:ext cx="2488049" cy="4888472"/>
            <a:chOff x="877799" y="1469750"/>
            <a:chExt cx="2488049" cy="4888472"/>
          </a:xfrm>
        </p:grpSpPr>
        <p:sp>
          <p:nvSpPr>
            <p:cNvPr id="414" name="文本框 413"/>
            <p:cNvSpPr txBox="1"/>
            <p:nvPr/>
          </p:nvSpPr>
          <p:spPr>
            <a:xfrm>
              <a:off x="913022" y="4136818"/>
              <a:ext cx="1997162" cy="609160"/>
            </a:xfrm>
            <a:prstGeom prst="rect">
              <a:avLst/>
            </a:prstGeom>
            <a:noFill/>
          </p:spPr>
          <p:txBody>
            <a:bodyPr wrap="square" rtlCol="0">
              <a:noAutofit/>
            </a:bodyPr>
            <a:lstStyle>
              <a:defPPr>
                <a:defRPr lang="en-US"/>
              </a:defPPr>
              <a:lvl1pPr algn="ctr" defTabSz="2199625">
                <a:lnSpc>
                  <a:spcPct val="120000"/>
                </a:lnSpc>
                <a:defRPr sz="1200">
                  <a:solidFill>
                    <a:schemeClr val="tx1">
                      <a:lumMod val="65000"/>
                      <a:lumOff val="35000"/>
                    </a:schemeClr>
                  </a:solidFill>
                  <a:latin typeface="微软雅黑" pitchFamily="34" charset="-122"/>
                  <a:ea typeface="微软雅黑" pitchFamily="34" charset="-122"/>
                </a:defRPr>
              </a:lvl1pPr>
            </a:lstStyle>
            <a:p>
              <a:pPr defTabSz="1649100" fontAlgn="ctr">
                <a:lnSpc>
                  <a:spcPct val="100000"/>
                </a:lnSpc>
              </a:pPr>
              <a:r>
                <a:rPr lang="en-US" altLang="zh-CN" sz="1399">
                  <a:solidFill>
                    <a:prstClr val="black"/>
                  </a:solidFill>
                  <a:latin typeface="Arial" panose="020B0604020202020204" pitchFamily="34" charset="0"/>
                </a:rPr>
                <a:t>Industry's highest performance and lowest latency</a:t>
              </a:r>
            </a:p>
          </p:txBody>
        </p:sp>
        <p:pic>
          <p:nvPicPr>
            <p:cNvPr id="460" name="Picture 11" descr="D:\mary\正在进行中\D-201512231 李智 2016MWC资料设计\徐林\link\线条.png">
              <a:extLst>
                <a:ext uri="{FF2B5EF4-FFF2-40B4-BE49-F238E27FC236}">
                  <a16:creationId xmlns:a16="http://schemas.microsoft.com/office/drawing/2014/main" id="{51D67A21-12B4-4C64-887B-A66DB01BEF0C}"/>
                </a:ext>
              </a:extLst>
            </p:cNvPr>
            <p:cNvPicPr>
              <a:picLocks noChangeAspect="1" noChangeArrowheads="1"/>
            </p:cNvPicPr>
            <p:nvPr/>
          </p:nvPicPr>
          <p:blipFill>
            <a:blip r:embed="rId3" cstate="screen">
              <a:duotone>
                <a:srgbClr val="E7E6E6">
                  <a:shade val="45000"/>
                  <a:satMod val="135000"/>
                </a:srgb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77799" y="1707102"/>
              <a:ext cx="2488049" cy="574550"/>
            </a:xfrm>
            <a:prstGeom prst="rect">
              <a:avLst/>
            </a:prstGeom>
            <a:noFill/>
            <a:extLst>
              <a:ext uri="{909E8E84-426E-40DD-AFC4-6F175D3DCCD1}">
                <a14:hiddenFill xmlns:a14="http://schemas.microsoft.com/office/drawing/2010/main">
                  <a:solidFill>
                    <a:srgbClr val="FFFFFF"/>
                  </a:solidFill>
                </a14:hiddenFill>
              </a:ext>
            </a:extLst>
          </p:spPr>
        </p:pic>
        <p:grpSp>
          <p:nvGrpSpPr>
            <p:cNvPr id="463" name="组合 462">
              <a:extLst>
                <a:ext uri="{FF2B5EF4-FFF2-40B4-BE49-F238E27FC236}">
                  <a16:creationId xmlns:a16="http://schemas.microsoft.com/office/drawing/2014/main" id="{EFDD9CE1-4A01-4898-9553-D9D090B7E836}"/>
                </a:ext>
              </a:extLst>
            </p:cNvPr>
            <p:cNvGrpSpPr/>
            <p:nvPr/>
          </p:nvGrpSpPr>
          <p:grpSpPr>
            <a:xfrm>
              <a:off x="1065615" y="2315165"/>
              <a:ext cx="1758121" cy="1738996"/>
              <a:chOff x="12547120" y="1677921"/>
              <a:chExt cx="1758808" cy="1739675"/>
            </a:xfrm>
          </p:grpSpPr>
          <p:grpSp>
            <p:nvGrpSpPr>
              <p:cNvPr id="464" name="组合 463">
                <a:extLst>
                  <a:ext uri="{FF2B5EF4-FFF2-40B4-BE49-F238E27FC236}">
                    <a16:creationId xmlns:a16="http://schemas.microsoft.com/office/drawing/2014/main" id="{6A697E79-0542-4610-9B5A-D1CA654E8DD6}"/>
                  </a:ext>
                </a:extLst>
              </p:cNvPr>
              <p:cNvGrpSpPr/>
              <p:nvPr/>
            </p:nvGrpSpPr>
            <p:grpSpPr>
              <a:xfrm>
                <a:off x="12547120" y="1677921"/>
                <a:ext cx="1758808" cy="1739675"/>
                <a:chOff x="12547120" y="1677921"/>
                <a:chExt cx="1758808" cy="1739675"/>
              </a:xfrm>
              <a:solidFill>
                <a:sysClr val="window" lastClr="FFFFFF">
                  <a:lumMod val="50000"/>
                </a:sysClr>
              </a:solidFill>
            </p:grpSpPr>
            <p:sp>
              <p:nvSpPr>
                <p:cNvPr id="472" name="Freeform 32">
                  <a:extLst>
                    <a:ext uri="{FF2B5EF4-FFF2-40B4-BE49-F238E27FC236}">
                      <a16:creationId xmlns:a16="http://schemas.microsoft.com/office/drawing/2014/main" id="{5CC0D0F7-201A-49FD-9B40-A34CB8C77CF7}"/>
                    </a:ext>
                  </a:extLst>
                </p:cNvPr>
                <p:cNvSpPr>
                  <a:spLocks noEditPoints="1"/>
                </p:cNvSpPr>
                <p:nvPr/>
              </p:nvSpPr>
              <p:spPr bwMode="auto">
                <a:xfrm>
                  <a:off x="12547120" y="1677921"/>
                  <a:ext cx="1758808" cy="1739675"/>
                </a:xfrm>
                <a:custGeom>
                  <a:avLst/>
                  <a:gdLst/>
                  <a:ahLst/>
                  <a:cxnLst>
                    <a:cxn ang="0">
                      <a:pos x="2464" y="4990"/>
                    </a:cxn>
                    <a:cxn ang="0">
                      <a:pos x="2306" y="5168"/>
                    </a:cxn>
                    <a:cxn ang="0">
                      <a:pos x="2182" y="5152"/>
                    </a:cxn>
                    <a:cxn ang="0">
                      <a:pos x="3050" y="5144"/>
                    </a:cxn>
                    <a:cxn ang="0">
                      <a:pos x="3220" y="5108"/>
                    </a:cxn>
                    <a:cxn ang="0">
                      <a:pos x="3284" y="4892"/>
                    </a:cxn>
                    <a:cxn ang="0">
                      <a:pos x="3482" y="5028"/>
                    </a:cxn>
                    <a:cxn ang="0">
                      <a:pos x="1680" y="4814"/>
                    </a:cxn>
                    <a:cxn ang="0">
                      <a:pos x="1532" y="4746"/>
                    </a:cxn>
                    <a:cxn ang="0">
                      <a:pos x="1336" y="4862"/>
                    </a:cxn>
                    <a:cxn ang="0">
                      <a:pos x="3888" y="4838"/>
                    </a:cxn>
                    <a:cxn ang="0">
                      <a:pos x="4034" y="4746"/>
                    </a:cxn>
                    <a:cxn ang="0">
                      <a:pos x="4040" y="4506"/>
                    </a:cxn>
                    <a:cxn ang="0">
                      <a:pos x="4130" y="4434"/>
                    </a:cxn>
                    <a:cxn ang="0">
                      <a:pos x="852" y="4514"/>
                    </a:cxn>
                    <a:cxn ang="0">
                      <a:pos x="864" y="4258"/>
                    </a:cxn>
                    <a:cxn ang="0">
                      <a:pos x="626" y="4282"/>
                    </a:cxn>
                    <a:cxn ang="0">
                      <a:pos x="546" y="4186"/>
                    </a:cxn>
                    <a:cxn ang="0">
                      <a:pos x="4664" y="4150"/>
                    </a:cxn>
                    <a:cxn ang="0">
                      <a:pos x="4764" y="4006"/>
                    </a:cxn>
                    <a:cxn ang="0">
                      <a:pos x="4664" y="3804"/>
                    </a:cxn>
                    <a:cxn ang="0">
                      <a:pos x="4902" y="3770"/>
                    </a:cxn>
                    <a:cxn ang="0">
                      <a:pos x="410" y="3596"/>
                    </a:cxn>
                    <a:cxn ang="0">
                      <a:pos x="348" y="3448"/>
                    </a:cxn>
                    <a:cxn ang="0">
                      <a:pos x="128" y="3398"/>
                    </a:cxn>
                    <a:cxn ang="0">
                      <a:pos x="5072" y="3354"/>
                    </a:cxn>
                    <a:cxn ang="0">
                      <a:pos x="5116" y="3184"/>
                    </a:cxn>
                    <a:cxn ang="0">
                      <a:pos x="4958" y="3006"/>
                    </a:cxn>
                    <a:cxn ang="0">
                      <a:pos x="4974" y="2892"/>
                    </a:cxn>
                    <a:cxn ang="0">
                      <a:pos x="8" y="2814"/>
                    </a:cxn>
                    <a:cxn ang="0">
                      <a:pos x="192" y="2636"/>
                    </a:cxn>
                    <a:cxn ang="0">
                      <a:pos x="0" y="2516"/>
                    </a:cxn>
                    <a:cxn ang="0">
                      <a:pos x="200" y="2382"/>
                    </a:cxn>
                    <a:cxn ang="0">
                      <a:pos x="5170" y="2322"/>
                    </a:cxn>
                    <a:cxn ang="0">
                      <a:pos x="5148" y="2150"/>
                    </a:cxn>
                    <a:cxn ang="0">
                      <a:pos x="4936" y="2070"/>
                    </a:cxn>
                    <a:cxn ang="0">
                      <a:pos x="272" y="1974"/>
                    </a:cxn>
                    <a:cxn ang="0">
                      <a:pos x="318" y="1820"/>
                    </a:cxn>
                    <a:cxn ang="0">
                      <a:pos x="188" y="1618"/>
                    </a:cxn>
                    <a:cxn ang="0">
                      <a:pos x="238" y="1502"/>
                    </a:cxn>
                    <a:cxn ang="0">
                      <a:pos x="4754" y="1548"/>
                    </a:cxn>
                    <a:cxn ang="0">
                      <a:pos x="4846" y="1310"/>
                    </a:cxn>
                    <a:cxn ang="0">
                      <a:pos x="4608" y="1288"/>
                    </a:cxn>
                    <a:cxn ang="0">
                      <a:pos x="4542" y="1192"/>
                    </a:cxn>
                    <a:cxn ang="0">
                      <a:pos x="702" y="1112"/>
                    </a:cxn>
                    <a:cxn ang="0">
                      <a:pos x="806" y="988"/>
                    </a:cxn>
                    <a:cxn ang="0">
                      <a:pos x="748" y="770"/>
                    </a:cxn>
                    <a:cxn ang="0">
                      <a:pos x="984" y="808"/>
                    </a:cxn>
                    <a:cxn ang="0">
                      <a:pos x="4298" y="638"/>
                    </a:cxn>
                    <a:cxn ang="0">
                      <a:pos x="4162" y="528"/>
                    </a:cxn>
                    <a:cxn ang="0">
                      <a:pos x="3952" y="614"/>
                    </a:cxn>
                    <a:cxn ang="0">
                      <a:pos x="1316" y="558"/>
                    </a:cxn>
                    <a:cxn ang="0">
                      <a:pos x="1454" y="478"/>
                    </a:cxn>
                    <a:cxn ang="0">
                      <a:pos x="1496" y="242"/>
                    </a:cxn>
                    <a:cxn ang="0">
                      <a:pos x="1610" y="192"/>
                    </a:cxn>
                    <a:cxn ang="0">
                      <a:pos x="3464" y="354"/>
                    </a:cxn>
                    <a:cxn ang="0">
                      <a:pos x="3368" y="118"/>
                    </a:cxn>
                    <a:cxn ang="0">
                      <a:pos x="3178" y="264"/>
                    </a:cxn>
                    <a:cxn ang="0">
                      <a:pos x="3064" y="238"/>
                    </a:cxn>
                    <a:cxn ang="0">
                      <a:pos x="2216" y="220"/>
                    </a:cxn>
                    <a:cxn ang="0">
                      <a:pos x="2376" y="202"/>
                    </a:cxn>
                    <a:cxn ang="0">
                      <a:pos x="2482" y="2"/>
                    </a:cxn>
                  </a:cxnLst>
                  <a:rect l="0" t="0" r="r" b="b"/>
                  <a:pathLst>
                    <a:path w="5184" h="5184">
                      <a:moveTo>
                        <a:pt x="2604" y="5184"/>
                      </a:moveTo>
                      <a:lnTo>
                        <a:pt x="2602" y="4992"/>
                      </a:lnTo>
                      <a:lnTo>
                        <a:pt x="2602" y="4992"/>
                      </a:lnTo>
                      <a:lnTo>
                        <a:pt x="2626" y="4992"/>
                      </a:lnTo>
                      <a:lnTo>
                        <a:pt x="2628" y="5184"/>
                      </a:lnTo>
                      <a:lnTo>
                        <a:pt x="2628" y="5184"/>
                      </a:lnTo>
                      <a:lnTo>
                        <a:pt x="2604" y="5184"/>
                      </a:lnTo>
                      <a:lnTo>
                        <a:pt x="2604" y="5184"/>
                      </a:lnTo>
                      <a:close/>
                      <a:moveTo>
                        <a:pt x="2478" y="5182"/>
                      </a:moveTo>
                      <a:lnTo>
                        <a:pt x="2478" y="5182"/>
                      </a:lnTo>
                      <a:lnTo>
                        <a:pt x="2454" y="5180"/>
                      </a:lnTo>
                      <a:lnTo>
                        <a:pt x="2464" y="4990"/>
                      </a:lnTo>
                      <a:lnTo>
                        <a:pt x="2464" y="4990"/>
                      </a:lnTo>
                      <a:lnTo>
                        <a:pt x="2488" y="4990"/>
                      </a:lnTo>
                      <a:lnTo>
                        <a:pt x="2478" y="5182"/>
                      </a:lnTo>
                      <a:close/>
                      <a:moveTo>
                        <a:pt x="2752" y="5180"/>
                      </a:moveTo>
                      <a:lnTo>
                        <a:pt x="2740" y="4988"/>
                      </a:lnTo>
                      <a:lnTo>
                        <a:pt x="2740" y="4988"/>
                      </a:lnTo>
                      <a:lnTo>
                        <a:pt x="2764" y="4986"/>
                      </a:lnTo>
                      <a:lnTo>
                        <a:pt x="2778" y="5178"/>
                      </a:lnTo>
                      <a:lnTo>
                        <a:pt x="2778" y="5178"/>
                      </a:lnTo>
                      <a:lnTo>
                        <a:pt x="2752" y="5180"/>
                      </a:lnTo>
                      <a:lnTo>
                        <a:pt x="2752" y="5180"/>
                      </a:lnTo>
                      <a:close/>
                      <a:moveTo>
                        <a:pt x="2330" y="5172"/>
                      </a:moveTo>
                      <a:lnTo>
                        <a:pt x="2330" y="5172"/>
                      </a:lnTo>
                      <a:lnTo>
                        <a:pt x="2306" y="5168"/>
                      </a:lnTo>
                      <a:lnTo>
                        <a:pt x="2326" y="4978"/>
                      </a:lnTo>
                      <a:lnTo>
                        <a:pt x="2326" y="4978"/>
                      </a:lnTo>
                      <a:lnTo>
                        <a:pt x="2350" y="4980"/>
                      </a:lnTo>
                      <a:lnTo>
                        <a:pt x="2330" y="5172"/>
                      </a:lnTo>
                      <a:close/>
                      <a:moveTo>
                        <a:pt x="2902" y="5166"/>
                      </a:moveTo>
                      <a:lnTo>
                        <a:pt x="2878" y="4976"/>
                      </a:lnTo>
                      <a:lnTo>
                        <a:pt x="2878" y="4976"/>
                      </a:lnTo>
                      <a:lnTo>
                        <a:pt x="2902" y="4972"/>
                      </a:lnTo>
                      <a:lnTo>
                        <a:pt x="2926" y="5164"/>
                      </a:lnTo>
                      <a:lnTo>
                        <a:pt x="2926" y="5164"/>
                      </a:lnTo>
                      <a:lnTo>
                        <a:pt x="2902" y="5166"/>
                      </a:lnTo>
                      <a:lnTo>
                        <a:pt x="2902" y="5166"/>
                      </a:lnTo>
                      <a:close/>
                      <a:moveTo>
                        <a:pt x="2182" y="5152"/>
                      </a:moveTo>
                      <a:lnTo>
                        <a:pt x="2182" y="5152"/>
                      </a:lnTo>
                      <a:lnTo>
                        <a:pt x="2158" y="5148"/>
                      </a:lnTo>
                      <a:lnTo>
                        <a:pt x="2190" y="4958"/>
                      </a:lnTo>
                      <a:lnTo>
                        <a:pt x="2190" y="4958"/>
                      </a:lnTo>
                      <a:lnTo>
                        <a:pt x="2212" y="4962"/>
                      </a:lnTo>
                      <a:lnTo>
                        <a:pt x="2182" y="5152"/>
                      </a:lnTo>
                      <a:close/>
                      <a:moveTo>
                        <a:pt x="3050" y="5144"/>
                      </a:moveTo>
                      <a:lnTo>
                        <a:pt x="3016" y="4956"/>
                      </a:lnTo>
                      <a:lnTo>
                        <a:pt x="3016" y="4956"/>
                      </a:lnTo>
                      <a:lnTo>
                        <a:pt x="3038" y="4952"/>
                      </a:lnTo>
                      <a:lnTo>
                        <a:pt x="3074" y="5140"/>
                      </a:lnTo>
                      <a:lnTo>
                        <a:pt x="3074" y="5140"/>
                      </a:lnTo>
                      <a:lnTo>
                        <a:pt x="3050" y="5144"/>
                      </a:lnTo>
                      <a:lnTo>
                        <a:pt x="3050" y="5144"/>
                      </a:lnTo>
                      <a:close/>
                      <a:moveTo>
                        <a:pt x="2034" y="5124"/>
                      </a:moveTo>
                      <a:lnTo>
                        <a:pt x="2034" y="5124"/>
                      </a:lnTo>
                      <a:lnTo>
                        <a:pt x="2010" y="5120"/>
                      </a:lnTo>
                      <a:lnTo>
                        <a:pt x="2054" y="4932"/>
                      </a:lnTo>
                      <a:lnTo>
                        <a:pt x="2054" y="4932"/>
                      </a:lnTo>
                      <a:lnTo>
                        <a:pt x="2076" y="4938"/>
                      </a:lnTo>
                      <a:lnTo>
                        <a:pt x="2034" y="5124"/>
                      </a:lnTo>
                      <a:close/>
                      <a:moveTo>
                        <a:pt x="3196" y="5114"/>
                      </a:moveTo>
                      <a:lnTo>
                        <a:pt x="3152" y="4928"/>
                      </a:lnTo>
                      <a:lnTo>
                        <a:pt x="3152" y="4928"/>
                      </a:lnTo>
                      <a:lnTo>
                        <a:pt x="3174" y="4922"/>
                      </a:lnTo>
                      <a:lnTo>
                        <a:pt x="3220" y="5108"/>
                      </a:lnTo>
                      <a:lnTo>
                        <a:pt x="3220" y="5108"/>
                      </a:lnTo>
                      <a:lnTo>
                        <a:pt x="3196" y="5114"/>
                      </a:lnTo>
                      <a:lnTo>
                        <a:pt x="3196" y="5114"/>
                      </a:lnTo>
                      <a:close/>
                      <a:moveTo>
                        <a:pt x="1890" y="5088"/>
                      </a:moveTo>
                      <a:lnTo>
                        <a:pt x="1890" y="5088"/>
                      </a:lnTo>
                      <a:lnTo>
                        <a:pt x="1866" y="5082"/>
                      </a:lnTo>
                      <a:lnTo>
                        <a:pt x="1920" y="4898"/>
                      </a:lnTo>
                      <a:lnTo>
                        <a:pt x="1920" y="4898"/>
                      </a:lnTo>
                      <a:lnTo>
                        <a:pt x="1942" y="4904"/>
                      </a:lnTo>
                      <a:lnTo>
                        <a:pt x="1890" y="5088"/>
                      </a:lnTo>
                      <a:close/>
                      <a:moveTo>
                        <a:pt x="3340" y="5074"/>
                      </a:moveTo>
                      <a:lnTo>
                        <a:pt x="3284" y="4892"/>
                      </a:lnTo>
                      <a:lnTo>
                        <a:pt x="3284" y="4892"/>
                      </a:lnTo>
                      <a:lnTo>
                        <a:pt x="3306" y="4884"/>
                      </a:lnTo>
                      <a:lnTo>
                        <a:pt x="3364" y="5068"/>
                      </a:lnTo>
                      <a:lnTo>
                        <a:pt x="3364" y="5068"/>
                      </a:lnTo>
                      <a:lnTo>
                        <a:pt x="3340" y="5074"/>
                      </a:lnTo>
                      <a:lnTo>
                        <a:pt x="3340" y="5074"/>
                      </a:lnTo>
                      <a:close/>
                      <a:moveTo>
                        <a:pt x="1748" y="5044"/>
                      </a:moveTo>
                      <a:lnTo>
                        <a:pt x="1748" y="5044"/>
                      </a:lnTo>
                      <a:lnTo>
                        <a:pt x="1724" y="5036"/>
                      </a:lnTo>
                      <a:lnTo>
                        <a:pt x="1788" y="4854"/>
                      </a:lnTo>
                      <a:lnTo>
                        <a:pt x="1788" y="4854"/>
                      </a:lnTo>
                      <a:lnTo>
                        <a:pt x="1810" y="4862"/>
                      </a:lnTo>
                      <a:lnTo>
                        <a:pt x="1748" y="5044"/>
                      </a:lnTo>
                      <a:close/>
                      <a:moveTo>
                        <a:pt x="3482" y="5028"/>
                      </a:moveTo>
                      <a:lnTo>
                        <a:pt x="3416" y="4848"/>
                      </a:lnTo>
                      <a:lnTo>
                        <a:pt x="3416" y="4848"/>
                      </a:lnTo>
                      <a:lnTo>
                        <a:pt x="3438" y="4840"/>
                      </a:lnTo>
                      <a:lnTo>
                        <a:pt x="3506" y="5020"/>
                      </a:lnTo>
                      <a:lnTo>
                        <a:pt x="3506" y="5020"/>
                      </a:lnTo>
                      <a:lnTo>
                        <a:pt x="3482" y="5028"/>
                      </a:lnTo>
                      <a:lnTo>
                        <a:pt x="3482" y="5028"/>
                      </a:lnTo>
                      <a:close/>
                      <a:moveTo>
                        <a:pt x="1606" y="4990"/>
                      </a:moveTo>
                      <a:lnTo>
                        <a:pt x="1606" y="4990"/>
                      </a:lnTo>
                      <a:lnTo>
                        <a:pt x="1584" y="4982"/>
                      </a:lnTo>
                      <a:lnTo>
                        <a:pt x="1658" y="4804"/>
                      </a:lnTo>
                      <a:lnTo>
                        <a:pt x="1658" y="4804"/>
                      </a:lnTo>
                      <a:lnTo>
                        <a:pt x="1680" y="4814"/>
                      </a:lnTo>
                      <a:lnTo>
                        <a:pt x="1606" y="4990"/>
                      </a:lnTo>
                      <a:close/>
                      <a:moveTo>
                        <a:pt x="3620" y="4972"/>
                      </a:moveTo>
                      <a:lnTo>
                        <a:pt x="3544" y="4796"/>
                      </a:lnTo>
                      <a:lnTo>
                        <a:pt x="3544" y="4796"/>
                      </a:lnTo>
                      <a:lnTo>
                        <a:pt x="3566" y="4788"/>
                      </a:lnTo>
                      <a:lnTo>
                        <a:pt x="3644" y="4962"/>
                      </a:lnTo>
                      <a:lnTo>
                        <a:pt x="3644" y="4962"/>
                      </a:lnTo>
                      <a:lnTo>
                        <a:pt x="3620" y="4972"/>
                      </a:lnTo>
                      <a:lnTo>
                        <a:pt x="3620" y="4972"/>
                      </a:lnTo>
                      <a:close/>
                      <a:moveTo>
                        <a:pt x="1470" y="4930"/>
                      </a:moveTo>
                      <a:lnTo>
                        <a:pt x="1470" y="4930"/>
                      </a:lnTo>
                      <a:lnTo>
                        <a:pt x="1448" y="4918"/>
                      </a:lnTo>
                      <a:lnTo>
                        <a:pt x="1532" y="4746"/>
                      </a:lnTo>
                      <a:lnTo>
                        <a:pt x="1532" y="4746"/>
                      </a:lnTo>
                      <a:lnTo>
                        <a:pt x="1554" y="4756"/>
                      </a:lnTo>
                      <a:lnTo>
                        <a:pt x="1470" y="4930"/>
                      </a:lnTo>
                      <a:close/>
                      <a:moveTo>
                        <a:pt x="3756" y="4910"/>
                      </a:moveTo>
                      <a:lnTo>
                        <a:pt x="3670" y="4738"/>
                      </a:lnTo>
                      <a:lnTo>
                        <a:pt x="3670" y="4738"/>
                      </a:lnTo>
                      <a:lnTo>
                        <a:pt x="3690" y="4728"/>
                      </a:lnTo>
                      <a:lnTo>
                        <a:pt x="3778" y="4898"/>
                      </a:lnTo>
                      <a:lnTo>
                        <a:pt x="3778" y="4898"/>
                      </a:lnTo>
                      <a:lnTo>
                        <a:pt x="3756" y="4910"/>
                      </a:lnTo>
                      <a:lnTo>
                        <a:pt x="3756" y="4910"/>
                      </a:lnTo>
                      <a:close/>
                      <a:moveTo>
                        <a:pt x="1336" y="4862"/>
                      </a:moveTo>
                      <a:lnTo>
                        <a:pt x="1336" y="4862"/>
                      </a:lnTo>
                      <a:lnTo>
                        <a:pt x="1316" y="4848"/>
                      </a:lnTo>
                      <a:lnTo>
                        <a:pt x="1410" y="4682"/>
                      </a:lnTo>
                      <a:lnTo>
                        <a:pt x="1410" y="4682"/>
                      </a:lnTo>
                      <a:lnTo>
                        <a:pt x="1430" y="4694"/>
                      </a:lnTo>
                      <a:lnTo>
                        <a:pt x="1336" y="4862"/>
                      </a:lnTo>
                      <a:close/>
                      <a:moveTo>
                        <a:pt x="3888" y="4838"/>
                      </a:moveTo>
                      <a:lnTo>
                        <a:pt x="3792" y="4672"/>
                      </a:lnTo>
                      <a:lnTo>
                        <a:pt x="3792" y="4672"/>
                      </a:lnTo>
                      <a:lnTo>
                        <a:pt x="3810" y="4660"/>
                      </a:lnTo>
                      <a:lnTo>
                        <a:pt x="3908" y="4826"/>
                      </a:lnTo>
                      <a:lnTo>
                        <a:pt x="3908" y="4826"/>
                      </a:lnTo>
                      <a:lnTo>
                        <a:pt x="3888" y="4838"/>
                      </a:lnTo>
                      <a:lnTo>
                        <a:pt x="3888" y="4838"/>
                      </a:lnTo>
                      <a:close/>
                      <a:moveTo>
                        <a:pt x="1208" y="4784"/>
                      </a:moveTo>
                      <a:lnTo>
                        <a:pt x="1208" y="4784"/>
                      </a:lnTo>
                      <a:lnTo>
                        <a:pt x="1188" y="4772"/>
                      </a:lnTo>
                      <a:lnTo>
                        <a:pt x="1292" y="4610"/>
                      </a:lnTo>
                      <a:lnTo>
                        <a:pt x="1292" y="4610"/>
                      </a:lnTo>
                      <a:lnTo>
                        <a:pt x="1310" y="4622"/>
                      </a:lnTo>
                      <a:lnTo>
                        <a:pt x="1208" y="4784"/>
                      </a:lnTo>
                      <a:close/>
                      <a:moveTo>
                        <a:pt x="4014" y="4760"/>
                      </a:moveTo>
                      <a:lnTo>
                        <a:pt x="3908" y="4600"/>
                      </a:lnTo>
                      <a:lnTo>
                        <a:pt x="3908" y="4600"/>
                      </a:lnTo>
                      <a:lnTo>
                        <a:pt x="3928" y="4586"/>
                      </a:lnTo>
                      <a:lnTo>
                        <a:pt x="4034" y="4746"/>
                      </a:lnTo>
                      <a:lnTo>
                        <a:pt x="4034" y="4746"/>
                      </a:lnTo>
                      <a:lnTo>
                        <a:pt x="4014" y="4760"/>
                      </a:lnTo>
                      <a:lnTo>
                        <a:pt x="4014" y="4760"/>
                      </a:lnTo>
                      <a:close/>
                      <a:moveTo>
                        <a:pt x="1084" y="4702"/>
                      </a:moveTo>
                      <a:lnTo>
                        <a:pt x="1084" y="4702"/>
                      </a:lnTo>
                      <a:lnTo>
                        <a:pt x="1064" y="4686"/>
                      </a:lnTo>
                      <a:lnTo>
                        <a:pt x="1178" y="4532"/>
                      </a:lnTo>
                      <a:lnTo>
                        <a:pt x="1178" y="4532"/>
                      </a:lnTo>
                      <a:lnTo>
                        <a:pt x="1196" y="4546"/>
                      </a:lnTo>
                      <a:lnTo>
                        <a:pt x="1084" y="4702"/>
                      </a:lnTo>
                      <a:close/>
                      <a:moveTo>
                        <a:pt x="4136" y="4674"/>
                      </a:moveTo>
                      <a:lnTo>
                        <a:pt x="4022" y="4520"/>
                      </a:lnTo>
                      <a:lnTo>
                        <a:pt x="4022" y="4520"/>
                      </a:lnTo>
                      <a:lnTo>
                        <a:pt x="4040" y="4506"/>
                      </a:lnTo>
                      <a:lnTo>
                        <a:pt x="4156" y="4660"/>
                      </a:lnTo>
                      <a:lnTo>
                        <a:pt x="4156" y="4660"/>
                      </a:lnTo>
                      <a:lnTo>
                        <a:pt x="4136" y="4674"/>
                      </a:lnTo>
                      <a:lnTo>
                        <a:pt x="4136" y="4674"/>
                      </a:lnTo>
                      <a:close/>
                      <a:moveTo>
                        <a:pt x="966" y="4610"/>
                      </a:moveTo>
                      <a:lnTo>
                        <a:pt x="966" y="4610"/>
                      </a:lnTo>
                      <a:lnTo>
                        <a:pt x="946" y="4594"/>
                      </a:lnTo>
                      <a:lnTo>
                        <a:pt x="1068" y="4446"/>
                      </a:lnTo>
                      <a:lnTo>
                        <a:pt x="1068" y="4446"/>
                      </a:lnTo>
                      <a:lnTo>
                        <a:pt x="1086" y="4462"/>
                      </a:lnTo>
                      <a:lnTo>
                        <a:pt x="966" y="4610"/>
                      </a:lnTo>
                      <a:close/>
                      <a:moveTo>
                        <a:pt x="4254" y="4582"/>
                      </a:moveTo>
                      <a:lnTo>
                        <a:pt x="4130" y="4434"/>
                      </a:lnTo>
                      <a:lnTo>
                        <a:pt x="4130" y="4434"/>
                      </a:lnTo>
                      <a:lnTo>
                        <a:pt x="4148" y="4420"/>
                      </a:lnTo>
                      <a:lnTo>
                        <a:pt x="4272" y="4566"/>
                      </a:lnTo>
                      <a:lnTo>
                        <a:pt x="4272" y="4566"/>
                      </a:lnTo>
                      <a:lnTo>
                        <a:pt x="4254" y="4582"/>
                      </a:lnTo>
                      <a:lnTo>
                        <a:pt x="4254" y="4582"/>
                      </a:lnTo>
                      <a:close/>
                      <a:moveTo>
                        <a:pt x="852" y="4514"/>
                      </a:moveTo>
                      <a:lnTo>
                        <a:pt x="852" y="4514"/>
                      </a:lnTo>
                      <a:lnTo>
                        <a:pt x="834" y="4496"/>
                      </a:lnTo>
                      <a:lnTo>
                        <a:pt x="964" y="4356"/>
                      </a:lnTo>
                      <a:lnTo>
                        <a:pt x="964" y="4356"/>
                      </a:lnTo>
                      <a:lnTo>
                        <a:pt x="980" y="4372"/>
                      </a:lnTo>
                      <a:lnTo>
                        <a:pt x="852" y="4514"/>
                      </a:lnTo>
                      <a:close/>
                      <a:moveTo>
                        <a:pt x="4366" y="4482"/>
                      </a:moveTo>
                      <a:lnTo>
                        <a:pt x="4234" y="4342"/>
                      </a:lnTo>
                      <a:lnTo>
                        <a:pt x="4234" y="4342"/>
                      </a:lnTo>
                      <a:lnTo>
                        <a:pt x="4252" y="4328"/>
                      </a:lnTo>
                      <a:lnTo>
                        <a:pt x="4384" y="4466"/>
                      </a:lnTo>
                      <a:lnTo>
                        <a:pt x="4384" y="4466"/>
                      </a:lnTo>
                      <a:lnTo>
                        <a:pt x="4366" y="4482"/>
                      </a:lnTo>
                      <a:lnTo>
                        <a:pt x="4366" y="4482"/>
                      </a:lnTo>
                      <a:close/>
                      <a:moveTo>
                        <a:pt x="744" y="4410"/>
                      </a:moveTo>
                      <a:lnTo>
                        <a:pt x="744" y="4410"/>
                      </a:lnTo>
                      <a:lnTo>
                        <a:pt x="726" y="4392"/>
                      </a:lnTo>
                      <a:lnTo>
                        <a:pt x="864" y="4258"/>
                      </a:lnTo>
                      <a:lnTo>
                        <a:pt x="864" y="4258"/>
                      </a:lnTo>
                      <a:lnTo>
                        <a:pt x="880" y="4276"/>
                      </a:lnTo>
                      <a:lnTo>
                        <a:pt x="744" y="4410"/>
                      </a:lnTo>
                      <a:close/>
                      <a:moveTo>
                        <a:pt x="4472" y="4378"/>
                      </a:moveTo>
                      <a:lnTo>
                        <a:pt x="4332" y="4246"/>
                      </a:lnTo>
                      <a:lnTo>
                        <a:pt x="4332" y="4246"/>
                      </a:lnTo>
                      <a:lnTo>
                        <a:pt x="4348" y="4228"/>
                      </a:lnTo>
                      <a:lnTo>
                        <a:pt x="4488" y="4360"/>
                      </a:lnTo>
                      <a:lnTo>
                        <a:pt x="4488" y="4360"/>
                      </a:lnTo>
                      <a:lnTo>
                        <a:pt x="4472" y="4378"/>
                      </a:lnTo>
                      <a:lnTo>
                        <a:pt x="4472" y="4378"/>
                      </a:lnTo>
                      <a:close/>
                      <a:moveTo>
                        <a:pt x="642" y="4300"/>
                      </a:moveTo>
                      <a:lnTo>
                        <a:pt x="642" y="4300"/>
                      </a:lnTo>
                      <a:lnTo>
                        <a:pt x="626" y="4282"/>
                      </a:lnTo>
                      <a:lnTo>
                        <a:pt x="772" y="4156"/>
                      </a:lnTo>
                      <a:lnTo>
                        <a:pt x="772" y="4156"/>
                      </a:lnTo>
                      <a:lnTo>
                        <a:pt x="786" y="4174"/>
                      </a:lnTo>
                      <a:lnTo>
                        <a:pt x="642" y="4300"/>
                      </a:lnTo>
                      <a:close/>
                      <a:moveTo>
                        <a:pt x="4572" y="4266"/>
                      </a:moveTo>
                      <a:lnTo>
                        <a:pt x="4424" y="4142"/>
                      </a:lnTo>
                      <a:lnTo>
                        <a:pt x="4424" y="4142"/>
                      </a:lnTo>
                      <a:lnTo>
                        <a:pt x="4440" y="4124"/>
                      </a:lnTo>
                      <a:lnTo>
                        <a:pt x="4588" y="4248"/>
                      </a:lnTo>
                      <a:lnTo>
                        <a:pt x="4588" y="4248"/>
                      </a:lnTo>
                      <a:lnTo>
                        <a:pt x="4572" y="4266"/>
                      </a:lnTo>
                      <a:lnTo>
                        <a:pt x="4572" y="4266"/>
                      </a:lnTo>
                      <a:close/>
                      <a:moveTo>
                        <a:pt x="546" y="4186"/>
                      </a:moveTo>
                      <a:lnTo>
                        <a:pt x="546" y="4186"/>
                      </a:lnTo>
                      <a:lnTo>
                        <a:pt x="532" y="4166"/>
                      </a:lnTo>
                      <a:lnTo>
                        <a:pt x="684" y="4050"/>
                      </a:lnTo>
                      <a:lnTo>
                        <a:pt x="684" y="4050"/>
                      </a:lnTo>
                      <a:lnTo>
                        <a:pt x="698" y="4068"/>
                      </a:lnTo>
                      <a:lnTo>
                        <a:pt x="546" y="4186"/>
                      </a:lnTo>
                      <a:close/>
                      <a:moveTo>
                        <a:pt x="4664" y="4150"/>
                      </a:moveTo>
                      <a:lnTo>
                        <a:pt x="4512" y="4034"/>
                      </a:lnTo>
                      <a:lnTo>
                        <a:pt x="4512" y="4034"/>
                      </a:lnTo>
                      <a:lnTo>
                        <a:pt x="4526" y="4016"/>
                      </a:lnTo>
                      <a:lnTo>
                        <a:pt x="4680" y="4130"/>
                      </a:lnTo>
                      <a:lnTo>
                        <a:pt x="4680" y="4130"/>
                      </a:lnTo>
                      <a:lnTo>
                        <a:pt x="4664" y="4150"/>
                      </a:lnTo>
                      <a:lnTo>
                        <a:pt x="4664" y="4150"/>
                      </a:lnTo>
                      <a:close/>
                      <a:moveTo>
                        <a:pt x="458" y="4066"/>
                      </a:moveTo>
                      <a:lnTo>
                        <a:pt x="458" y="4066"/>
                      </a:lnTo>
                      <a:lnTo>
                        <a:pt x="444" y="4044"/>
                      </a:lnTo>
                      <a:lnTo>
                        <a:pt x="604" y="3936"/>
                      </a:lnTo>
                      <a:lnTo>
                        <a:pt x="604" y="3936"/>
                      </a:lnTo>
                      <a:lnTo>
                        <a:pt x="616" y="3956"/>
                      </a:lnTo>
                      <a:lnTo>
                        <a:pt x="458" y="4066"/>
                      </a:lnTo>
                      <a:close/>
                      <a:moveTo>
                        <a:pt x="4752" y="4028"/>
                      </a:moveTo>
                      <a:lnTo>
                        <a:pt x="4592" y="3920"/>
                      </a:lnTo>
                      <a:lnTo>
                        <a:pt x="4592" y="3920"/>
                      </a:lnTo>
                      <a:lnTo>
                        <a:pt x="4604" y="3902"/>
                      </a:lnTo>
                      <a:lnTo>
                        <a:pt x="4764" y="4006"/>
                      </a:lnTo>
                      <a:lnTo>
                        <a:pt x="4764" y="4006"/>
                      </a:lnTo>
                      <a:lnTo>
                        <a:pt x="4752" y="4028"/>
                      </a:lnTo>
                      <a:lnTo>
                        <a:pt x="4752" y="4028"/>
                      </a:lnTo>
                      <a:close/>
                      <a:moveTo>
                        <a:pt x="376" y="3940"/>
                      </a:moveTo>
                      <a:lnTo>
                        <a:pt x="376" y="3940"/>
                      </a:lnTo>
                      <a:lnTo>
                        <a:pt x="364" y="3918"/>
                      </a:lnTo>
                      <a:lnTo>
                        <a:pt x="528" y="3820"/>
                      </a:lnTo>
                      <a:lnTo>
                        <a:pt x="528" y="3820"/>
                      </a:lnTo>
                      <a:lnTo>
                        <a:pt x="540" y="3840"/>
                      </a:lnTo>
                      <a:lnTo>
                        <a:pt x="376" y="3940"/>
                      </a:lnTo>
                      <a:close/>
                      <a:moveTo>
                        <a:pt x="4830" y="3900"/>
                      </a:moveTo>
                      <a:lnTo>
                        <a:pt x="4664" y="3804"/>
                      </a:lnTo>
                      <a:lnTo>
                        <a:pt x="4664" y="3804"/>
                      </a:lnTo>
                      <a:lnTo>
                        <a:pt x="4676" y="3784"/>
                      </a:lnTo>
                      <a:lnTo>
                        <a:pt x="4844" y="3880"/>
                      </a:lnTo>
                      <a:lnTo>
                        <a:pt x="4844" y="3880"/>
                      </a:lnTo>
                      <a:lnTo>
                        <a:pt x="4830" y="3900"/>
                      </a:lnTo>
                      <a:lnTo>
                        <a:pt x="4830" y="3900"/>
                      </a:lnTo>
                      <a:close/>
                      <a:moveTo>
                        <a:pt x="302" y="3810"/>
                      </a:moveTo>
                      <a:lnTo>
                        <a:pt x="302" y="3810"/>
                      </a:lnTo>
                      <a:lnTo>
                        <a:pt x="292" y="3788"/>
                      </a:lnTo>
                      <a:lnTo>
                        <a:pt x="462" y="3700"/>
                      </a:lnTo>
                      <a:lnTo>
                        <a:pt x="462" y="3700"/>
                      </a:lnTo>
                      <a:lnTo>
                        <a:pt x="472" y="3720"/>
                      </a:lnTo>
                      <a:lnTo>
                        <a:pt x="302" y="3810"/>
                      </a:lnTo>
                      <a:close/>
                      <a:moveTo>
                        <a:pt x="4902" y="3770"/>
                      </a:moveTo>
                      <a:lnTo>
                        <a:pt x="4732" y="3682"/>
                      </a:lnTo>
                      <a:lnTo>
                        <a:pt x="4732" y="3682"/>
                      </a:lnTo>
                      <a:lnTo>
                        <a:pt x="4742" y="3662"/>
                      </a:lnTo>
                      <a:lnTo>
                        <a:pt x="4914" y="3746"/>
                      </a:lnTo>
                      <a:lnTo>
                        <a:pt x="4914" y="3746"/>
                      </a:lnTo>
                      <a:lnTo>
                        <a:pt x="4902" y="3770"/>
                      </a:lnTo>
                      <a:lnTo>
                        <a:pt x="4902" y="3770"/>
                      </a:lnTo>
                      <a:close/>
                      <a:moveTo>
                        <a:pt x="236" y="3676"/>
                      </a:moveTo>
                      <a:lnTo>
                        <a:pt x="236" y="3676"/>
                      </a:lnTo>
                      <a:lnTo>
                        <a:pt x="226" y="3654"/>
                      </a:lnTo>
                      <a:lnTo>
                        <a:pt x="402" y="3576"/>
                      </a:lnTo>
                      <a:lnTo>
                        <a:pt x="402" y="3576"/>
                      </a:lnTo>
                      <a:lnTo>
                        <a:pt x="410" y="3596"/>
                      </a:lnTo>
                      <a:lnTo>
                        <a:pt x="236" y="3676"/>
                      </a:lnTo>
                      <a:close/>
                      <a:moveTo>
                        <a:pt x="4966" y="3634"/>
                      </a:moveTo>
                      <a:lnTo>
                        <a:pt x="4790" y="3556"/>
                      </a:lnTo>
                      <a:lnTo>
                        <a:pt x="4790" y="3556"/>
                      </a:lnTo>
                      <a:lnTo>
                        <a:pt x="4800" y="3536"/>
                      </a:lnTo>
                      <a:lnTo>
                        <a:pt x="4976" y="3610"/>
                      </a:lnTo>
                      <a:lnTo>
                        <a:pt x="4976" y="3610"/>
                      </a:lnTo>
                      <a:lnTo>
                        <a:pt x="4966" y="3634"/>
                      </a:lnTo>
                      <a:lnTo>
                        <a:pt x="4966" y="3634"/>
                      </a:lnTo>
                      <a:close/>
                      <a:moveTo>
                        <a:pt x="178" y="3540"/>
                      </a:moveTo>
                      <a:lnTo>
                        <a:pt x="178" y="3540"/>
                      </a:lnTo>
                      <a:lnTo>
                        <a:pt x="170" y="3516"/>
                      </a:lnTo>
                      <a:lnTo>
                        <a:pt x="348" y="3448"/>
                      </a:lnTo>
                      <a:lnTo>
                        <a:pt x="348" y="3448"/>
                      </a:lnTo>
                      <a:lnTo>
                        <a:pt x="356" y="3470"/>
                      </a:lnTo>
                      <a:lnTo>
                        <a:pt x="178" y="3540"/>
                      </a:lnTo>
                      <a:close/>
                      <a:moveTo>
                        <a:pt x="5022" y="3496"/>
                      </a:moveTo>
                      <a:lnTo>
                        <a:pt x="4842" y="3428"/>
                      </a:lnTo>
                      <a:lnTo>
                        <a:pt x="4842" y="3428"/>
                      </a:lnTo>
                      <a:lnTo>
                        <a:pt x="4850" y="3406"/>
                      </a:lnTo>
                      <a:lnTo>
                        <a:pt x="5032" y="3472"/>
                      </a:lnTo>
                      <a:lnTo>
                        <a:pt x="5032" y="3472"/>
                      </a:lnTo>
                      <a:lnTo>
                        <a:pt x="5022" y="3496"/>
                      </a:lnTo>
                      <a:lnTo>
                        <a:pt x="5022" y="3496"/>
                      </a:lnTo>
                      <a:close/>
                      <a:moveTo>
                        <a:pt x="128" y="3398"/>
                      </a:moveTo>
                      <a:lnTo>
                        <a:pt x="128" y="3398"/>
                      </a:lnTo>
                      <a:lnTo>
                        <a:pt x="120" y="3376"/>
                      </a:lnTo>
                      <a:lnTo>
                        <a:pt x="302" y="3318"/>
                      </a:lnTo>
                      <a:lnTo>
                        <a:pt x="302" y="3318"/>
                      </a:lnTo>
                      <a:lnTo>
                        <a:pt x="310" y="3340"/>
                      </a:lnTo>
                      <a:lnTo>
                        <a:pt x="128" y="3398"/>
                      </a:lnTo>
                      <a:close/>
                      <a:moveTo>
                        <a:pt x="5072" y="3354"/>
                      </a:moveTo>
                      <a:lnTo>
                        <a:pt x="4888" y="3296"/>
                      </a:lnTo>
                      <a:lnTo>
                        <a:pt x="4888" y="3296"/>
                      </a:lnTo>
                      <a:lnTo>
                        <a:pt x="4894" y="3274"/>
                      </a:lnTo>
                      <a:lnTo>
                        <a:pt x="5078" y="3330"/>
                      </a:lnTo>
                      <a:lnTo>
                        <a:pt x="5078" y="3330"/>
                      </a:lnTo>
                      <a:lnTo>
                        <a:pt x="5072" y="3354"/>
                      </a:lnTo>
                      <a:lnTo>
                        <a:pt x="5072" y="3354"/>
                      </a:lnTo>
                      <a:close/>
                      <a:moveTo>
                        <a:pt x="86" y="3256"/>
                      </a:moveTo>
                      <a:lnTo>
                        <a:pt x="86" y="3256"/>
                      </a:lnTo>
                      <a:lnTo>
                        <a:pt x="78" y="3232"/>
                      </a:lnTo>
                      <a:lnTo>
                        <a:pt x="264" y="3184"/>
                      </a:lnTo>
                      <a:lnTo>
                        <a:pt x="264" y="3184"/>
                      </a:lnTo>
                      <a:lnTo>
                        <a:pt x="270" y="3206"/>
                      </a:lnTo>
                      <a:lnTo>
                        <a:pt x="86" y="3256"/>
                      </a:lnTo>
                      <a:close/>
                      <a:moveTo>
                        <a:pt x="5110" y="3208"/>
                      </a:moveTo>
                      <a:lnTo>
                        <a:pt x="4924" y="3164"/>
                      </a:lnTo>
                      <a:lnTo>
                        <a:pt x="4924" y="3164"/>
                      </a:lnTo>
                      <a:lnTo>
                        <a:pt x="4930" y="3140"/>
                      </a:lnTo>
                      <a:lnTo>
                        <a:pt x="5116" y="3184"/>
                      </a:lnTo>
                      <a:lnTo>
                        <a:pt x="5116" y="3184"/>
                      </a:lnTo>
                      <a:lnTo>
                        <a:pt x="5110" y="3208"/>
                      </a:lnTo>
                      <a:lnTo>
                        <a:pt x="5110" y="3208"/>
                      </a:lnTo>
                      <a:close/>
                      <a:moveTo>
                        <a:pt x="52" y="3110"/>
                      </a:moveTo>
                      <a:lnTo>
                        <a:pt x="52" y="3110"/>
                      </a:lnTo>
                      <a:lnTo>
                        <a:pt x="46" y="3086"/>
                      </a:lnTo>
                      <a:lnTo>
                        <a:pt x="234" y="3048"/>
                      </a:lnTo>
                      <a:lnTo>
                        <a:pt x="234" y="3048"/>
                      </a:lnTo>
                      <a:lnTo>
                        <a:pt x="240" y="3072"/>
                      </a:lnTo>
                      <a:lnTo>
                        <a:pt x="52" y="3110"/>
                      </a:lnTo>
                      <a:close/>
                      <a:moveTo>
                        <a:pt x="5142" y="3062"/>
                      </a:moveTo>
                      <a:lnTo>
                        <a:pt x="4954" y="3028"/>
                      </a:lnTo>
                      <a:lnTo>
                        <a:pt x="4954" y="3028"/>
                      </a:lnTo>
                      <a:lnTo>
                        <a:pt x="4958" y="3006"/>
                      </a:lnTo>
                      <a:lnTo>
                        <a:pt x="5146" y="3038"/>
                      </a:lnTo>
                      <a:lnTo>
                        <a:pt x="5146" y="3038"/>
                      </a:lnTo>
                      <a:lnTo>
                        <a:pt x="5142" y="3062"/>
                      </a:lnTo>
                      <a:lnTo>
                        <a:pt x="5142" y="3062"/>
                      </a:lnTo>
                      <a:close/>
                      <a:moveTo>
                        <a:pt x="26" y="2962"/>
                      </a:moveTo>
                      <a:lnTo>
                        <a:pt x="26" y="2962"/>
                      </a:lnTo>
                      <a:lnTo>
                        <a:pt x="22" y="2938"/>
                      </a:lnTo>
                      <a:lnTo>
                        <a:pt x="212" y="2912"/>
                      </a:lnTo>
                      <a:lnTo>
                        <a:pt x="212" y="2912"/>
                      </a:lnTo>
                      <a:lnTo>
                        <a:pt x="216" y="2936"/>
                      </a:lnTo>
                      <a:lnTo>
                        <a:pt x="26" y="2962"/>
                      </a:lnTo>
                      <a:close/>
                      <a:moveTo>
                        <a:pt x="5164" y="2914"/>
                      </a:moveTo>
                      <a:lnTo>
                        <a:pt x="4974" y="2892"/>
                      </a:lnTo>
                      <a:lnTo>
                        <a:pt x="4974" y="2892"/>
                      </a:lnTo>
                      <a:lnTo>
                        <a:pt x="4976" y="2868"/>
                      </a:lnTo>
                      <a:lnTo>
                        <a:pt x="5168" y="2890"/>
                      </a:lnTo>
                      <a:lnTo>
                        <a:pt x="5168" y="2890"/>
                      </a:lnTo>
                      <a:lnTo>
                        <a:pt x="5164" y="2914"/>
                      </a:lnTo>
                      <a:lnTo>
                        <a:pt x="5164" y="2914"/>
                      </a:lnTo>
                      <a:close/>
                      <a:moveTo>
                        <a:pt x="8" y="2814"/>
                      </a:moveTo>
                      <a:lnTo>
                        <a:pt x="8" y="2814"/>
                      </a:lnTo>
                      <a:lnTo>
                        <a:pt x="6" y="2790"/>
                      </a:lnTo>
                      <a:lnTo>
                        <a:pt x="198" y="2774"/>
                      </a:lnTo>
                      <a:lnTo>
                        <a:pt x="198" y="2774"/>
                      </a:lnTo>
                      <a:lnTo>
                        <a:pt x="200" y="2798"/>
                      </a:lnTo>
                      <a:lnTo>
                        <a:pt x="8" y="2814"/>
                      </a:lnTo>
                      <a:close/>
                      <a:moveTo>
                        <a:pt x="5178" y="2766"/>
                      </a:moveTo>
                      <a:lnTo>
                        <a:pt x="4988" y="2754"/>
                      </a:lnTo>
                      <a:lnTo>
                        <a:pt x="4988" y="2754"/>
                      </a:lnTo>
                      <a:lnTo>
                        <a:pt x="4988" y="2730"/>
                      </a:lnTo>
                      <a:lnTo>
                        <a:pt x="5180" y="2742"/>
                      </a:lnTo>
                      <a:lnTo>
                        <a:pt x="5180" y="2742"/>
                      </a:lnTo>
                      <a:lnTo>
                        <a:pt x="5178" y="2766"/>
                      </a:lnTo>
                      <a:lnTo>
                        <a:pt x="5178" y="2766"/>
                      </a:lnTo>
                      <a:close/>
                      <a:moveTo>
                        <a:pt x="0" y="2664"/>
                      </a:moveTo>
                      <a:lnTo>
                        <a:pt x="0" y="2664"/>
                      </a:lnTo>
                      <a:lnTo>
                        <a:pt x="0" y="2640"/>
                      </a:lnTo>
                      <a:lnTo>
                        <a:pt x="192" y="2636"/>
                      </a:lnTo>
                      <a:lnTo>
                        <a:pt x="192" y="2636"/>
                      </a:lnTo>
                      <a:lnTo>
                        <a:pt x="192" y="2660"/>
                      </a:lnTo>
                      <a:lnTo>
                        <a:pt x="0" y="2664"/>
                      </a:lnTo>
                      <a:close/>
                      <a:moveTo>
                        <a:pt x="5184" y="2616"/>
                      </a:moveTo>
                      <a:lnTo>
                        <a:pt x="4992" y="2616"/>
                      </a:lnTo>
                      <a:lnTo>
                        <a:pt x="4992" y="2616"/>
                      </a:lnTo>
                      <a:lnTo>
                        <a:pt x="4992" y="2592"/>
                      </a:lnTo>
                      <a:lnTo>
                        <a:pt x="5184" y="2592"/>
                      </a:lnTo>
                      <a:lnTo>
                        <a:pt x="5184" y="2592"/>
                      </a:lnTo>
                      <a:lnTo>
                        <a:pt x="5184" y="2616"/>
                      </a:lnTo>
                      <a:lnTo>
                        <a:pt x="5184" y="2616"/>
                      </a:lnTo>
                      <a:close/>
                      <a:moveTo>
                        <a:pt x="192" y="2520"/>
                      </a:moveTo>
                      <a:lnTo>
                        <a:pt x="0" y="2516"/>
                      </a:lnTo>
                      <a:lnTo>
                        <a:pt x="0" y="2516"/>
                      </a:lnTo>
                      <a:lnTo>
                        <a:pt x="2" y="2490"/>
                      </a:lnTo>
                      <a:lnTo>
                        <a:pt x="194" y="2498"/>
                      </a:lnTo>
                      <a:lnTo>
                        <a:pt x="194" y="2498"/>
                      </a:lnTo>
                      <a:lnTo>
                        <a:pt x="192" y="2520"/>
                      </a:lnTo>
                      <a:lnTo>
                        <a:pt x="192" y="2520"/>
                      </a:lnTo>
                      <a:close/>
                      <a:moveTo>
                        <a:pt x="4990" y="2480"/>
                      </a:moveTo>
                      <a:lnTo>
                        <a:pt x="4990" y="2480"/>
                      </a:lnTo>
                      <a:lnTo>
                        <a:pt x="4988" y="2458"/>
                      </a:lnTo>
                      <a:lnTo>
                        <a:pt x="5180" y="2446"/>
                      </a:lnTo>
                      <a:lnTo>
                        <a:pt x="5180" y="2446"/>
                      </a:lnTo>
                      <a:lnTo>
                        <a:pt x="5182" y="2472"/>
                      </a:lnTo>
                      <a:lnTo>
                        <a:pt x="4990" y="2480"/>
                      </a:lnTo>
                      <a:close/>
                      <a:moveTo>
                        <a:pt x="200" y="2382"/>
                      </a:moveTo>
                      <a:lnTo>
                        <a:pt x="10" y="2366"/>
                      </a:lnTo>
                      <a:lnTo>
                        <a:pt x="10" y="2366"/>
                      </a:lnTo>
                      <a:lnTo>
                        <a:pt x="12" y="2342"/>
                      </a:lnTo>
                      <a:lnTo>
                        <a:pt x="202" y="2360"/>
                      </a:lnTo>
                      <a:lnTo>
                        <a:pt x="202" y="2360"/>
                      </a:lnTo>
                      <a:lnTo>
                        <a:pt x="200" y="2382"/>
                      </a:lnTo>
                      <a:lnTo>
                        <a:pt x="200" y="2382"/>
                      </a:lnTo>
                      <a:close/>
                      <a:moveTo>
                        <a:pt x="4980" y="2342"/>
                      </a:moveTo>
                      <a:lnTo>
                        <a:pt x="4980" y="2342"/>
                      </a:lnTo>
                      <a:lnTo>
                        <a:pt x="4978" y="2320"/>
                      </a:lnTo>
                      <a:lnTo>
                        <a:pt x="5168" y="2298"/>
                      </a:lnTo>
                      <a:lnTo>
                        <a:pt x="5168" y="2298"/>
                      </a:lnTo>
                      <a:lnTo>
                        <a:pt x="5170" y="2322"/>
                      </a:lnTo>
                      <a:lnTo>
                        <a:pt x="4980" y="2342"/>
                      </a:lnTo>
                      <a:close/>
                      <a:moveTo>
                        <a:pt x="216" y="2246"/>
                      </a:moveTo>
                      <a:lnTo>
                        <a:pt x="26" y="2218"/>
                      </a:lnTo>
                      <a:lnTo>
                        <a:pt x="26" y="2218"/>
                      </a:lnTo>
                      <a:lnTo>
                        <a:pt x="30" y="2194"/>
                      </a:lnTo>
                      <a:lnTo>
                        <a:pt x="220" y="2222"/>
                      </a:lnTo>
                      <a:lnTo>
                        <a:pt x="220" y="2222"/>
                      </a:lnTo>
                      <a:lnTo>
                        <a:pt x="216" y="2246"/>
                      </a:lnTo>
                      <a:lnTo>
                        <a:pt x="216" y="2246"/>
                      </a:lnTo>
                      <a:close/>
                      <a:moveTo>
                        <a:pt x="4962" y="2206"/>
                      </a:moveTo>
                      <a:lnTo>
                        <a:pt x="4962" y="2206"/>
                      </a:lnTo>
                      <a:lnTo>
                        <a:pt x="4958" y="2182"/>
                      </a:lnTo>
                      <a:lnTo>
                        <a:pt x="5148" y="2150"/>
                      </a:lnTo>
                      <a:lnTo>
                        <a:pt x="5148" y="2150"/>
                      </a:lnTo>
                      <a:lnTo>
                        <a:pt x="5152" y="2174"/>
                      </a:lnTo>
                      <a:lnTo>
                        <a:pt x="4962" y="2206"/>
                      </a:lnTo>
                      <a:close/>
                      <a:moveTo>
                        <a:pt x="240" y="2108"/>
                      </a:moveTo>
                      <a:lnTo>
                        <a:pt x="52" y="2070"/>
                      </a:lnTo>
                      <a:lnTo>
                        <a:pt x="52" y="2070"/>
                      </a:lnTo>
                      <a:lnTo>
                        <a:pt x="56" y="2046"/>
                      </a:lnTo>
                      <a:lnTo>
                        <a:pt x="244" y="2086"/>
                      </a:lnTo>
                      <a:lnTo>
                        <a:pt x="244" y="2086"/>
                      </a:lnTo>
                      <a:lnTo>
                        <a:pt x="240" y="2108"/>
                      </a:lnTo>
                      <a:lnTo>
                        <a:pt x="240" y="2108"/>
                      </a:lnTo>
                      <a:close/>
                      <a:moveTo>
                        <a:pt x="4936" y="2070"/>
                      </a:moveTo>
                      <a:lnTo>
                        <a:pt x="4936" y="2070"/>
                      </a:lnTo>
                      <a:lnTo>
                        <a:pt x="4930" y="2046"/>
                      </a:lnTo>
                      <a:lnTo>
                        <a:pt x="5118" y="2004"/>
                      </a:lnTo>
                      <a:lnTo>
                        <a:pt x="5118" y="2004"/>
                      </a:lnTo>
                      <a:lnTo>
                        <a:pt x="5122" y="2028"/>
                      </a:lnTo>
                      <a:lnTo>
                        <a:pt x="4936" y="2070"/>
                      </a:lnTo>
                      <a:close/>
                      <a:moveTo>
                        <a:pt x="272" y="1974"/>
                      </a:moveTo>
                      <a:lnTo>
                        <a:pt x="86" y="1924"/>
                      </a:lnTo>
                      <a:lnTo>
                        <a:pt x="86" y="1924"/>
                      </a:lnTo>
                      <a:lnTo>
                        <a:pt x="92" y="1900"/>
                      </a:lnTo>
                      <a:lnTo>
                        <a:pt x="278" y="1952"/>
                      </a:lnTo>
                      <a:lnTo>
                        <a:pt x="278" y="1952"/>
                      </a:lnTo>
                      <a:lnTo>
                        <a:pt x="272" y="1974"/>
                      </a:lnTo>
                      <a:lnTo>
                        <a:pt x="272" y="1974"/>
                      </a:lnTo>
                      <a:close/>
                      <a:moveTo>
                        <a:pt x="4902" y="1936"/>
                      </a:moveTo>
                      <a:lnTo>
                        <a:pt x="4902" y="1936"/>
                      </a:lnTo>
                      <a:lnTo>
                        <a:pt x="4896" y="1912"/>
                      </a:lnTo>
                      <a:lnTo>
                        <a:pt x="5080" y="1858"/>
                      </a:lnTo>
                      <a:lnTo>
                        <a:pt x="5080" y="1858"/>
                      </a:lnTo>
                      <a:lnTo>
                        <a:pt x="5086" y="1882"/>
                      </a:lnTo>
                      <a:lnTo>
                        <a:pt x="4902" y="1936"/>
                      </a:lnTo>
                      <a:close/>
                      <a:moveTo>
                        <a:pt x="310" y="1842"/>
                      </a:moveTo>
                      <a:lnTo>
                        <a:pt x="128" y="1782"/>
                      </a:lnTo>
                      <a:lnTo>
                        <a:pt x="128" y="1782"/>
                      </a:lnTo>
                      <a:lnTo>
                        <a:pt x="136" y="1758"/>
                      </a:lnTo>
                      <a:lnTo>
                        <a:pt x="318" y="1820"/>
                      </a:lnTo>
                      <a:lnTo>
                        <a:pt x="318" y="1820"/>
                      </a:lnTo>
                      <a:lnTo>
                        <a:pt x="310" y="1842"/>
                      </a:lnTo>
                      <a:lnTo>
                        <a:pt x="310" y="1842"/>
                      </a:lnTo>
                      <a:close/>
                      <a:moveTo>
                        <a:pt x="4860" y="1804"/>
                      </a:moveTo>
                      <a:lnTo>
                        <a:pt x="4860" y="1804"/>
                      </a:lnTo>
                      <a:lnTo>
                        <a:pt x="4852" y="1782"/>
                      </a:lnTo>
                      <a:lnTo>
                        <a:pt x="5034" y="1716"/>
                      </a:lnTo>
                      <a:lnTo>
                        <a:pt x="5034" y="1716"/>
                      </a:lnTo>
                      <a:lnTo>
                        <a:pt x="5042" y="1740"/>
                      </a:lnTo>
                      <a:lnTo>
                        <a:pt x="4860" y="1804"/>
                      </a:lnTo>
                      <a:close/>
                      <a:moveTo>
                        <a:pt x="358" y="1712"/>
                      </a:moveTo>
                      <a:lnTo>
                        <a:pt x="180" y="1640"/>
                      </a:lnTo>
                      <a:lnTo>
                        <a:pt x="180" y="1640"/>
                      </a:lnTo>
                      <a:lnTo>
                        <a:pt x="188" y="1618"/>
                      </a:lnTo>
                      <a:lnTo>
                        <a:pt x="366" y="1690"/>
                      </a:lnTo>
                      <a:lnTo>
                        <a:pt x="366" y="1690"/>
                      </a:lnTo>
                      <a:lnTo>
                        <a:pt x="358" y="1712"/>
                      </a:lnTo>
                      <a:lnTo>
                        <a:pt x="358" y="1712"/>
                      </a:lnTo>
                      <a:close/>
                      <a:moveTo>
                        <a:pt x="4810" y="1674"/>
                      </a:moveTo>
                      <a:lnTo>
                        <a:pt x="4810" y="1674"/>
                      </a:lnTo>
                      <a:lnTo>
                        <a:pt x="4802" y="1652"/>
                      </a:lnTo>
                      <a:lnTo>
                        <a:pt x="4978" y="1578"/>
                      </a:lnTo>
                      <a:lnTo>
                        <a:pt x="4978" y="1578"/>
                      </a:lnTo>
                      <a:lnTo>
                        <a:pt x="4988" y="1600"/>
                      </a:lnTo>
                      <a:lnTo>
                        <a:pt x="4810" y="1674"/>
                      </a:lnTo>
                      <a:close/>
                      <a:moveTo>
                        <a:pt x="412" y="1584"/>
                      </a:moveTo>
                      <a:lnTo>
                        <a:pt x="238" y="1502"/>
                      </a:lnTo>
                      <a:lnTo>
                        <a:pt x="238" y="1502"/>
                      </a:lnTo>
                      <a:lnTo>
                        <a:pt x="250" y="1480"/>
                      </a:lnTo>
                      <a:lnTo>
                        <a:pt x="422" y="1562"/>
                      </a:lnTo>
                      <a:lnTo>
                        <a:pt x="422" y="1562"/>
                      </a:lnTo>
                      <a:lnTo>
                        <a:pt x="412" y="1584"/>
                      </a:lnTo>
                      <a:lnTo>
                        <a:pt x="412" y="1584"/>
                      </a:lnTo>
                      <a:close/>
                      <a:moveTo>
                        <a:pt x="4754" y="1548"/>
                      </a:moveTo>
                      <a:lnTo>
                        <a:pt x="4754" y="1548"/>
                      </a:lnTo>
                      <a:lnTo>
                        <a:pt x="4744" y="1528"/>
                      </a:lnTo>
                      <a:lnTo>
                        <a:pt x="4916" y="1442"/>
                      </a:lnTo>
                      <a:lnTo>
                        <a:pt x="4916" y="1442"/>
                      </a:lnTo>
                      <a:lnTo>
                        <a:pt x="4928" y="1464"/>
                      </a:lnTo>
                      <a:lnTo>
                        <a:pt x="4754" y="1548"/>
                      </a:lnTo>
                      <a:close/>
                      <a:moveTo>
                        <a:pt x="474" y="1460"/>
                      </a:moveTo>
                      <a:lnTo>
                        <a:pt x="306" y="1368"/>
                      </a:lnTo>
                      <a:lnTo>
                        <a:pt x="306" y="1368"/>
                      </a:lnTo>
                      <a:lnTo>
                        <a:pt x="318" y="1348"/>
                      </a:lnTo>
                      <a:lnTo>
                        <a:pt x="486" y="1440"/>
                      </a:lnTo>
                      <a:lnTo>
                        <a:pt x="486" y="1440"/>
                      </a:lnTo>
                      <a:lnTo>
                        <a:pt x="474" y="1460"/>
                      </a:lnTo>
                      <a:lnTo>
                        <a:pt x="474" y="1460"/>
                      </a:lnTo>
                      <a:close/>
                      <a:moveTo>
                        <a:pt x="4690" y="1426"/>
                      </a:moveTo>
                      <a:lnTo>
                        <a:pt x="4690" y="1426"/>
                      </a:lnTo>
                      <a:lnTo>
                        <a:pt x="4680" y="1406"/>
                      </a:lnTo>
                      <a:lnTo>
                        <a:pt x="4846" y="1310"/>
                      </a:lnTo>
                      <a:lnTo>
                        <a:pt x="4846" y="1310"/>
                      </a:lnTo>
                      <a:lnTo>
                        <a:pt x="4858" y="1332"/>
                      </a:lnTo>
                      <a:lnTo>
                        <a:pt x="4690" y="1426"/>
                      </a:lnTo>
                      <a:close/>
                      <a:moveTo>
                        <a:pt x="544" y="1340"/>
                      </a:moveTo>
                      <a:lnTo>
                        <a:pt x="380" y="1240"/>
                      </a:lnTo>
                      <a:lnTo>
                        <a:pt x="380" y="1240"/>
                      </a:lnTo>
                      <a:lnTo>
                        <a:pt x="394" y="1218"/>
                      </a:lnTo>
                      <a:lnTo>
                        <a:pt x="556" y="1320"/>
                      </a:lnTo>
                      <a:lnTo>
                        <a:pt x="556" y="1320"/>
                      </a:lnTo>
                      <a:lnTo>
                        <a:pt x="544" y="1340"/>
                      </a:lnTo>
                      <a:lnTo>
                        <a:pt x="544" y="1340"/>
                      </a:lnTo>
                      <a:close/>
                      <a:moveTo>
                        <a:pt x="4620" y="1306"/>
                      </a:moveTo>
                      <a:lnTo>
                        <a:pt x="4620" y="1306"/>
                      </a:lnTo>
                      <a:lnTo>
                        <a:pt x="4608" y="1288"/>
                      </a:lnTo>
                      <a:lnTo>
                        <a:pt x="4768" y="1182"/>
                      </a:lnTo>
                      <a:lnTo>
                        <a:pt x="4768" y="1182"/>
                      </a:lnTo>
                      <a:lnTo>
                        <a:pt x="4782" y="1204"/>
                      </a:lnTo>
                      <a:lnTo>
                        <a:pt x="4620" y="1306"/>
                      </a:lnTo>
                      <a:close/>
                      <a:moveTo>
                        <a:pt x="620" y="1224"/>
                      </a:moveTo>
                      <a:lnTo>
                        <a:pt x="462" y="1114"/>
                      </a:lnTo>
                      <a:lnTo>
                        <a:pt x="462" y="1114"/>
                      </a:lnTo>
                      <a:lnTo>
                        <a:pt x="476" y="1094"/>
                      </a:lnTo>
                      <a:lnTo>
                        <a:pt x="632" y="1204"/>
                      </a:lnTo>
                      <a:lnTo>
                        <a:pt x="632" y="1204"/>
                      </a:lnTo>
                      <a:lnTo>
                        <a:pt x="620" y="1224"/>
                      </a:lnTo>
                      <a:lnTo>
                        <a:pt x="620" y="1224"/>
                      </a:lnTo>
                      <a:close/>
                      <a:moveTo>
                        <a:pt x="4542" y="1192"/>
                      </a:moveTo>
                      <a:lnTo>
                        <a:pt x="4542" y="1192"/>
                      </a:lnTo>
                      <a:lnTo>
                        <a:pt x="4528" y="1174"/>
                      </a:lnTo>
                      <a:lnTo>
                        <a:pt x="4684" y="1060"/>
                      </a:lnTo>
                      <a:lnTo>
                        <a:pt x="4684" y="1060"/>
                      </a:lnTo>
                      <a:lnTo>
                        <a:pt x="4698" y="1080"/>
                      </a:lnTo>
                      <a:lnTo>
                        <a:pt x="4542" y="1192"/>
                      </a:lnTo>
                      <a:close/>
                      <a:moveTo>
                        <a:pt x="702" y="1112"/>
                      </a:moveTo>
                      <a:lnTo>
                        <a:pt x="550" y="994"/>
                      </a:lnTo>
                      <a:lnTo>
                        <a:pt x="550" y="994"/>
                      </a:lnTo>
                      <a:lnTo>
                        <a:pt x="566" y="974"/>
                      </a:lnTo>
                      <a:lnTo>
                        <a:pt x="716" y="1094"/>
                      </a:lnTo>
                      <a:lnTo>
                        <a:pt x="716" y="1094"/>
                      </a:lnTo>
                      <a:lnTo>
                        <a:pt x="702" y="1112"/>
                      </a:lnTo>
                      <a:lnTo>
                        <a:pt x="702" y="1112"/>
                      </a:lnTo>
                      <a:close/>
                      <a:moveTo>
                        <a:pt x="4458" y="1082"/>
                      </a:moveTo>
                      <a:lnTo>
                        <a:pt x="4458" y="1082"/>
                      </a:lnTo>
                      <a:lnTo>
                        <a:pt x="4444" y="1064"/>
                      </a:lnTo>
                      <a:lnTo>
                        <a:pt x="4592" y="942"/>
                      </a:lnTo>
                      <a:lnTo>
                        <a:pt x="4592" y="942"/>
                      </a:lnTo>
                      <a:lnTo>
                        <a:pt x="4608" y="962"/>
                      </a:lnTo>
                      <a:lnTo>
                        <a:pt x="4458" y="1082"/>
                      </a:lnTo>
                      <a:close/>
                      <a:moveTo>
                        <a:pt x="790" y="1006"/>
                      </a:moveTo>
                      <a:lnTo>
                        <a:pt x="646" y="878"/>
                      </a:lnTo>
                      <a:lnTo>
                        <a:pt x="646" y="878"/>
                      </a:lnTo>
                      <a:lnTo>
                        <a:pt x="662" y="860"/>
                      </a:lnTo>
                      <a:lnTo>
                        <a:pt x="806" y="988"/>
                      </a:lnTo>
                      <a:lnTo>
                        <a:pt x="806" y="988"/>
                      </a:lnTo>
                      <a:lnTo>
                        <a:pt x="790" y="1006"/>
                      </a:lnTo>
                      <a:lnTo>
                        <a:pt x="790" y="1006"/>
                      </a:lnTo>
                      <a:close/>
                      <a:moveTo>
                        <a:pt x="4368" y="978"/>
                      </a:moveTo>
                      <a:lnTo>
                        <a:pt x="4368" y="978"/>
                      </a:lnTo>
                      <a:lnTo>
                        <a:pt x="4352" y="960"/>
                      </a:lnTo>
                      <a:lnTo>
                        <a:pt x="4494" y="830"/>
                      </a:lnTo>
                      <a:lnTo>
                        <a:pt x="4494" y="830"/>
                      </a:lnTo>
                      <a:lnTo>
                        <a:pt x="4510" y="848"/>
                      </a:lnTo>
                      <a:lnTo>
                        <a:pt x="4368" y="978"/>
                      </a:lnTo>
                      <a:close/>
                      <a:moveTo>
                        <a:pt x="884" y="904"/>
                      </a:moveTo>
                      <a:lnTo>
                        <a:pt x="748" y="770"/>
                      </a:lnTo>
                      <a:lnTo>
                        <a:pt x="748" y="770"/>
                      </a:lnTo>
                      <a:lnTo>
                        <a:pt x="766" y="752"/>
                      </a:lnTo>
                      <a:lnTo>
                        <a:pt x="902" y="888"/>
                      </a:lnTo>
                      <a:lnTo>
                        <a:pt x="902" y="888"/>
                      </a:lnTo>
                      <a:lnTo>
                        <a:pt x="884" y="904"/>
                      </a:lnTo>
                      <a:lnTo>
                        <a:pt x="884" y="904"/>
                      </a:lnTo>
                      <a:close/>
                      <a:moveTo>
                        <a:pt x="4272" y="878"/>
                      </a:moveTo>
                      <a:lnTo>
                        <a:pt x="4272" y="878"/>
                      </a:lnTo>
                      <a:lnTo>
                        <a:pt x="4256" y="862"/>
                      </a:lnTo>
                      <a:lnTo>
                        <a:pt x="4388" y="722"/>
                      </a:lnTo>
                      <a:lnTo>
                        <a:pt x="4388" y="722"/>
                      </a:lnTo>
                      <a:lnTo>
                        <a:pt x="4406" y="740"/>
                      </a:lnTo>
                      <a:lnTo>
                        <a:pt x="4272" y="878"/>
                      </a:lnTo>
                      <a:close/>
                      <a:moveTo>
                        <a:pt x="984" y="808"/>
                      </a:moveTo>
                      <a:lnTo>
                        <a:pt x="856" y="666"/>
                      </a:lnTo>
                      <a:lnTo>
                        <a:pt x="856" y="666"/>
                      </a:lnTo>
                      <a:lnTo>
                        <a:pt x="874" y="650"/>
                      </a:lnTo>
                      <a:lnTo>
                        <a:pt x="1002" y="794"/>
                      </a:lnTo>
                      <a:lnTo>
                        <a:pt x="1002" y="794"/>
                      </a:lnTo>
                      <a:lnTo>
                        <a:pt x="984" y="808"/>
                      </a:lnTo>
                      <a:lnTo>
                        <a:pt x="984" y="808"/>
                      </a:lnTo>
                      <a:close/>
                      <a:moveTo>
                        <a:pt x="4170" y="784"/>
                      </a:moveTo>
                      <a:lnTo>
                        <a:pt x="4170" y="784"/>
                      </a:lnTo>
                      <a:lnTo>
                        <a:pt x="4154" y="768"/>
                      </a:lnTo>
                      <a:lnTo>
                        <a:pt x="4278" y="622"/>
                      </a:lnTo>
                      <a:lnTo>
                        <a:pt x="4278" y="622"/>
                      </a:lnTo>
                      <a:lnTo>
                        <a:pt x="4298" y="638"/>
                      </a:lnTo>
                      <a:lnTo>
                        <a:pt x="4170" y="784"/>
                      </a:lnTo>
                      <a:close/>
                      <a:moveTo>
                        <a:pt x="1090" y="720"/>
                      </a:moveTo>
                      <a:lnTo>
                        <a:pt x="970" y="570"/>
                      </a:lnTo>
                      <a:lnTo>
                        <a:pt x="970" y="570"/>
                      </a:lnTo>
                      <a:lnTo>
                        <a:pt x="990" y="554"/>
                      </a:lnTo>
                      <a:lnTo>
                        <a:pt x="1108" y="704"/>
                      </a:lnTo>
                      <a:lnTo>
                        <a:pt x="1108" y="704"/>
                      </a:lnTo>
                      <a:lnTo>
                        <a:pt x="1090" y="720"/>
                      </a:lnTo>
                      <a:lnTo>
                        <a:pt x="1090" y="720"/>
                      </a:lnTo>
                      <a:close/>
                      <a:moveTo>
                        <a:pt x="4064" y="696"/>
                      </a:moveTo>
                      <a:lnTo>
                        <a:pt x="4064" y="696"/>
                      </a:lnTo>
                      <a:lnTo>
                        <a:pt x="4046" y="682"/>
                      </a:lnTo>
                      <a:lnTo>
                        <a:pt x="4162" y="528"/>
                      </a:lnTo>
                      <a:lnTo>
                        <a:pt x="4162" y="528"/>
                      </a:lnTo>
                      <a:lnTo>
                        <a:pt x="4182" y="544"/>
                      </a:lnTo>
                      <a:lnTo>
                        <a:pt x="4064" y="696"/>
                      </a:lnTo>
                      <a:close/>
                      <a:moveTo>
                        <a:pt x="1200" y="636"/>
                      </a:moveTo>
                      <a:lnTo>
                        <a:pt x="1090" y="480"/>
                      </a:lnTo>
                      <a:lnTo>
                        <a:pt x="1090" y="480"/>
                      </a:lnTo>
                      <a:lnTo>
                        <a:pt x="1110" y="464"/>
                      </a:lnTo>
                      <a:lnTo>
                        <a:pt x="1220" y="622"/>
                      </a:lnTo>
                      <a:lnTo>
                        <a:pt x="1220" y="622"/>
                      </a:lnTo>
                      <a:lnTo>
                        <a:pt x="1200" y="636"/>
                      </a:lnTo>
                      <a:lnTo>
                        <a:pt x="1200" y="636"/>
                      </a:lnTo>
                      <a:close/>
                      <a:moveTo>
                        <a:pt x="3952" y="614"/>
                      </a:moveTo>
                      <a:lnTo>
                        <a:pt x="3952" y="614"/>
                      </a:lnTo>
                      <a:lnTo>
                        <a:pt x="3932" y="600"/>
                      </a:lnTo>
                      <a:lnTo>
                        <a:pt x="4040" y="442"/>
                      </a:lnTo>
                      <a:lnTo>
                        <a:pt x="4040" y="442"/>
                      </a:lnTo>
                      <a:lnTo>
                        <a:pt x="4060" y="456"/>
                      </a:lnTo>
                      <a:lnTo>
                        <a:pt x="3952" y="614"/>
                      </a:lnTo>
                      <a:close/>
                      <a:moveTo>
                        <a:pt x="1316" y="558"/>
                      </a:moveTo>
                      <a:lnTo>
                        <a:pt x="1214" y="396"/>
                      </a:lnTo>
                      <a:lnTo>
                        <a:pt x="1214" y="396"/>
                      </a:lnTo>
                      <a:lnTo>
                        <a:pt x="1234" y="382"/>
                      </a:lnTo>
                      <a:lnTo>
                        <a:pt x="1334" y="546"/>
                      </a:lnTo>
                      <a:lnTo>
                        <a:pt x="1334" y="546"/>
                      </a:lnTo>
                      <a:lnTo>
                        <a:pt x="1316" y="558"/>
                      </a:lnTo>
                      <a:lnTo>
                        <a:pt x="1316" y="558"/>
                      </a:lnTo>
                      <a:close/>
                      <a:moveTo>
                        <a:pt x="3836" y="538"/>
                      </a:moveTo>
                      <a:lnTo>
                        <a:pt x="3836" y="538"/>
                      </a:lnTo>
                      <a:lnTo>
                        <a:pt x="3816" y="526"/>
                      </a:lnTo>
                      <a:lnTo>
                        <a:pt x="3914" y="362"/>
                      </a:lnTo>
                      <a:lnTo>
                        <a:pt x="3914" y="362"/>
                      </a:lnTo>
                      <a:lnTo>
                        <a:pt x="3936" y="374"/>
                      </a:lnTo>
                      <a:lnTo>
                        <a:pt x="3836" y="538"/>
                      </a:lnTo>
                      <a:close/>
                      <a:moveTo>
                        <a:pt x="1434" y="488"/>
                      </a:moveTo>
                      <a:lnTo>
                        <a:pt x="1342" y="320"/>
                      </a:lnTo>
                      <a:lnTo>
                        <a:pt x="1342" y="320"/>
                      </a:lnTo>
                      <a:lnTo>
                        <a:pt x="1364" y="308"/>
                      </a:lnTo>
                      <a:lnTo>
                        <a:pt x="1454" y="478"/>
                      </a:lnTo>
                      <a:lnTo>
                        <a:pt x="1454" y="478"/>
                      </a:lnTo>
                      <a:lnTo>
                        <a:pt x="1434" y="488"/>
                      </a:lnTo>
                      <a:lnTo>
                        <a:pt x="1434" y="488"/>
                      </a:lnTo>
                      <a:close/>
                      <a:moveTo>
                        <a:pt x="3716" y="470"/>
                      </a:moveTo>
                      <a:lnTo>
                        <a:pt x="3716" y="470"/>
                      </a:lnTo>
                      <a:lnTo>
                        <a:pt x="3694" y="460"/>
                      </a:lnTo>
                      <a:lnTo>
                        <a:pt x="3782" y="288"/>
                      </a:lnTo>
                      <a:lnTo>
                        <a:pt x="3782" y="288"/>
                      </a:lnTo>
                      <a:lnTo>
                        <a:pt x="3806" y="300"/>
                      </a:lnTo>
                      <a:lnTo>
                        <a:pt x="3716" y="470"/>
                      </a:lnTo>
                      <a:close/>
                      <a:moveTo>
                        <a:pt x="1558" y="426"/>
                      </a:moveTo>
                      <a:lnTo>
                        <a:pt x="1474" y="252"/>
                      </a:lnTo>
                      <a:lnTo>
                        <a:pt x="1474" y="252"/>
                      </a:lnTo>
                      <a:lnTo>
                        <a:pt x="1496" y="242"/>
                      </a:lnTo>
                      <a:lnTo>
                        <a:pt x="1578" y="416"/>
                      </a:lnTo>
                      <a:lnTo>
                        <a:pt x="1578" y="416"/>
                      </a:lnTo>
                      <a:lnTo>
                        <a:pt x="1558" y="426"/>
                      </a:lnTo>
                      <a:lnTo>
                        <a:pt x="1558" y="426"/>
                      </a:lnTo>
                      <a:close/>
                      <a:moveTo>
                        <a:pt x="3590" y="408"/>
                      </a:moveTo>
                      <a:lnTo>
                        <a:pt x="3590" y="408"/>
                      </a:lnTo>
                      <a:lnTo>
                        <a:pt x="3570" y="398"/>
                      </a:lnTo>
                      <a:lnTo>
                        <a:pt x="3648" y="224"/>
                      </a:lnTo>
                      <a:lnTo>
                        <a:pt x="3648" y="224"/>
                      </a:lnTo>
                      <a:lnTo>
                        <a:pt x="3670" y="234"/>
                      </a:lnTo>
                      <a:lnTo>
                        <a:pt x="3590" y="408"/>
                      </a:lnTo>
                      <a:close/>
                      <a:moveTo>
                        <a:pt x="1684" y="370"/>
                      </a:moveTo>
                      <a:lnTo>
                        <a:pt x="1610" y="192"/>
                      </a:lnTo>
                      <a:lnTo>
                        <a:pt x="1610" y="192"/>
                      </a:lnTo>
                      <a:lnTo>
                        <a:pt x="1634" y="182"/>
                      </a:lnTo>
                      <a:lnTo>
                        <a:pt x="1704" y="360"/>
                      </a:lnTo>
                      <a:lnTo>
                        <a:pt x="1704" y="360"/>
                      </a:lnTo>
                      <a:lnTo>
                        <a:pt x="1684" y="370"/>
                      </a:lnTo>
                      <a:lnTo>
                        <a:pt x="1684" y="370"/>
                      </a:lnTo>
                      <a:close/>
                      <a:moveTo>
                        <a:pt x="3464" y="354"/>
                      </a:moveTo>
                      <a:lnTo>
                        <a:pt x="3464" y="354"/>
                      </a:lnTo>
                      <a:lnTo>
                        <a:pt x="3442" y="346"/>
                      </a:lnTo>
                      <a:lnTo>
                        <a:pt x="3510" y="166"/>
                      </a:lnTo>
                      <a:lnTo>
                        <a:pt x="3510" y="166"/>
                      </a:lnTo>
                      <a:lnTo>
                        <a:pt x="3532" y="176"/>
                      </a:lnTo>
                      <a:lnTo>
                        <a:pt x="3464" y="354"/>
                      </a:lnTo>
                      <a:close/>
                      <a:moveTo>
                        <a:pt x="1814" y="320"/>
                      </a:moveTo>
                      <a:lnTo>
                        <a:pt x="1750" y="138"/>
                      </a:lnTo>
                      <a:lnTo>
                        <a:pt x="1750" y="138"/>
                      </a:lnTo>
                      <a:lnTo>
                        <a:pt x="1774" y="130"/>
                      </a:lnTo>
                      <a:lnTo>
                        <a:pt x="1834" y="314"/>
                      </a:lnTo>
                      <a:lnTo>
                        <a:pt x="1834" y="314"/>
                      </a:lnTo>
                      <a:lnTo>
                        <a:pt x="1814" y="320"/>
                      </a:lnTo>
                      <a:lnTo>
                        <a:pt x="1814" y="320"/>
                      </a:lnTo>
                      <a:close/>
                      <a:moveTo>
                        <a:pt x="3332" y="308"/>
                      </a:moveTo>
                      <a:lnTo>
                        <a:pt x="3332" y="308"/>
                      </a:lnTo>
                      <a:lnTo>
                        <a:pt x="3310" y="300"/>
                      </a:lnTo>
                      <a:lnTo>
                        <a:pt x="3368" y="118"/>
                      </a:lnTo>
                      <a:lnTo>
                        <a:pt x="3368" y="118"/>
                      </a:lnTo>
                      <a:lnTo>
                        <a:pt x="3392" y="126"/>
                      </a:lnTo>
                      <a:lnTo>
                        <a:pt x="3332" y="308"/>
                      </a:lnTo>
                      <a:close/>
                      <a:moveTo>
                        <a:pt x="1946" y="280"/>
                      </a:moveTo>
                      <a:lnTo>
                        <a:pt x="1894" y="94"/>
                      </a:lnTo>
                      <a:lnTo>
                        <a:pt x="1894" y="94"/>
                      </a:lnTo>
                      <a:lnTo>
                        <a:pt x="1918" y="88"/>
                      </a:lnTo>
                      <a:lnTo>
                        <a:pt x="1968" y="274"/>
                      </a:lnTo>
                      <a:lnTo>
                        <a:pt x="1968" y="274"/>
                      </a:lnTo>
                      <a:lnTo>
                        <a:pt x="1946" y="280"/>
                      </a:lnTo>
                      <a:lnTo>
                        <a:pt x="1946" y="280"/>
                      </a:lnTo>
                      <a:close/>
                      <a:moveTo>
                        <a:pt x="3200" y="268"/>
                      </a:moveTo>
                      <a:lnTo>
                        <a:pt x="3200" y="268"/>
                      </a:lnTo>
                      <a:lnTo>
                        <a:pt x="3178" y="264"/>
                      </a:lnTo>
                      <a:lnTo>
                        <a:pt x="3224" y="76"/>
                      </a:lnTo>
                      <a:lnTo>
                        <a:pt x="3224" y="76"/>
                      </a:lnTo>
                      <a:lnTo>
                        <a:pt x="3248" y="84"/>
                      </a:lnTo>
                      <a:lnTo>
                        <a:pt x="3200" y="268"/>
                      </a:lnTo>
                      <a:close/>
                      <a:moveTo>
                        <a:pt x="2080" y="246"/>
                      </a:moveTo>
                      <a:lnTo>
                        <a:pt x="2038" y="58"/>
                      </a:lnTo>
                      <a:lnTo>
                        <a:pt x="2038" y="58"/>
                      </a:lnTo>
                      <a:lnTo>
                        <a:pt x="2064" y="54"/>
                      </a:lnTo>
                      <a:lnTo>
                        <a:pt x="2102" y="242"/>
                      </a:lnTo>
                      <a:lnTo>
                        <a:pt x="2102" y="242"/>
                      </a:lnTo>
                      <a:lnTo>
                        <a:pt x="2080" y="246"/>
                      </a:lnTo>
                      <a:lnTo>
                        <a:pt x="2080" y="246"/>
                      </a:lnTo>
                      <a:close/>
                      <a:moveTo>
                        <a:pt x="3064" y="238"/>
                      </a:moveTo>
                      <a:lnTo>
                        <a:pt x="3064" y="238"/>
                      </a:lnTo>
                      <a:lnTo>
                        <a:pt x="3042" y="234"/>
                      </a:lnTo>
                      <a:lnTo>
                        <a:pt x="3078" y="44"/>
                      </a:lnTo>
                      <a:lnTo>
                        <a:pt x="3078" y="44"/>
                      </a:lnTo>
                      <a:lnTo>
                        <a:pt x="3102" y="50"/>
                      </a:lnTo>
                      <a:lnTo>
                        <a:pt x="3064" y="238"/>
                      </a:lnTo>
                      <a:close/>
                      <a:moveTo>
                        <a:pt x="2216" y="220"/>
                      </a:moveTo>
                      <a:lnTo>
                        <a:pt x="2186" y="32"/>
                      </a:lnTo>
                      <a:lnTo>
                        <a:pt x="2186" y="32"/>
                      </a:lnTo>
                      <a:lnTo>
                        <a:pt x="2210" y="28"/>
                      </a:lnTo>
                      <a:lnTo>
                        <a:pt x="2238" y="218"/>
                      </a:lnTo>
                      <a:lnTo>
                        <a:pt x="2238" y="218"/>
                      </a:lnTo>
                      <a:lnTo>
                        <a:pt x="2216" y="220"/>
                      </a:lnTo>
                      <a:lnTo>
                        <a:pt x="2216" y="220"/>
                      </a:lnTo>
                      <a:close/>
                      <a:moveTo>
                        <a:pt x="2928" y="214"/>
                      </a:moveTo>
                      <a:lnTo>
                        <a:pt x="2928" y="214"/>
                      </a:lnTo>
                      <a:lnTo>
                        <a:pt x="2906" y="212"/>
                      </a:lnTo>
                      <a:lnTo>
                        <a:pt x="2930" y="22"/>
                      </a:lnTo>
                      <a:lnTo>
                        <a:pt x="2930" y="22"/>
                      </a:lnTo>
                      <a:lnTo>
                        <a:pt x="2954" y="24"/>
                      </a:lnTo>
                      <a:lnTo>
                        <a:pt x="2928" y="214"/>
                      </a:lnTo>
                      <a:close/>
                      <a:moveTo>
                        <a:pt x="2352" y="204"/>
                      </a:moveTo>
                      <a:lnTo>
                        <a:pt x="2334" y="12"/>
                      </a:lnTo>
                      <a:lnTo>
                        <a:pt x="2334" y="12"/>
                      </a:lnTo>
                      <a:lnTo>
                        <a:pt x="2358" y="10"/>
                      </a:lnTo>
                      <a:lnTo>
                        <a:pt x="2376" y="202"/>
                      </a:lnTo>
                      <a:lnTo>
                        <a:pt x="2376" y="202"/>
                      </a:lnTo>
                      <a:lnTo>
                        <a:pt x="2352" y="204"/>
                      </a:lnTo>
                      <a:lnTo>
                        <a:pt x="2352" y="204"/>
                      </a:lnTo>
                      <a:close/>
                      <a:moveTo>
                        <a:pt x="2790" y="200"/>
                      </a:moveTo>
                      <a:lnTo>
                        <a:pt x="2790" y="200"/>
                      </a:lnTo>
                      <a:lnTo>
                        <a:pt x="2768" y="198"/>
                      </a:lnTo>
                      <a:lnTo>
                        <a:pt x="2782" y="6"/>
                      </a:lnTo>
                      <a:lnTo>
                        <a:pt x="2782" y="6"/>
                      </a:lnTo>
                      <a:lnTo>
                        <a:pt x="2806" y="8"/>
                      </a:lnTo>
                      <a:lnTo>
                        <a:pt x="2790" y="200"/>
                      </a:lnTo>
                      <a:close/>
                      <a:moveTo>
                        <a:pt x="2490" y="194"/>
                      </a:moveTo>
                      <a:lnTo>
                        <a:pt x="2482" y="2"/>
                      </a:lnTo>
                      <a:lnTo>
                        <a:pt x="2482" y="2"/>
                      </a:lnTo>
                      <a:lnTo>
                        <a:pt x="2508" y="0"/>
                      </a:lnTo>
                      <a:lnTo>
                        <a:pt x="2514" y="192"/>
                      </a:lnTo>
                      <a:lnTo>
                        <a:pt x="2514" y="192"/>
                      </a:lnTo>
                      <a:lnTo>
                        <a:pt x="2490" y="194"/>
                      </a:lnTo>
                      <a:lnTo>
                        <a:pt x="2490" y="194"/>
                      </a:lnTo>
                      <a:close/>
                      <a:moveTo>
                        <a:pt x="2652" y="192"/>
                      </a:moveTo>
                      <a:lnTo>
                        <a:pt x="2652" y="192"/>
                      </a:lnTo>
                      <a:lnTo>
                        <a:pt x="2630" y="192"/>
                      </a:lnTo>
                      <a:lnTo>
                        <a:pt x="2632" y="0"/>
                      </a:lnTo>
                      <a:lnTo>
                        <a:pt x="2632" y="0"/>
                      </a:lnTo>
                      <a:lnTo>
                        <a:pt x="2658" y="0"/>
                      </a:lnTo>
                      <a:lnTo>
                        <a:pt x="2652" y="19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73" name="Freeform 37">
                  <a:extLst>
                    <a:ext uri="{FF2B5EF4-FFF2-40B4-BE49-F238E27FC236}">
                      <a16:creationId xmlns:a16="http://schemas.microsoft.com/office/drawing/2014/main" id="{4A928831-15DE-44E7-B39C-FB998A66C3E8}"/>
                    </a:ext>
                  </a:extLst>
                </p:cNvPr>
                <p:cNvSpPr>
                  <a:spLocks noEditPoints="1"/>
                </p:cNvSpPr>
                <p:nvPr/>
              </p:nvSpPr>
              <p:spPr bwMode="auto">
                <a:xfrm>
                  <a:off x="12648902" y="1778599"/>
                  <a:ext cx="1555243" cy="1538325"/>
                </a:xfrm>
                <a:custGeom>
                  <a:avLst/>
                  <a:gdLst/>
                  <a:ahLst/>
                  <a:cxnLst>
                    <a:cxn ang="0">
                      <a:pos x="2178" y="4582"/>
                    </a:cxn>
                    <a:cxn ang="0">
                      <a:pos x="2058" y="4572"/>
                    </a:cxn>
                    <a:cxn ang="0">
                      <a:pos x="1950" y="4536"/>
                    </a:cxn>
                    <a:cxn ang="0">
                      <a:pos x="1848" y="4518"/>
                    </a:cxn>
                    <a:cxn ang="0">
                      <a:pos x="1734" y="4516"/>
                    </a:cxn>
                    <a:cxn ang="0">
                      <a:pos x="3056" y="4454"/>
                    </a:cxn>
                    <a:cxn ang="0">
                      <a:pos x="3152" y="4392"/>
                    </a:cxn>
                    <a:cxn ang="0">
                      <a:pos x="3262" y="4344"/>
                    </a:cxn>
                    <a:cxn ang="0">
                      <a:pos x="3372" y="4314"/>
                    </a:cxn>
                    <a:cxn ang="0">
                      <a:pos x="3462" y="4264"/>
                    </a:cxn>
                    <a:cxn ang="0">
                      <a:pos x="1016" y="4198"/>
                    </a:cxn>
                    <a:cxn ang="0">
                      <a:pos x="918" y="4128"/>
                    </a:cxn>
                    <a:cxn ang="0">
                      <a:pos x="846" y="4040"/>
                    </a:cxn>
                    <a:cxn ang="0">
                      <a:pos x="766" y="3972"/>
                    </a:cxn>
                    <a:cxn ang="0">
                      <a:pos x="670" y="3912"/>
                    </a:cxn>
                    <a:cxn ang="0">
                      <a:pos x="4058" y="3754"/>
                    </a:cxn>
                    <a:cxn ang="0">
                      <a:pos x="4108" y="3650"/>
                    </a:cxn>
                    <a:cxn ang="0">
                      <a:pos x="4178" y="3554"/>
                    </a:cxn>
                    <a:cxn ang="0">
                      <a:pos x="4258" y="3472"/>
                    </a:cxn>
                    <a:cxn ang="0">
                      <a:pos x="4310" y="3380"/>
                    </a:cxn>
                    <a:cxn ang="0">
                      <a:pos x="218" y="3272"/>
                    </a:cxn>
                    <a:cxn ang="0">
                      <a:pos x="170" y="3162"/>
                    </a:cxn>
                    <a:cxn ang="0">
                      <a:pos x="152" y="3048"/>
                    </a:cxn>
                    <a:cxn ang="0">
                      <a:pos x="120" y="2950"/>
                    </a:cxn>
                    <a:cxn ang="0">
                      <a:pos x="68" y="2848"/>
                    </a:cxn>
                    <a:cxn ang="0">
                      <a:pos x="4558" y="2636"/>
                    </a:cxn>
                    <a:cxn ang="0">
                      <a:pos x="4550" y="2522"/>
                    </a:cxn>
                    <a:cxn ang="0">
                      <a:pos x="4558" y="2404"/>
                    </a:cxn>
                    <a:cxn ang="0">
                      <a:pos x="4584" y="2292"/>
                    </a:cxn>
                    <a:cxn ang="0">
                      <a:pos x="4558" y="2190"/>
                    </a:cxn>
                    <a:cxn ang="0">
                      <a:pos x="34" y="2068"/>
                    </a:cxn>
                    <a:cxn ang="0">
                      <a:pos x="24" y="1954"/>
                    </a:cxn>
                    <a:cxn ang="0">
                      <a:pos x="44" y="1836"/>
                    </a:cxn>
                    <a:cxn ang="0">
                      <a:pos x="94" y="1732"/>
                    </a:cxn>
                    <a:cxn ang="0">
                      <a:pos x="120" y="1632"/>
                    </a:cxn>
                    <a:cxn ang="0">
                      <a:pos x="4392" y="1434"/>
                    </a:cxn>
                    <a:cxn ang="0">
                      <a:pos x="4344" y="1324"/>
                    </a:cxn>
                    <a:cxn ang="0">
                      <a:pos x="4316" y="1214"/>
                    </a:cxn>
                    <a:cxn ang="0">
                      <a:pos x="4264" y="1122"/>
                    </a:cxn>
                    <a:cxn ang="0">
                      <a:pos x="4184" y="1040"/>
                    </a:cxn>
                    <a:cxn ang="0">
                      <a:pos x="472" y="938"/>
                    </a:cxn>
                    <a:cxn ang="0">
                      <a:pos x="522" y="836"/>
                    </a:cxn>
                    <a:cxn ang="0">
                      <a:pos x="600" y="744"/>
                    </a:cxn>
                    <a:cxn ang="0">
                      <a:pos x="696" y="680"/>
                    </a:cxn>
                    <a:cxn ang="0">
                      <a:pos x="770" y="610"/>
                    </a:cxn>
                    <a:cxn ang="0">
                      <a:pos x="3652" y="476"/>
                    </a:cxn>
                    <a:cxn ang="0">
                      <a:pos x="3556" y="408"/>
                    </a:cxn>
                    <a:cxn ang="0">
                      <a:pos x="3474" y="326"/>
                    </a:cxn>
                    <a:cxn ang="0">
                      <a:pos x="3382" y="274"/>
                    </a:cxn>
                    <a:cxn ang="0">
                      <a:pos x="3272" y="246"/>
                    </a:cxn>
                    <a:cxn ang="0">
                      <a:pos x="1426" y="194"/>
                    </a:cxn>
                    <a:cxn ang="0">
                      <a:pos x="1522" y="132"/>
                    </a:cxn>
                    <a:cxn ang="0">
                      <a:pos x="1636" y="94"/>
                    </a:cxn>
                    <a:cxn ang="0">
                      <a:pos x="1750" y="88"/>
                    </a:cxn>
                    <a:cxn ang="0">
                      <a:pos x="1852" y="66"/>
                    </a:cxn>
                    <a:cxn ang="0">
                      <a:pos x="2524" y="36"/>
                    </a:cxn>
                    <a:cxn ang="0">
                      <a:pos x="2406" y="26"/>
                    </a:cxn>
                    <a:cxn ang="0">
                      <a:pos x="2294" y="0"/>
                    </a:cxn>
                  </a:cxnLst>
                  <a:rect l="0" t="0" r="r" b="b"/>
                  <a:pathLst>
                    <a:path w="4584" h="4584">
                      <a:moveTo>
                        <a:pt x="2292" y="4584"/>
                      </a:moveTo>
                      <a:lnTo>
                        <a:pt x="2284" y="4584"/>
                      </a:lnTo>
                      <a:lnTo>
                        <a:pt x="2284" y="4560"/>
                      </a:lnTo>
                      <a:lnTo>
                        <a:pt x="2292" y="4560"/>
                      </a:lnTo>
                      <a:lnTo>
                        <a:pt x="2292" y="4584"/>
                      </a:lnTo>
                      <a:close/>
                      <a:moveTo>
                        <a:pt x="2396" y="4582"/>
                      </a:moveTo>
                      <a:lnTo>
                        <a:pt x="2394" y="4558"/>
                      </a:lnTo>
                      <a:lnTo>
                        <a:pt x="2402" y="4558"/>
                      </a:lnTo>
                      <a:lnTo>
                        <a:pt x="2404" y="4582"/>
                      </a:lnTo>
                      <a:lnTo>
                        <a:pt x="2396" y="4582"/>
                      </a:lnTo>
                      <a:close/>
                      <a:moveTo>
                        <a:pt x="2178" y="4582"/>
                      </a:moveTo>
                      <a:lnTo>
                        <a:pt x="2170" y="4582"/>
                      </a:lnTo>
                      <a:lnTo>
                        <a:pt x="2172" y="4558"/>
                      </a:lnTo>
                      <a:lnTo>
                        <a:pt x="2180" y="4558"/>
                      </a:lnTo>
                      <a:lnTo>
                        <a:pt x="2178" y="4582"/>
                      </a:lnTo>
                      <a:close/>
                      <a:moveTo>
                        <a:pt x="2508" y="4574"/>
                      </a:moveTo>
                      <a:lnTo>
                        <a:pt x="2506" y="4550"/>
                      </a:lnTo>
                      <a:lnTo>
                        <a:pt x="2514" y="4550"/>
                      </a:lnTo>
                      <a:lnTo>
                        <a:pt x="2516" y="4574"/>
                      </a:lnTo>
                      <a:lnTo>
                        <a:pt x="2508" y="4574"/>
                      </a:lnTo>
                      <a:close/>
                      <a:moveTo>
                        <a:pt x="2066" y="4574"/>
                      </a:moveTo>
                      <a:lnTo>
                        <a:pt x="2058" y="4572"/>
                      </a:lnTo>
                      <a:lnTo>
                        <a:pt x="2062" y="4550"/>
                      </a:lnTo>
                      <a:lnTo>
                        <a:pt x="2068" y="4550"/>
                      </a:lnTo>
                      <a:lnTo>
                        <a:pt x="2066" y="4574"/>
                      </a:lnTo>
                      <a:close/>
                      <a:moveTo>
                        <a:pt x="2620" y="4562"/>
                      </a:moveTo>
                      <a:lnTo>
                        <a:pt x="2616" y="4538"/>
                      </a:lnTo>
                      <a:lnTo>
                        <a:pt x="2624" y="4536"/>
                      </a:lnTo>
                      <a:lnTo>
                        <a:pt x="2628" y="4560"/>
                      </a:lnTo>
                      <a:lnTo>
                        <a:pt x="2620" y="4562"/>
                      </a:lnTo>
                      <a:close/>
                      <a:moveTo>
                        <a:pt x="1954" y="4560"/>
                      </a:moveTo>
                      <a:lnTo>
                        <a:pt x="1946" y="4558"/>
                      </a:lnTo>
                      <a:lnTo>
                        <a:pt x="1950" y="4536"/>
                      </a:lnTo>
                      <a:lnTo>
                        <a:pt x="1958" y="4536"/>
                      </a:lnTo>
                      <a:lnTo>
                        <a:pt x="1954" y="4560"/>
                      </a:lnTo>
                      <a:close/>
                      <a:moveTo>
                        <a:pt x="2730" y="4542"/>
                      </a:moveTo>
                      <a:lnTo>
                        <a:pt x="2726" y="4520"/>
                      </a:lnTo>
                      <a:lnTo>
                        <a:pt x="2734" y="4518"/>
                      </a:lnTo>
                      <a:lnTo>
                        <a:pt x="2738" y="4542"/>
                      </a:lnTo>
                      <a:lnTo>
                        <a:pt x="2730" y="4542"/>
                      </a:lnTo>
                      <a:close/>
                      <a:moveTo>
                        <a:pt x="1844" y="4540"/>
                      </a:moveTo>
                      <a:lnTo>
                        <a:pt x="1836" y="4540"/>
                      </a:lnTo>
                      <a:lnTo>
                        <a:pt x="1840" y="4516"/>
                      </a:lnTo>
                      <a:lnTo>
                        <a:pt x="1848" y="4518"/>
                      </a:lnTo>
                      <a:lnTo>
                        <a:pt x="1844" y="4540"/>
                      </a:lnTo>
                      <a:close/>
                      <a:moveTo>
                        <a:pt x="2840" y="4518"/>
                      </a:moveTo>
                      <a:lnTo>
                        <a:pt x="2836" y="4496"/>
                      </a:lnTo>
                      <a:lnTo>
                        <a:pt x="2842" y="4494"/>
                      </a:lnTo>
                      <a:lnTo>
                        <a:pt x="2848" y="4516"/>
                      </a:lnTo>
                      <a:lnTo>
                        <a:pt x="2840" y="4518"/>
                      </a:lnTo>
                      <a:close/>
                      <a:moveTo>
                        <a:pt x="1734" y="4516"/>
                      </a:moveTo>
                      <a:lnTo>
                        <a:pt x="1726" y="4514"/>
                      </a:lnTo>
                      <a:lnTo>
                        <a:pt x="1732" y="4492"/>
                      </a:lnTo>
                      <a:lnTo>
                        <a:pt x="1740" y="4492"/>
                      </a:lnTo>
                      <a:lnTo>
                        <a:pt x="1734" y="4516"/>
                      </a:lnTo>
                      <a:close/>
                      <a:moveTo>
                        <a:pt x="2950" y="4488"/>
                      </a:moveTo>
                      <a:lnTo>
                        <a:pt x="2942" y="4466"/>
                      </a:lnTo>
                      <a:lnTo>
                        <a:pt x="2950" y="4464"/>
                      </a:lnTo>
                      <a:lnTo>
                        <a:pt x="2958" y="4486"/>
                      </a:lnTo>
                      <a:lnTo>
                        <a:pt x="2950" y="4488"/>
                      </a:lnTo>
                      <a:close/>
                      <a:moveTo>
                        <a:pt x="1626" y="4486"/>
                      </a:moveTo>
                      <a:lnTo>
                        <a:pt x="1618" y="4484"/>
                      </a:lnTo>
                      <a:lnTo>
                        <a:pt x="1626" y="4460"/>
                      </a:lnTo>
                      <a:lnTo>
                        <a:pt x="1632" y="4464"/>
                      </a:lnTo>
                      <a:lnTo>
                        <a:pt x="1626" y="4486"/>
                      </a:lnTo>
                      <a:close/>
                      <a:moveTo>
                        <a:pt x="3056" y="4454"/>
                      </a:moveTo>
                      <a:lnTo>
                        <a:pt x="3048" y="4432"/>
                      </a:lnTo>
                      <a:lnTo>
                        <a:pt x="3056" y="4428"/>
                      </a:lnTo>
                      <a:lnTo>
                        <a:pt x="3064" y="4452"/>
                      </a:lnTo>
                      <a:lnTo>
                        <a:pt x="3056" y="4454"/>
                      </a:lnTo>
                      <a:close/>
                      <a:moveTo>
                        <a:pt x="1518" y="4450"/>
                      </a:moveTo>
                      <a:lnTo>
                        <a:pt x="1510" y="4448"/>
                      </a:lnTo>
                      <a:lnTo>
                        <a:pt x="1520" y="4426"/>
                      </a:lnTo>
                      <a:lnTo>
                        <a:pt x="1526" y="4428"/>
                      </a:lnTo>
                      <a:lnTo>
                        <a:pt x="1518" y="4450"/>
                      </a:lnTo>
                      <a:close/>
                      <a:moveTo>
                        <a:pt x="3162" y="4414"/>
                      </a:moveTo>
                      <a:lnTo>
                        <a:pt x="3152" y="4392"/>
                      </a:lnTo>
                      <a:lnTo>
                        <a:pt x="3160" y="4388"/>
                      </a:lnTo>
                      <a:lnTo>
                        <a:pt x="3170" y="4410"/>
                      </a:lnTo>
                      <a:lnTo>
                        <a:pt x="3162" y="4414"/>
                      </a:lnTo>
                      <a:close/>
                      <a:moveTo>
                        <a:pt x="1414" y="4410"/>
                      </a:moveTo>
                      <a:lnTo>
                        <a:pt x="1406" y="4408"/>
                      </a:lnTo>
                      <a:lnTo>
                        <a:pt x="1416" y="4384"/>
                      </a:lnTo>
                      <a:lnTo>
                        <a:pt x="1422" y="4388"/>
                      </a:lnTo>
                      <a:lnTo>
                        <a:pt x="1414" y="4410"/>
                      </a:lnTo>
                      <a:close/>
                      <a:moveTo>
                        <a:pt x="3264" y="4368"/>
                      </a:moveTo>
                      <a:lnTo>
                        <a:pt x="3254" y="4348"/>
                      </a:lnTo>
                      <a:lnTo>
                        <a:pt x="3262" y="4344"/>
                      </a:lnTo>
                      <a:lnTo>
                        <a:pt x="3272" y="4366"/>
                      </a:lnTo>
                      <a:lnTo>
                        <a:pt x="3264" y="4368"/>
                      </a:lnTo>
                      <a:close/>
                      <a:moveTo>
                        <a:pt x="1310" y="4364"/>
                      </a:moveTo>
                      <a:lnTo>
                        <a:pt x="1302" y="4360"/>
                      </a:lnTo>
                      <a:lnTo>
                        <a:pt x="1314" y="4340"/>
                      </a:lnTo>
                      <a:lnTo>
                        <a:pt x="1320" y="4342"/>
                      </a:lnTo>
                      <a:lnTo>
                        <a:pt x="1310" y="4364"/>
                      </a:lnTo>
                      <a:close/>
                      <a:moveTo>
                        <a:pt x="3364" y="4318"/>
                      </a:moveTo>
                      <a:lnTo>
                        <a:pt x="3354" y="4298"/>
                      </a:lnTo>
                      <a:lnTo>
                        <a:pt x="3360" y="4294"/>
                      </a:lnTo>
                      <a:lnTo>
                        <a:pt x="3372" y="4314"/>
                      </a:lnTo>
                      <a:lnTo>
                        <a:pt x="3364" y="4318"/>
                      </a:lnTo>
                      <a:close/>
                      <a:moveTo>
                        <a:pt x="1210" y="4314"/>
                      </a:moveTo>
                      <a:lnTo>
                        <a:pt x="1202" y="4310"/>
                      </a:lnTo>
                      <a:lnTo>
                        <a:pt x="1214" y="4288"/>
                      </a:lnTo>
                      <a:lnTo>
                        <a:pt x="1222" y="4292"/>
                      </a:lnTo>
                      <a:lnTo>
                        <a:pt x="1210" y="4314"/>
                      </a:lnTo>
                      <a:close/>
                      <a:moveTo>
                        <a:pt x="3462" y="4264"/>
                      </a:moveTo>
                      <a:lnTo>
                        <a:pt x="3450" y="4242"/>
                      </a:lnTo>
                      <a:lnTo>
                        <a:pt x="3458" y="4238"/>
                      </a:lnTo>
                      <a:lnTo>
                        <a:pt x="3470" y="4260"/>
                      </a:lnTo>
                      <a:lnTo>
                        <a:pt x="3462" y="4264"/>
                      </a:lnTo>
                      <a:close/>
                      <a:moveTo>
                        <a:pt x="1112" y="4258"/>
                      </a:moveTo>
                      <a:lnTo>
                        <a:pt x="1104" y="4254"/>
                      </a:lnTo>
                      <a:lnTo>
                        <a:pt x="1118" y="4234"/>
                      </a:lnTo>
                      <a:lnTo>
                        <a:pt x="1124" y="4238"/>
                      </a:lnTo>
                      <a:lnTo>
                        <a:pt x="1112" y="4258"/>
                      </a:lnTo>
                      <a:close/>
                      <a:moveTo>
                        <a:pt x="3558" y="4204"/>
                      </a:moveTo>
                      <a:lnTo>
                        <a:pt x="3544" y="4184"/>
                      </a:lnTo>
                      <a:lnTo>
                        <a:pt x="3552" y="4180"/>
                      </a:lnTo>
                      <a:lnTo>
                        <a:pt x="3564" y="4200"/>
                      </a:lnTo>
                      <a:lnTo>
                        <a:pt x="3558" y="4204"/>
                      </a:lnTo>
                      <a:close/>
                      <a:moveTo>
                        <a:pt x="1016" y="4198"/>
                      </a:moveTo>
                      <a:lnTo>
                        <a:pt x="1010" y="4192"/>
                      </a:lnTo>
                      <a:lnTo>
                        <a:pt x="1024" y="4172"/>
                      </a:lnTo>
                      <a:lnTo>
                        <a:pt x="1030" y="4178"/>
                      </a:lnTo>
                      <a:lnTo>
                        <a:pt x="1016" y="4198"/>
                      </a:lnTo>
                      <a:close/>
                      <a:moveTo>
                        <a:pt x="3650" y="4140"/>
                      </a:moveTo>
                      <a:lnTo>
                        <a:pt x="3636" y="4120"/>
                      </a:lnTo>
                      <a:lnTo>
                        <a:pt x="3642" y="4116"/>
                      </a:lnTo>
                      <a:lnTo>
                        <a:pt x="3656" y="4134"/>
                      </a:lnTo>
                      <a:lnTo>
                        <a:pt x="3650" y="4140"/>
                      </a:lnTo>
                      <a:close/>
                      <a:moveTo>
                        <a:pt x="924" y="4132"/>
                      </a:moveTo>
                      <a:lnTo>
                        <a:pt x="918" y="4128"/>
                      </a:lnTo>
                      <a:lnTo>
                        <a:pt x="932" y="4108"/>
                      </a:lnTo>
                      <a:lnTo>
                        <a:pt x="938" y="4114"/>
                      </a:lnTo>
                      <a:lnTo>
                        <a:pt x="924" y="4132"/>
                      </a:lnTo>
                      <a:close/>
                      <a:moveTo>
                        <a:pt x="3740" y="4070"/>
                      </a:moveTo>
                      <a:lnTo>
                        <a:pt x="3724" y="4052"/>
                      </a:lnTo>
                      <a:lnTo>
                        <a:pt x="3730" y="4046"/>
                      </a:lnTo>
                      <a:lnTo>
                        <a:pt x="3746" y="4066"/>
                      </a:lnTo>
                      <a:lnTo>
                        <a:pt x="3740" y="4070"/>
                      </a:lnTo>
                      <a:close/>
                      <a:moveTo>
                        <a:pt x="836" y="4062"/>
                      </a:moveTo>
                      <a:lnTo>
                        <a:pt x="830" y="4058"/>
                      </a:lnTo>
                      <a:lnTo>
                        <a:pt x="846" y="4040"/>
                      </a:lnTo>
                      <a:lnTo>
                        <a:pt x="852" y="4044"/>
                      </a:lnTo>
                      <a:lnTo>
                        <a:pt x="836" y="4062"/>
                      </a:lnTo>
                      <a:close/>
                      <a:moveTo>
                        <a:pt x="3824" y="3998"/>
                      </a:moveTo>
                      <a:lnTo>
                        <a:pt x="3808" y="3980"/>
                      </a:lnTo>
                      <a:lnTo>
                        <a:pt x="3814" y="3974"/>
                      </a:lnTo>
                      <a:lnTo>
                        <a:pt x="3830" y="3992"/>
                      </a:lnTo>
                      <a:lnTo>
                        <a:pt x="3824" y="3998"/>
                      </a:lnTo>
                      <a:close/>
                      <a:moveTo>
                        <a:pt x="750" y="3990"/>
                      </a:moveTo>
                      <a:lnTo>
                        <a:pt x="744" y="3984"/>
                      </a:lnTo>
                      <a:lnTo>
                        <a:pt x="762" y="3966"/>
                      </a:lnTo>
                      <a:lnTo>
                        <a:pt x="766" y="3972"/>
                      </a:lnTo>
                      <a:lnTo>
                        <a:pt x="750" y="3990"/>
                      </a:lnTo>
                      <a:close/>
                      <a:moveTo>
                        <a:pt x="3906" y="3920"/>
                      </a:moveTo>
                      <a:lnTo>
                        <a:pt x="3890" y="3902"/>
                      </a:lnTo>
                      <a:lnTo>
                        <a:pt x="3896" y="3898"/>
                      </a:lnTo>
                      <a:lnTo>
                        <a:pt x="3912" y="3914"/>
                      </a:lnTo>
                      <a:lnTo>
                        <a:pt x="3906" y="3920"/>
                      </a:lnTo>
                      <a:close/>
                      <a:moveTo>
                        <a:pt x="670" y="3912"/>
                      </a:moveTo>
                      <a:lnTo>
                        <a:pt x="664" y="3906"/>
                      </a:lnTo>
                      <a:lnTo>
                        <a:pt x="680" y="3888"/>
                      </a:lnTo>
                      <a:lnTo>
                        <a:pt x="686" y="3894"/>
                      </a:lnTo>
                      <a:lnTo>
                        <a:pt x="670" y="3912"/>
                      </a:lnTo>
                      <a:close/>
                      <a:moveTo>
                        <a:pt x="3984" y="3838"/>
                      </a:moveTo>
                      <a:lnTo>
                        <a:pt x="3966" y="3822"/>
                      </a:lnTo>
                      <a:lnTo>
                        <a:pt x="3972" y="3816"/>
                      </a:lnTo>
                      <a:lnTo>
                        <a:pt x="3990" y="3832"/>
                      </a:lnTo>
                      <a:lnTo>
                        <a:pt x="3984" y="3838"/>
                      </a:lnTo>
                      <a:close/>
                      <a:moveTo>
                        <a:pt x="592" y="3830"/>
                      </a:moveTo>
                      <a:lnTo>
                        <a:pt x="586" y="3824"/>
                      </a:lnTo>
                      <a:lnTo>
                        <a:pt x="604" y="3808"/>
                      </a:lnTo>
                      <a:lnTo>
                        <a:pt x="610" y="3814"/>
                      </a:lnTo>
                      <a:lnTo>
                        <a:pt x="592" y="3830"/>
                      </a:lnTo>
                      <a:close/>
                      <a:moveTo>
                        <a:pt x="4058" y="3754"/>
                      </a:moveTo>
                      <a:lnTo>
                        <a:pt x="4040" y="3738"/>
                      </a:lnTo>
                      <a:lnTo>
                        <a:pt x="4044" y="3732"/>
                      </a:lnTo>
                      <a:lnTo>
                        <a:pt x="4064" y="3748"/>
                      </a:lnTo>
                      <a:lnTo>
                        <a:pt x="4058" y="3754"/>
                      </a:lnTo>
                      <a:close/>
                      <a:moveTo>
                        <a:pt x="518" y="3744"/>
                      </a:moveTo>
                      <a:lnTo>
                        <a:pt x="514" y="3738"/>
                      </a:lnTo>
                      <a:lnTo>
                        <a:pt x="532" y="3724"/>
                      </a:lnTo>
                      <a:lnTo>
                        <a:pt x="536" y="3730"/>
                      </a:lnTo>
                      <a:lnTo>
                        <a:pt x="518" y="3744"/>
                      </a:lnTo>
                      <a:close/>
                      <a:moveTo>
                        <a:pt x="4128" y="3666"/>
                      </a:moveTo>
                      <a:lnTo>
                        <a:pt x="4108" y="3650"/>
                      </a:lnTo>
                      <a:lnTo>
                        <a:pt x="4114" y="3644"/>
                      </a:lnTo>
                      <a:lnTo>
                        <a:pt x="4132" y="3658"/>
                      </a:lnTo>
                      <a:lnTo>
                        <a:pt x="4128" y="3666"/>
                      </a:lnTo>
                      <a:close/>
                      <a:moveTo>
                        <a:pt x="450" y="3656"/>
                      </a:moveTo>
                      <a:lnTo>
                        <a:pt x="444" y="3650"/>
                      </a:lnTo>
                      <a:lnTo>
                        <a:pt x="464" y="3636"/>
                      </a:lnTo>
                      <a:lnTo>
                        <a:pt x="468" y="3642"/>
                      </a:lnTo>
                      <a:lnTo>
                        <a:pt x="450" y="3656"/>
                      </a:lnTo>
                      <a:close/>
                      <a:moveTo>
                        <a:pt x="4194" y="3574"/>
                      </a:moveTo>
                      <a:lnTo>
                        <a:pt x="4174" y="3560"/>
                      </a:lnTo>
                      <a:lnTo>
                        <a:pt x="4178" y="3554"/>
                      </a:lnTo>
                      <a:lnTo>
                        <a:pt x="4198" y="3566"/>
                      </a:lnTo>
                      <a:lnTo>
                        <a:pt x="4194" y="3574"/>
                      </a:lnTo>
                      <a:close/>
                      <a:moveTo>
                        <a:pt x="384" y="3564"/>
                      </a:moveTo>
                      <a:lnTo>
                        <a:pt x="380" y="3558"/>
                      </a:lnTo>
                      <a:lnTo>
                        <a:pt x="400" y="3544"/>
                      </a:lnTo>
                      <a:lnTo>
                        <a:pt x="404" y="3550"/>
                      </a:lnTo>
                      <a:lnTo>
                        <a:pt x="384" y="3564"/>
                      </a:lnTo>
                      <a:close/>
                      <a:moveTo>
                        <a:pt x="4254" y="3478"/>
                      </a:moveTo>
                      <a:lnTo>
                        <a:pt x="4234" y="3466"/>
                      </a:lnTo>
                      <a:lnTo>
                        <a:pt x="4238" y="3460"/>
                      </a:lnTo>
                      <a:lnTo>
                        <a:pt x="4258" y="3472"/>
                      </a:lnTo>
                      <a:lnTo>
                        <a:pt x="4254" y="3478"/>
                      </a:lnTo>
                      <a:close/>
                      <a:moveTo>
                        <a:pt x="324" y="3470"/>
                      </a:moveTo>
                      <a:lnTo>
                        <a:pt x="320" y="3462"/>
                      </a:lnTo>
                      <a:lnTo>
                        <a:pt x="340" y="3450"/>
                      </a:lnTo>
                      <a:lnTo>
                        <a:pt x="344" y="3456"/>
                      </a:lnTo>
                      <a:lnTo>
                        <a:pt x="324" y="3470"/>
                      </a:lnTo>
                      <a:close/>
                      <a:moveTo>
                        <a:pt x="4310" y="3380"/>
                      </a:moveTo>
                      <a:lnTo>
                        <a:pt x="4288" y="3370"/>
                      </a:lnTo>
                      <a:lnTo>
                        <a:pt x="4292" y="3362"/>
                      </a:lnTo>
                      <a:lnTo>
                        <a:pt x="4314" y="3374"/>
                      </a:lnTo>
                      <a:lnTo>
                        <a:pt x="4310" y="3380"/>
                      </a:lnTo>
                      <a:close/>
                      <a:moveTo>
                        <a:pt x="268" y="3372"/>
                      </a:moveTo>
                      <a:lnTo>
                        <a:pt x="266" y="3364"/>
                      </a:lnTo>
                      <a:lnTo>
                        <a:pt x="286" y="3354"/>
                      </a:lnTo>
                      <a:lnTo>
                        <a:pt x="290" y="3360"/>
                      </a:lnTo>
                      <a:lnTo>
                        <a:pt x="268" y="3372"/>
                      </a:lnTo>
                      <a:close/>
                      <a:moveTo>
                        <a:pt x="4362" y="3280"/>
                      </a:moveTo>
                      <a:lnTo>
                        <a:pt x="4340" y="3270"/>
                      </a:lnTo>
                      <a:lnTo>
                        <a:pt x="4342" y="3262"/>
                      </a:lnTo>
                      <a:lnTo>
                        <a:pt x="4364" y="3274"/>
                      </a:lnTo>
                      <a:lnTo>
                        <a:pt x="4362" y="3280"/>
                      </a:lnTo>
                      <a:close/>
                      <a:moveTo>
                        <a:pt x="218" y="3272"/>
                      </a:moveTo>
                      <a:lnTo>
                        <a:pt x="214" y="3264"/>
                      </a:lnTo>
                      <a:lnTo>
                        <a:pt x="236" y="3254"/>
                      </a:lnTo>
                      <a:lnTo>
                        <a:pt x="240" y="3260"/>
                      </a:lnTo>
                      <a:lnTo>
                        <a:pt x="218" y="3272"/>
                      </a:lnTo>
                      <a:close/>
                      <a:moveTo>
                        <a:pt x="4408" y="3178"/>
                      </a:moveTo>
                      <a:lnTo>
                        <a:pt x="4386" y="3168"/>
                      </a:lnTo>
                      <a:lnTo>
                        <a:pt x="4388" y="3160"/>
                      </a:lnTo>
                      <a:lnTo>
                        <a:pt x="4410" y="3170"/>
                      </a:lnTo>
                      <a:lnTo>
                        <a:pt x="4408" y="3178"/>
                      </a:lnTo>
                      <a:close/>
                      <a:moveTo>
                        <a:pt x="172" y="3168"/>
                      </a:moveTo>
                      <a:lnTo>
                        <a:pt x="170" y="3162"/>
                      </a:lnTo>
                      <a:lnTo>
                        <a:pt x="192" y="3152"/>
                      </a:lnTo>
                      <a:lnTo>
                        <a:pt x="196" y="3160"/>
                      </a:lnTo>
                      <a:lnTo>
                        <a:pt x="172" y="3168"/>
                      </a:lnTo>
                      <a:close/>
                      <a:moveTo>
                        <a:pt x="4448" y="3072"/>
                      </a:moveTo>
                      <a:lnTo>
                        <a:pt x="4426" y="3064"/>
                      </a:lnTo>
                      <a:lnTo>
                        <a:pt x="4428" y="3056"/>
                      </a:lnTo>
                      <a:lnTo>
                        <a:pt x="4452" y="3064"/>
                      </a:lnTo>
                      <a:lnTo>
                        <a:pt x="4448" y="3072"/>
                      </a:lnTo>
                      <a:close/>
                      <a:moveTo>
                        <a:pt x="132" y="3064"/>
                      </a:moveTo>
                      <a:lnTo>
                        <a:pt x="130" y="3056"/>
                      </a:lnTo>
                      <a:lnTo>
                        <a:pt x="152" y="3048"/>
                      </a:lnTo>
                      <a:lnTo>
                        <a:pt x="156" y="3056"/>
                      </a:lnTo>
                      <a:lnTo>
                        <a:pt x="132" y="3064"/>
                      </a:lnTo>
                      <a:close/>
                      <a:moveTo>
                        <a:pt x="4484" y="2966"/>
                      </a:moveTo>
                      <a:lnTo>
                        <a:pt x="4462" y="2958"/>
                      </a:lnTo>
                      <a:lnTo>
                        <a:pt x="4464" y="2950"/>
                      </a:lnTo>
                      <a:lnTo>
                        <a:pt x="4486" y="2958"/>
                      </a:lnTo>
                      <a:lnTo>
                        <a:pt x="4484" y="2966"/>
                      </a:lnTo>
                      <a:close/>
                      <a:moveTo>
                        <a:pt x="98" y="2956"/>
                      </a:moveTo>
                      <a:lnTo>
                        <a:pt x="94" y="2948"/>
                      </a:lnTo>
                      <a:lnTo>
                        <a:pt x="118" y="2942"/>
                      </a:lnTo>
                      <a:lnTo>
                        <a:pt x="120" y="2950"/>
                      </a:lnTo>
                      <a:lnTo>
                        <a:pt x="98" y="2956"/>
                      </a:lnTo>
                      <a:close/>
                      <a:moveTo>
                        <a:pt x="4514" y="2856"/>
                      </a:moveTo>
                      <a:lnTo>
                        <a:pt x="4492" y="2852"/>
                      </a:lnTo>
                      <a:lnTo>
                        <a:pt x="4494" y="2844"/>
                      </a:lnTo>
                      <a:lnTo>
                        <a:pt x="4516" y="2850"/>
                      </a:lnTo>
                      <a:lnTo>
                        <a:pt x="4514" y="2856"/>
                      </a:lnTo>
                      <a:close/>
                      <a:moveTo>
                        <a:pt x="68" y="2848"/>
                      </a:moveTo>
                      <a:lnTo>
                        <a:pt x="66" y="2840"/>
                      </a:lnTo>
                      <a:lnTo>
                        <a:pt x="88" y="2834"/>
                      </a:lnTo>
                      <a:lnTo>
                        <a:pt x="90" y="2842"/>
                      </a:lnTo>
                      <a:lnTo>
                        <a:pt x="68" y="2848"/>
                      </a:lnTo>
                      <a:close/>
                      <a:moveTo>
                        <a:pt x="4540" y="2748"/>
                      </a:moveTo>
                      <a:lnTo>
                        <a:pt x="4516" y="2742"/>
                      </a:lnTo>
                      <a:lnTo>
                        <a:pt x="4518" y="2734"/>
                      </a:lnTo>
                      <a:lnTo>
                        <a:pt x="4540" y="2740"/>
                      </a:lnTo>
                      <a:lnTo>
                        <a:pt x="4540" y="2748"/>
                      </a:lnTo>
                      <a:close/>
                      <a:moveTo>
                        <a:pt x="42" y="2738"/>
                      </a:moveTo>
                      <a:lnTo>
                        <a:pt x="42" y="2730"/>
                      </a:lnTo>
                      <a:lnTo>
                        <a:pt x="64" y="2726"/>
                      </a:lnTo>
                      <a:lnTo>
                        <a:pt x="66" y="2734"/>
                      </a:lnTo>
                      <a:lnTo>
                        <a:pt x="42" y="2738"/>
                      </a:lnTo>
                      <a:close/>
                      <a:moveTo>
                        <a:pt x="4558" y="2636"/>
                      </a:moveTo>
                      <a:lnTo>
                        <a:pt x="4536" y="2632"/>
                      </a:lnTo>
                      <a:lnTo>
                        <a:pt x="4536" y="2624"/>
                      </a:lnTo>
                      <a:lnTo>
                        <a:pt x="4560" y="2628"/>
                      </a:lnTo>
                      <a:lnTo>
                        <a:pt x="4558" y="2636"/>
                      </a:lnTo>
                      <a:close/>
                      <a:moveTo>
                        <a:pt x="24" y="2628"/>
                      </a:moveTo>
                      <a:lnTo>
                        <a:pt x="22" y="2620"/>
                      </a:lnTo>
                      <a:lnTo>
                        <a:pt x="46" y="2616"/>
                      </a:lnTo>
                      <a:lnTo>
                        <a:pt x="48" y="2624"/>
                      </a:lnTo>
                      <a:lnTo>
                        <a:pt x="24" y="2628"/>
                      </a:lnTo>
                      <a:close/>
                      <a:moveTo>
                        <a:pt x="4572" y="2524"/>
                      </a:moveTo>
                      <a:lnTo>
                        <a:pt x="4550" y="2522"/>
                      </a:lnTo>
                      <a:lnTo>
                        <a:pt x="4550" y="2514"/>
                      </a:lnTo>
                      <a:lnTo>
                        <a:pt x="4574" y="2516"/>
                      </a:lnTo>
                      <a:lnTo>
                        <a:pt x="4572" y="2524"/>
                      </a:lnTo>
                      <a:close/>
                      <a:moveTo>
                        <a:pt x="10" y="2516"/>
                      </a:moveTo>
                      <a:lnTo>
                        <a:pt x="10" y="2508"/>
                      </a:lnTo>
                      <a:lnTo>
                        <a:pt x="34" y="2506"/>
                      </a:lnTo>
                      <a:lnTo>
                        <a:pt x="34" y="2514"/>
                      </a:lnTo>
                      <a:lnTo>
                        <a:pt x="10" y="2516"/>
                      </a:lnTo>
                      <a:close/>
                      <a:moveTo>
                        <a:pt x="4582" y="2412"/>
                      </a:moveTo>
                      <a:lnTo>
                        <a:pt x="4558" y="2412"/>
                      </a:lnTo>
                      <a:lnTo>
                        <a:pt x="4558" y="2404"/>
                      </a:lnTo>
                      <a:lnTo>
                        <a:pt x="4582" y="2404"/>
                      </a:lnTo>
                      <a:lnTo>
                        <a:pt x="4582" y="2412"/>
                      </a:lnTo>
                      <a:close/>
                      <a:moveTo>
                        <a:pt x="2" y="2404"/>
                      </a:moveTo>
                      <a:lnTo>
                        <a:pt x="2" y="2396"/>
                      </a:lnTo>
                      <a:lnTo>
                        <a:pt x="26" y="2394"/>
                      </a:lnTo>
                      <a:lnTo>
                        <a:pt x="26" y="2402"/>
                      </a:lnTo>
                      <a:lnTo>
                        <a:pt x="2" y="2404"/>
                      </a:lnTo>
                      <a:close/>
                      <a:moveTo>
                        <a:pt x="4584" y="2300"/>
                      </a:moveTo>
                      <a:lnTo>
                        <a:pt x="4560" y="2300"/>
                      </a:lnTo>
                      <a:lnTo>
                        <a:pt x="4560" y="2292"/>
                      </a:lnTo>
                      <a:lnTo>
                        <a:pt x="4584" y="2292"/>
                      </a:lnTo>
                      <a:lnTo>
                        <a:pt x="4584" y="2300"/>
                      </a:lnTo>
                      <a:close/>
                      <a:moveTo>
                        <a:pt x="24" y="2290"/>
                      </a:moveTo>
                      <a:lnTo>
                        <a:pt x="0" y="2290"/>
                      </a:lnTo>
                      <a:lnTo>
                        <a:pt x="0" y="2282"/>
                      </a:lnTo>
                      <a:lnTo>
                        <a:pt x="24" y="2282"/>
                      </a:lnTo>
                      <a:lnTo>
                        <a:pt x="24" y="2290"/>
                      </a:lnTo>
                      <a:close/>
                      <a:moveTo>
                        <a:pt x="4558" y="2190"/>
                      </a:moveTo>
                      <a:lnTo>
                        <a:pt x="4558" y="2184"/>
                      </a:lnTo>
                      <a:lnTo>
                        <a:pt x="4582" y="2182"/>
                      </a:lnTo>
                      <a:lnTo>
                        <a:pt x="4582" y="2190"/>
                      </a:lnTo>
                      <a:lnTo>
                        <a:pt x="4558" y="2190"/>
                      </a:lnTo>
                      <a:close/>
                      <a:moveTo>
                        <a:pt x="26" y="2180"/>
                      </a:moveTo>
                      <a:lnTo>
                        <a:pt x="2" y="2178"/>
                      </a:lnTo>
                      <a:lnTo>
                        <a:pt x="2" y="2170"/>
                      </a:lnTo>
                      <a:lnTo>
                        <a:pt x="26" y="2172"/>
                      </a:lnTo>
                      <a:lnTo>
                        <a:pt x="26" y="2180"/>
                      </a:lnTo>
                      <a:close/>
                      <a:moveTo>
                        <a:pt x="4550" y="2080"/>
                      </a:moveTo>
                      <a:lnTo>
                        <a:pt x="4550" y="2072"/>
                      </a:lnTo>
                      <a:lnTo>
                        <a:pt x="4574" y="2070"/>
                      </a:lnTo>
                      <a:lnTo>
                        <a:pt x="4574" y="2078"/>
                      </a:lnTo>
                      <a:lnTo>
                        <a:pt x="4550" y="2080"/>
                      </a:lnTo>
                      <a:close/>
                      <a:moveTo>
                        <a:pt x="34" y="2068"/>
                      </a:moveTo>
                      <a:lnTo>
                        <a:pt x="10" y="2066"/>
                      </a:lnTo>
                      <a:lnTo>
                        <a:pt x="12" y="2058"/>
                      </a:lnTo>
                      <a:lnTo>
                        <a:pt x="36" y="2060"/>
                      </a:lnTo>
                      <a:lnTo>
                        <a:pt x="34" y="2068"/>
                      </a:lnTo>
                      <a:close/>
                      <a:moveTo>
                        <a:pt x="4538" y="1970"/>
                      </a:moveTo>
                      <a:lnTo>
                        <a:pt x="4536" y="1962"/>
                      </a:lnTo>
                      <a:lnTo>
                        <a:pt x="4560" y="1958"/>
                      </a:lnTo>
                      <a:lnTo>
                        <a:pt x="4562" y="1966"/>
                      </a:lnTo>
                      <a:lnTo>
                        <a:pt x="4538" y="1970"/>
                      </a:lnTo>
                      <a:close/>
                      <a:moveTo>
                        <a:pt x="48" y="1958"/>
                      </a:moveTo>
                      <a:lnTo>
                        <a:pt x="24" y="1954"/>
                      </a:lnTo>
                      <a:lnTo>
                        <a:pt x="26" y="1946"/>
                      </a:lnTo>
                      <a:lnTo>
                        <a:pt x="50" y="1950"/>
                      </a:lnTo>
                      <a:lnTo>
                        <a:pt x="48" y="1958"/>
                      </a:lnTo>
                      <a:close/>
                      <a:moveTo>
                        <a:pt x="4520" y="1860"/>
                      </a:moveTo>
                      <a:lnTo>
                        <a:pt x="4518" y="1852"/>
                      </a:lnTo>
                      <a:lnTo>
                        <a:pt x="4542" y="1846"/>
                      </a:lnTo>
                      <a:lnTo>
                        <a:pt x="4542" y="1854"/>
                      </a:lnTo>
                      <a:lnTo>
                        <a:pt x="4520" y="1860"/>
                      </a:lnTo>
                      <a:close/>
                      <a:moveTo>
                        <a:pt x="66" y="1848"/>
                      </a:moveTo>
                      <a:lnTo>
                        <a:pt x="44" y="1844"/>
                      </a:lnTo>
                      <a:lnTo>
                        <a:pt x="44" y="1836"/>
                      </a:lnTo>
                      <a:lnTo>
                        <a:pt x="68" y="1840"/>
                      </a:lnTo>
                      <a:lnTo>
                        <a:pt x="66" y="1848"/>
                      </a:lnTo>
                      <a:close/>
                      <a:moveTo>
                        <a:pt x="4496" y="1750"/>
                      </a:moveTo>
                      <a:lnTo>
                        <a:pt x="4494" y="1742"/>
                      </a:lnTo>
                      <a:lnTo>
                        <a:pt x="4518" y="1738"/>
                      </a:lnTo>
                      <a:lnTo>
                        <a:pt x="4518" y="1744"/>
                      </a:lnTo>
                      <a:lnTo>
                        <a:pt x="4496" y="1750"/>
                      </a:lnTo>
                      <a:close/>
                      <a:moveTo>
                        <a:pt x="92" y="1740"/>
                      </a:moveTo>
                      <a:lnTo>
                        <a:pt x="68" y="1734"/>
                      </a:lnTo>
                      <a:lnTo>
                        <a:pt x="70" y="1726"/>
                      </a:lnTo>
                      <a:lnTo>
                        <a:pt x="94" y="1732"/>
                      </a:lnTo>
                      <a:lnTo>
                        <a:pt x="92" y="1740"/>
                      </a:lnTo>
                      <a:close/>
                      <a:moveTo>
                        <a:pt x="4466" y="1644"/>
                      </a:moveTo>
                      <a:lnTo>
                        <a:pt x="4464" y="1636"/>
                      </a:lnTo>
                      <a:lnTo>
                        <a:pt x="4488" y="1628"/>
                      </a:lnTo>
                      <a:lnTo>
                        <a:pt x="4490" y="1636"/>
                      </a:lnTo>
                      <a:lnTo>
                        <a:pt x="4466" y="1644"/>
                      </a:lnTo>
                      <a:close/>
                      <a:moveTo>
                        <a:pt x="120" y="1632"/>
                      </a:moveTo>
                      <a:lnTo>
                        <a:pt x="98" y="1626"/>
                      </a:lnTo>
                      <a:lnTo>
                        <a:pt x="100" y="1618"/>
                      </a:lnTo>
                      <a:lnTo>
                        <a:pt x="124" y="1624"/>
                      </a:lnTo>
                      <a:lnTo>
                        <a:pt x="120" y="1632"/>
                      </a:lnTo>
                      <a:close/>
                      <a:moveTo>
                        <a:pt x="4432" y="1538"/>
                      </a:moveTo>
                      <a:lnTo>
                        <a:pt x="4430" y="1530"/>
                      </a:lnTo>
                      <a:lnTo>
                        <a:pt x="4452" y="1522"/>
                      </a:lnTo>
                      <a:lnTo>
                        <a:pt x="4454" y="1530"/>
                      </a:lnTo>
                      <a:lnTo>
                        <a:pt x="4432" y="1538"/>
                      </a:lnTo>
                      <a:close/>
                      <a:moveTo>
                        <a:pt x="156" y="1526"/>
                      </a:moveTo>
                      <a:lnTo>
                        <a:pt x="134" y="1518"/>
                      </a:lnTo>
                      <a:lnTo>
                        <a:pt x="136" y="1510"/>
                      </a:lnTo>
                      <a:lnTo>
                        <a:pt x="158" y="1518"/>
                      </a:lnTo>
                      <a:lnTo>
                        <a:pt x="156" y="1526"/>
                      </a:lnTo>
                      <a:close/>
                      <a:moveTo>
                        <a:pt x="4392" y="1434"/>
                      </a:moveTo>
                      <a:lnTo>
                        <a:pt x="4390" y="1426"/>
                      </a:lnTo>
                      <a:lnTo>
                        <a:pt x="4412" y="1416"/>
                      </a:lnTo>
                      <a:lnTo>
                        <a:pt x="4414" y="1424"/>
                      </a:lnTo>
                      <a:lnTo>
                        <a:pt x="4392" y="1434"/>
                      </a:lnTo>
                      <a:close/>
                      <a:moveTo>
                        <a:pt x="196" y="1422"/>
                      </a:moveTo>
                      <a:lnTo>
                        <a:pt x="174" y="1412"/>
                      </a:lnTo>
                      <a:lnTo>
                        <a:pt x="178" y="1406"/>
                      </a:lnTo>
                      <a:lnTo>
                        <a:pt x="200" y="1414"/>
                      </a:lnTo>
                      <a:lnTo>
                        <a:pt x="196" y="1422"/>
                      </a:lnTo>
                      <a:close/>
                      <a:moveTo>
                        <a:pt x="4348" y="1332"/>
                      </a:moveTo>
                      <a:lnTo>
                        <a:pt x="4344" y="1324"/>
                      </a:lnTo>
                      <a:lnTo>
                        <a:pt x="4366" y="1314"/>
                      </a:lnTo>
                      <a:lnTo>
                        <a:pt x="4370" y="1322"/>
                      </a:lnTo>
                      <a:lnTo>
                        <a:pt x="4348" y="1332"/>
                      </a:lnTo>
                      <a:close/>
                      <a:moveTo>
                        <a:pt x="242" y="1320"/>
                      </a:moveTo>
                      <a:lnTo>
                        <a:pt x="220" y="1310"/>
                      </a:lnTo>
                      <a:lnTo>
                        <a:pt x="224" y="1302"/>
                      </a:lnTo>
                      <a:lnTo>
                        <a:pt x="246" y="1312"/>
                      </a:lnTo>
                      <a:lnTo>
                        <a:pt x="242" y="1320"/>
                      </a:lnTo>
                      <a:close/>
                      <a:moveTo>
                        <a:pt x="4298" y="1232"/>
                      </a:moveTo>
                      <a:lnTo>
                        <a:pt x="4294" y="1224"/>
                      </a:lnTo>
                      <a:lnTo>
                        <a:pt x="4316" y="1214"/>
                      </a:lnTo>
                      <a:lnTo>
                        <a:pt x="4320" y="1220"/>
                      </a:lnTo>
                      <a:lnTo>
                        <a:pt x="4298" y="1232"/>
                      </a:lnTo>
                      <a:close/>
                      <a:moveTo>
                        <a:pt x="292" y="1220"/>
                      </a:moveTo>
                      <a:lnTo>
                        <a:pt x="270" y="1210"/>
                      </a:lnTo>
                      <a:lnTo>
                        <a:pt x="274" y="1202"/>
                      </a:lnTo>
                      <a:lnTo>
                        <a:pt x="296" y="1214"/>
                      </a:lnTo>
                      <a:lnTo>
                        <a:pt x="292" y="1220"/>
                      </a:lnTo>
                      <a:close/>
                      <a:moveTo>
                        <a:pt x="4244" y="1136"/>
                      </a:moveTo>
                      <a:lnTo>
                        <a:pt x="4240" y="1128"/>
                      </a:lnTo>
                      <a:lnTo>
                        <a:pt x="4260" y="1116"/>
                      </a:lnTo>
                      <a:lnTo>
                        <a:pt x="4264" y="1122"/>
                      </a:lnTo>
                      <a:lnTo>
                        <a:pt x="4244" y="1136"/>
                      </a:lnTo>
                      <a:close/>
                      <a:moveTo>
                        <a:pt x="348" y="1124"/>
                      </a:moveTo>
                      <a:lnTo>
                        <a:pt x="326" y="1112"/>
                      </a:lnTo>
                      <a:lnTo>
                        <a:pt x="330" y="1104"/>
                      </a:lnTo>
                      <a:lnTo>
                        <a:pt x="352" y="1116"/>
                      </a:lnTo>
                      <a:lnTo>
                        <a:pt x="348" y="1124"/>
                      </a:lnTo>
                      <a:close/>
                      <a:moveTo>
                        <a:pt x="4184" y="1040"/>
                      </a:moveTo>
                      <a:lnTo>
                        <a:pt x="4180" y="1034"/>
                      </a:lnTo>
                      <a:lnTo>
                        <a:pt x="4200" y="1020"/>
                      </a:lnTo>
                      <a:lnTo>
                        <a:pt x="4204" y="1028"/>
                      </a:lnTo>
                      <a:lnTo>
                        <a:pt x="4184" y="1040"/>
                      </a:lnTo>
                      <a:close/>
                      <a:moveTo>
                        <a:pt x="406" y="1030"/>
                      </a:moveTo>
                      <a:lnTo>
                        <a:pt x="386" y="1016"/>
                      </a:lnTo>
                      <a:lnTo>
                        <a:pt x="392" y="1010"/>
                      </a:lnTo>
                      <a:lnTo>
                        <a:pt x="412" y="1022"/>
                      </a:lnTo>
                      <a:lnTo>
                        <a:pt x="406" y="1030"/>
                      </a:lnTo>
                      <a:close/>
                      <a:moveTo>
                        <a:pt x="4120" y="950"/>
                      </a:moveTo>
                      <a:lnTo>
                        <a:pt x="4116" y="944"/>
                      </a:lnTo>
                      <a:lnTo>
                        <a:pt x="4136" y="928"/>
                      </a:lnTo>
                      <a:lnTo>
                        <a:pt x="4140" y="936"/>
                      </a:lnTo>
                      <a:lnTo>
                        <a:pt x="4120" y="950"/>
                      </a:lnTo>
                      <a:close/>
                      <a:moveTo>
                        <a:pt x="472" y="938"/>
                      </a:moveTo>
                      <a:lnTo>
                        <a:pt x="452" y="924"/>
                      </a:lnTo>
                      <a:lnTo>
                        <a:pt x="456" y="918"/>
                      </a:lnTo>
                      <a:lnTo>
                        <a:pt x="476" y="932"/>
                      </a:lnTo>
                      <a:lnTo>
                        <a:pt x="472" y="938"/>
                      </a:lnTo>
                      <a:close/>
                      <a:moveTo>
                        <a:pt x="4052" y="862"/>
                      </a:moveTo>
                      <a:lnTo>
                        <a:pt x="4048" y="856"/>
                      </a:lnTo>
                      <a:lnTo>
                        <a:pt x="4066" y="840"/>
                      </a:lnTo>
                      <a:lnTo>
                        <a:pt x="4072" y="846"/>
                      </a:lnTo>
                      <a:lnTo>
                        <a:pt x="4052" y="862"/>
                      </a:lnTo>
                      <a:close/>
                      <a:moveTo>
                        <a:pt x="540" y="850"/>
                      </a:moveTo>
                      <a:lnTo>
                        <a:pt x="522" y="836"/>
                      </a:lnTo>
                      <a:lnTo>
                        <a:pt x="526" y="830"/>
                      </a:lnTo>
                      <a:lnTo>
                        <a:pt x="546" y="844"/>
                      </a:lnTo>
                      <a:lnTo>
                        <a:pt x="540" y="850"/>
                      </a:lnTo>
                      <a:close/>
                      <a:moveTo>
                        <a:pt x="3980" y="776"/>
                      </a:moveTo>
                      <a:lnTo>
                        <a:pt x="3976" y="770"/>
                      </a:lnTo>
                      <a:lnTo>
                        <a:pt x="3992" y="754"/>
                      </a:lnTo>
                      <a:lnTo>
                        <a:pt x="3998" y="760"/>
                      </a:lnTo>
                      <a:lnTo>
                        <a:pt x="3980" y="776"/>
                      </a:lnTo>
                      <a:close/>
                      <a:moveTo>
                        <a:pt x="612" y="766"/>
                      </a:moveTo>
                      <a:lnTo>
                        <a:pt x="596" y="750"/>
                      </a:lnTo>
                      <a:lnTo>
                        <a:pt x="600" y="744"/>
                      </a:lnTo>
                      <a:lnTo>
                        <a:pt x="618" y="760"/>
                      </a:lnTo>
                      <a:lnTo>
                        <a:pt x="612" y="766"/>
                      </a:lnTo>
                      <a:close/>
                      <a:moveTo>
                        <a:pt x="3904" y="696"/>
                      </a:moveTo>
                      <a:lnTo>
                        <a:pt x="3898" y="690"/>
                      </a:lnTo>
                      <a:lnTo>
                        <a:pt x="3916" y="674"/>
                      </a:lnTo>
                      <a:lnTo>
                        <a:pt x="3922" y="678"/>
                      </a:lnTo>
                      <a:lnTo>
                        <a:pt x="3904" y="696"/>
                      </a:lnTo>
                      <a:close/>
                      <a:moveTo>
                        <a:pt x="690" y="686"/>
                      </a:moveTo>
                      <a:lnTo>
                        <a:pt x="672" y="668"/>
                      </a:lnTo>
                      <a:lnTo>
                        <a:pt x="678" y="664"/>
                      </a:lnTo>
                      <a:lnTo>
                        <a:pt x="696" y="680"/>
                      </a:lnTo>
                      <a:lnTo>
                        <a:pt x="690" y="686"/>
                      </a:lnTo>
                      <a:close/>
                      <a:moveTo>
                        <a:pt x="3824" y="618"/>
                      </a:moveTo>
                      <a:lnTo>
                        <a:pt x="3818" y="614"/>
                      </a:lnTo>
                      <a:lnTo>
                        <a:pt x="3834" y="596"/>
                      </a:lnTo>
                      <a:lnTo>
                        <a:pt x="3840" y="600"/>
                      </a:lnTo>
                      <a:lnTo>
                        <a:pt x="3824" y="618"/>
                      </a:lnTo>
                      <a:close/>
                      <a:moveTo>
                        <a:pt x="770" y="610"/>
                      </a:moveTo>
                      <a:lnTo>
                        <a:pt x="754" y="592"/>
                      </a:lnTo>
                      <a:lnTo>
                        <a:pt x="760" y="586"/>
                      </a:lnTo>
                      <a:lnTo>
                        <a:pt x="776" y="604"/>
                      </a:lnTo>
                      <a:lnTo>
                        <a:pt x="770" y="610"/>
                      </a:lnTo>
                      <a:close/>
                      <a:moveTo>
                        <a:pt x="3740" y="546"/>
                      </a:moveTo>
                      <a:lnTo>
                        <a:pt x="3734" y="540"/>
                      </a:lnTo>
                      <a:lnTo>
                        <a:pt x="3748" y="522"/>
                      </a:lnTo>
                      <a:lnTo>
                        <a:pt x="3756" y="526"/>
                      </a:lnTo>
                      <a:lnTo>
                        <a:pt x="3740" y="546"/>
                      </a:lnTo>
                      <a:close/>
                      <a:moveTo>
                        <a:pt x="854" y="536"/>
                      </a:moveTo>
                      <a:lnTo>
                        <a:pt x="840" y="518"/>
                      </a:lnTo>
                      <a:lnTo>
                        <a:pt x="846" y="512"/>
                      </a:lnTo>
                      <a:lnTo>
                        <a:pt x="862" y="532"/>
                      </a:lnTo>
                      <a:lnTo>
                        <a:pt x="854" y="536"/>
                      </a:lnTo>
                      <a:close/>
                      <a:moveTo>
                        <a:pt x="3652" y="476"/>
                      </a:moveTo>
                      <a:lnTo>
                        <a:pt x="3646" y="472"/>
                      </a:lnTo>
                      <a:lnTo>
                        <a:pt x="3660" y="452"/>
                      </a:lnTo>
                      <a:lnTo>
                        <a:pt x="3666" y="458"/>
                      </a:lnTo>
                      <a:lnTo>
                        <a:pt x="3652" y="476"/>
                      </a:lnTo>
                      <a:close/>
                      <a:moveTo>
                        <a:pt x="942" y="468"/>
                      </a:moveTo>
                      <a:lnTo>
                        <a:pt x="928" y="448"/>
                      </a:lnTo>
                      <a:lnTo>
                        <a:pt x="934" y="444"/>
                      </a:lnTo>
                      <a:lnTo>
                        <a:pt x="950" y="464"/>
                      </a:lnTo>
                      <a:lnTo>
                        <a:pt x="942" y="468"/>
                      </a:lnTo>
                      <a:close/>
                      <a:moveTo>
                        <a:pt x="3562" y="412"/>
                      </a:moveTo>
                      <a:lnTo>
                        <a:pt x="3556" y="408"/>
                      </a:lnTo>
                      <a:lnTo>
                        <a:pt x="3568" y="388"/>
                      </a:lnTo>
                      <a:lnTo>
                        <a:pt x="3576" y="392"/>
                      </a:lnTo>
                      <a:lnTo>
                        <a:pt x="3562" y="412"/>
                      </a:lnTo>
                      <a:close/>
                      <a:moveTo>
                        <a:pt x="1034" y="404"/>
                      </a:moveTo>
                      <a:lnTo>
                        <a:pt x="1020" y="384"/>
                      </a:lnTo>
                      <a:lnTo>
                        <a:pt x="1026" y="380"/>
                      </a:lnTo>
                      <a:lnTo>
                        <a:pt x="1040" y="400"/>
                      </a:lnTo>
                      <a:lnTo>
                        <a:pt x="1034" y="404"/>
                      </a:lnTo>
                      <a:close/>
                      <a:moveTo>
                        <a:pt x="3468" y="352"/>
                      </a:moveTo>
                      <a:lnTo>
                        <a:pt x="3460" y="348"/>
                      </a:lnTo>
                      <a:lnTo>
                        <a:pt x="3474" y="326"/>
                      </a:lnTo>
                      <a:lnTo>
                        <a:pt x="3480" y="330"/>
                      </a:lnTo>
                      <a:lnTo>
                        <a:pt x="3468" y="352"/>
                      </a:lnTo>
                      <a:close/>
                      <a:moveTo>
                        <a:pt x="1128" y="344"/>
                      </a:moveTo>
                      <a:lnTo>
                        <a:pt x="1116" y="324"/>
                      </a:lnTo>
                      <a:lnTo>
                        <a:pt x="1122" y="320"/>
                      </a:lnTo>
                      <a:lnTo>
                        <a:pt x="1134" y="340"/>
                      </a:lnTo>
                      <a:lnTo>
                        <a:pt x="1128" y="344"/>
                      </a:lnTo>
                      <a:close/>
                      <a:moveTo>
                        <a:pt x="3372" y="296"/>
                      </a:moveTo>
                      <a:lnTo>
                        <a:pt x="3364" y="292"/>
                      </a:lnTo>
                      <a:lnTo>
                        <a:pt x="3376" y="272"/>
                      </a:lnTo>
                      <a:lnTo>
                        <a:pt x="3382" y="274"/>
                      </a:lnTo>
                      <a:lnTo>
                        <a:pt x="3372" y="296"/>
                      </a:lnTo>
                      <a:close/>
                      <a:moveTo>
                        <a:pt x="1224" y="290"/>
                      </a:moveTo>
                      <a:lnTo>
                        <a:pt x="1214" y="268"/>
                      </a:lnTo>
                      <a:lnTo>
                        <a:pt x="1220" y="264"/>
                      </a:lnTo>
                      <a:lnTo>
                        <a:pt x="1232" y="286"/>
                      </a:lnTo>
                      <a:lnTo>
                        <a:pt x="1224" y="290"/>
                      </a:lnTo>
                      <a:close/>
                      <a:moveTo>
                        <a:pt x="3272" y="246"/>
                      </a:moveTo>
                      <a:lnTo>
                        <a:pt x="3264" y="242"/>
                      </a:lnTo>
                      <a:lnTo>
                        <a:pt x="3274" y="220"/>
                      </a:lnTo>
                      <a:lnTo>
                        <a:pt x="3282" y="224"/>
                      </a:lnTo>
                      <a:lnTo>
                        <a:pt x="3272" y="246"/>
                      </a:lnTo>
                      <a:close/>
                      <a:moveTo>
                        <a:pt x="1324" y="240"/>
                      </a:moveTo>
                      <a:lnTo>
                        <a:pt x="1314" y="218"/>
                      </a:lnTo>
                      <a:lnTo>
                        <a:pt x="1320" y="214"/>
                      </a:lnTo>
                      <a:lnTo>
                        <a:pt x="1330" y="236"/>
                      </a:lnTo>
                      <a:lnTo>
                        <a:pt x="1324" y="240"/>
                      </a:lnTo>
                      <a:close/>
                      <a:moveTo>
                        <a:pt x="3170" y="200"/>
                      </a:moveTo>
                      <a:lnTo>
                        <a:pt x="3162" y="196"/>
                      </a:lnTo>
                      <a:lnTo>
                        <a:pt x="3172" y="174"/>
                      </a:lnTo>
                      <a:lnTo>
                        <a:pt x="3180" y="178"/>
                      </a:lnTo>
                      <a:lnTo>
                        <a:pt x="3170" y="200"/>
                      </a:lnTo>
                      <a:close/>
                      <a:moveTo>
                        <a:pt x="1426" y="194"/>
                      </a:moveTo>
                      <a:lnTo>
                        <a:pt x="1416" y="172"/>
                      </a:lnTo>
                      <a:lnTo>
                        <a:pt x="1424" y="170"/>
                      </a:lnTo>
                      <a:lnTo>
                        <a:pt x="1432" y="192"/>
                      </a:lnTo>
                      <a:lnTo>
                        <a:pt x="1426" y="194"/>
                      </a:lnTo>
                      <a:close/>
                      <a:moveTo>
                        <a:pt x="3066" y="158"/>
                      </a:moveTo>
                      <a:lnTo>
                        <a:pt x="3058" y="156"/>
                      </a:lnTo>
                      <a:lnTo>
                        <a:pt x="3066" y="134"/>
                      </a:lnTo>
                      <a:lnTo>
                        <a:pt x="3074" y="136"/>
                      </a:lnTo>
                      <a:lnTo>
                        <a:pt x="3066" y="158"/>
                      </a:lnTo>
                      <a:close/>
                      <a:moveTo>
                        <a:pt x="1530" y="154"/>
                      </a:moveTo>
                      <a:lnTo>
                        <a:pt x="1522" y="132"/>
                      </a:lnTo>
                      <a:lnTo>
                        <a:pt x="1528" y="130"/>
                      </a:lnTo>
                      <a:lnTo>
                        <a:pt x="1536" y="152"/>
                      </a:lnTo>
                      <a:lnTo>
                        <a:pt x="1530" y="154"/>
                      </a:lnTo>
                      <a:close/>
                      <a:moveTo>
                        <a:pt x="2960" y="124"/>
                      </a:moveTo>
                      <a:lnTo>
                        <a:pt x="2952" y="122"/>
                      </a:lnTo>
                      <a:lnTo>
                        <a:pt x="2960" y="98"/>
                      </a:lnTo>
                      <a:lnTo>
                        <a:pt x="2968" y="100"/>
                      </a:lnTo>
                      <a:lnTo>
                        <a:pt x="2960" y="124"/>
                      </a:lnTo>
                      <a:close/>
                      <a:moveTo>
                        <a:pt x="1634" y="120"/>
                      </a:moveTo>
                      <a:lnTo>
                        <a:pt x="1628" y="98"/>
                      </a:lnTo>
                      <a:lnTo>
                        <a:pt x="1636" y="94"/>
                      </a:lnTo>
                      <a:lnTo>
                        <a:pt x="1642" y="118"/>
                      </a:lnTo>
                      <a:lnTo>
                        <a:pt x="1634" y="120"/>
                      </a:lnTo>
                      <a:close/>
                      <a:moveTo>
                        <a:pt x="2852" y="94"/>
                      </a:moveTo>
                      <a:lnTo>
                        <a:pt x="2846" y="92"/>
                      </a:lnTo>
                      <a:lnTo>
                        <a:pt x="2850" y="68"/>
                      </a:lnTo>
                      <a:lnTo>
                        <a:pt x="2858" y="70"/>
                      </a:lnTo>
                      <a:lnTo>
                        <a:pt x="2852" y="94"/>
                      </a:lnTo>
                      <a:close/>
                      <a:moveTo>
                        <a:pt x="1742" y="90"/>
                      </a:moveTo>
                      <a:lnTo>
                        <a:pt x="1736" y="68"/>
                      </a:lnTo>
                      <a:lnTo>
                        <a:pt x="1744" y="66"/>
                      </a:lnTo>
                      <a:lnTo>
                        <a:pt x="1750" y="88"/>
                      </a:lnTo>
                      <a:lnTo>
                        <a:pt x="1742" y="90"/>
                      </a:lnTo>
                      <a:close/>
                      <a:moveTo>
                        <a:pt x="2744" y="68"/>
                      </a:moveTo>
                      <a:lnTo>
                        <a:pt x="2736" y="66"/>
                      </a:lnTo>
                      <a:lnTo>
                        <a:pt x="2742" y="44"/>
                      </a:lnTo>
                      <a:lnTo>
                        <a:pt x="2750" y="44"/>
                      </a:lnTo>
                      <a:lnTo>
                        <a:pt x="2744" y="68"/>
                      </a:lnTo>
                      <a:close/>
                      <a:moveTo>
                        <a:pt x="1852" y="66"/>
                      </a:moveTo>
                      <a:lnTo>
                        <a:pt x="1846" y="42"/>
                      </a:lnTo>
                      <a:lnTo>
                        <a:pt x="1854" y="42"/>
                      </a:lnTo>
                      <a:lnTo>
                        <a:pt x="1858" y="64"/>
                      </a:lnTo>
                      <a:lnTo>
                        <a:pt x="1852" y="66"/>
                      </a:lnTo>
                      <a:close/>
                      <a:moveTo>
                        <a:pt x="2634" y="50"/>
                      </a:moveTo>
                      <a:lnTo>
                        <a:pt x="2626" y="48"/>
                      </a:lnTo>
                      <a:lnTo>
                        <a:pt x="2630" y="24"/>
                      </a:lnTo>
                      <a:lnTo>
                        <a:pt x="2638" y="26"/>
                      </a:lnTo>
                      <a:lnTo>
                        <a:pt x="2634" y="50"/>
                      </a:lnTo>
                      <a:close/>
                      <a:moveTo>
                        <a:pt x="1960" y="48"/>
                      </a:moveTo>
                      <a:lnTo>
                        <a:pt x="1958" y="24"/>
                      </a:lnTo>
                      <a:lnTo>
                        <a:pt x="1966" y="22"/>
                      </a:lnTo>
                      <a:lnTo>
                        <a:pt x="1968" y="46"/>
                      </a:lnTo>
                      <a:lnTo>
                        <a:pt x="1960" y="48"/>
                      </a:lnTo>
                      <a:close/>
                      <a:moveTo>
                        <a:pt x="2524" y="36"/>
                      </a:moveTo>
                      <a:lnTo>
                        <a:pt x="2516" y="34"/>
                      </a:lnTo>
                      <a:lnTo>
                        <a:pt x="2518" y="10"/>
                      </a:lnTo>
                      <a:lnTo>
                        <a:pt x="2526" y="12"/>
                      </a:lnTo>
                      <a:lnTo>
                        <a:pt x="2524" y="36"/>
                      </a:lnTo>
                      <a:close/>
                      <a:moveTo>
                        <a:pt x="2072" y="34"/>
                      </a:moveTo>
                      <a:lnTo>
                        <a:pt x="2070" y="10"/>
                      </a:lnTo>
                      <a:lnTo>
                        <a:pt x="2078" y="10"/>
                      </a:lnTo>
                      <a:lnTo>
                        <a:pt x="2080" y="34"/>
                      </a:lnTo>
                      <a:lnTo>
                        <a:pt x="2072" y="34"/>
                      </a:lnTo>
                      <a:close/>
                      <a:moveTo>
                        <a:pt x="2414" y="26"/>
                      </a:moveTo>
                      <a:lnTo>
                        <a:pt x="2406" y="26"/>
                      </a:lnTo>
                      <a:lnTo>
                        <a:pt x="2406" y="2"/>
                      </a:lnTo>
                      <a:lnTo>
                        <a:pt x="2414" y="2"/>
                      </a:lnTo>
                      <a:lnTo>
                        <a:pt x="2414" y="26"/>
                      </a:lnTo>
                      <a:close/>
                      <a:moveTo>
                        <a:pt x="2182" y="26"/>
                      </a:moveTo>
                      <a:lnTo>
                        <a:pt x="2182" y="2"/>
                      </a:lnTo>
                      <a:lnTo>
                        <a:pt x="2190" y="2"/>
                      </a:lnTo>
                      <a:lnTo>
                        <a:pt x="2190" y="26"/>
                      </a:lnTo>
                      <a:lnTo>
                        <a:pt x="2182" y="26"/>
                      </a:lnTo>
                      <a:close/>
                      <a:moveTo>
                        <a:pt x="2302" y="24"/>
                      </a:moveTo>
                      <a:lnTo>
                        <a:pt x="2294" y="24"/>
                      </a:lnTo>
                      <a:lnTo>
                        <a:pt x="2294" y="0"/>
                      </a:lnTo>
                      <a:lnTo>
                        <a:pt x="2302" y="0"/>
                      </a:lnTo>
                      <a:lnTo>
                        <a:pt x="2302" y="24"/>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74" name="Freeform 42">
                  <a:extLst>
                    <a:ext uri="{FF2B5EF4-FFF2-40B4-BE49-F238E27FC236}">
                      <a16:creationId xmlns:a16="http://schemas.microsoft.com/office/drawing/2014/main" id="{A311D5EE-8673-4BBF-93BA-26933B248389}"/>
                    </a:ext>
                  </a:extLst>
                </p:cNvPr>
                <p:cNvSpPr>
                  <a:spLocks noEditPoints="1"/>
                </p:cNvSpPr>
                <p:nvPr/>
              </p:nvSpPr>
              <p:spPr bwMode="auto">
                <a:xfrm>
                  <a:off x="12707258" y="1836319"/>
                  <a:ext cx="1438532" cy="1422883"/>
                </a:xfrm>
                <a:custGeom>
                  <a:avLst/>
                  <a:gdLst/>
                  <a:ahLst/>
                  <a:cxnLst>
                    <a:cxn ang="0">
                      <a:pos x="2248" y="4236"/>
                    </a:cxn>
                    <a:cxn ang="0">
                      <a:pos x="1856" y="4224"/>
                    </a:cxn>
                    <a:cxn ang="0">
                      <a:pos x="2468" y="4196"/>
                    </a:cxn>
                    <a:cxn ang="0">
                      <a:pos x="1634" y="4184"/>
                    </a:cxn>
                    <a:cxn ang="0">
                      <a:pos x="2686" y="4148"/>
                    </a:cxn>
                    <a:cxn ang="0">
                      <a:pos x="1366" y="4102"/>
                    </a:cxn>
                    <a:cxn ang="0">
                      <a:pos x="2950" y="4056"/>
                    </a:cxn>
                    <a:cxn ang="0">
                      <a:pos x="1168" y="3998"/>
                    </a:cxn>
                    <a:cxn ang="0">
                      <a:pos x="3156" y="3970"/>
                    </a:cxn>
                    <a:cxn ang="0">
                      <a:pos x="974" y="3886"/>
                    </a:cxn>
                    <a:cxn ang="0">
                      <a:pos x="3346" y="3850"/>
                    </a:cxn>
                    <a:cxn ang="0">
                      <a:pos x="838" y="3788"/>
                    </a:cxn>
                    <a:cxn ang="0">
                      <a:pos x="3480" y="3748"/>
                    </a:cxn>
                    <a:cxn ang="0">
                      <a:pos x="658" y="3656"/>
                    </a:cxn>
                    <a:cxn ang="0">
                      <a:pos x="3644" y="3594"/>
                    </a:cxn>
                    <a:cxn ang="0">
                      <a:pos x="3792" y="3424"/>
                    </a:cxn>
                    <a:cxn ang="0">
                      <a:pos x="366" y="3314"/>
                    </a:cxn>
                    <a:cxn ang="0">
                      <a:pos x="3908" y="3232"/>
                    </a:cxn>
                    <a:cxn ang="0">
                      <a:pos x="250" y="3122"/>
                    </a:cxn>
                    <a:cxn ang="0">
                      <a:pos x="4014" y="3036"/>
                    </a:cxn>
                    <a:cxn ang="0">
                      <a:pos x="134" y="2866"/>
                    </a:cxn>
                    <a:cxn ang="0">
                      <a:pos x="4120" y="2778"/>
                    </a:cxn>
                    <a:cxn ang="0">
                      <a:pos x="82" y="2648"/>
                    </a:cxn>
                    <a:cxn ang="0">
                      <a:pos x="4194" y="2566"/>
                    </a:cxn>
                    <a:cxn ang="0">
                      <a:pos x="38" y="2430"/>
                    </a:cxn>
                    <a:cxn ang="0">
                      <a:pos x="4228" y="2344"/>
                    </a:cxn>
                    <a:cxn ang="0">
                      <a:pos x="20" y="2262"/>
                    </a:cxn>
                    <a:cxn ang="0">
                      <a:pos x="4240" y="2176"/>
                    </a:cxn>
                    <a:cxn ang="0">
                      <a:pos x="4224" y="2114"/>
                    </a:cxn>
                    <a:cxn ang="0">
                      <a:pos x="16" y="2040"/>
                    </a:cxn>
                    <a:cxn ang="0">
                      <a:pos x="36" y="1818"/>
                    </a:cxn>
                    <a:cxn ang="0">
                      <a:pos x="4176" y="1670"/>
                    </a:cxn>
                    <a:cxn ang="0">
                      <a:pos x="64" y="1596"/>
                    </a:cxn>
                    <a:cxn ang="0">
                      <a:pos x="4118" y="1456"/>
                    </a:cxn>
                    <a:cxn ang="0">
                      <a:pos x="132" y="1380"/>
                    </a:cxn>
                    <a:cxn ang="0">
                      <a:pos x="4012" y="1198"/>
                    </a:cxn>
                    <a:cxn ang="0">
                      <a:pos x="248" y="1124"/>
                    </a:cxn>
                    <a:cxn ang="0">
                      <a:pos x="3918" y="994"/>
                    </a:cxn>
                    <a:cxn ang="0">
                      <a:pos x="376" y="940"/>
                    </a:cxn>
                    <a:cxn ang="0">
                      <a:pos x="3788" y="810"/>
                    </a:cxn>
                    <a:cxn ang="0">
                      <a:pos x="512" y="762"/>
                    </a:cxn>
                    <a:cxn ang="0">
                      <a:pos x="3680" y="682"/>
                    </a:cxn>
                    <a:cxn ang="0">
                      <a:pos x="624" y="640"/>
                    </a:cxn>
                    <a:cxn ang="0">
                      <a:pos x="3508" y="538"/>
                    </a:cxn>
                    <a:cxn ang="0">
                      <a:pos x="790" y="490"/>
                    </a:cxn>
                    <a:cxn ang="0">
                      <a:pos x="970" y="358"/>
                    </a:cxn>
                    <a:cxn ang="0">
                      <a:pos x="3144" y="280"/>
                    </a:cxn>
                    <a:cxn ang="0">
                      <a:pos x="1154" y="232"/>
                    </a:cxn>
                    <a:cxn ang="0">
                      <a:pos x="2944" y="182"/>
                    </a:cxn>
                    <a:cxn ang="0">
                      <a:pos x="1360" y="140"/>
                    </a:cxn>
                    <a:cxn ang="0">
                      <a:pos x="2680" y="90"/>
                    </a:cxn>
                    <a:cxn ang="0">
                      <a:pos x="1628" y="56"/>
                    </a:cxn>
                    <a:cxn ang="0">
                      <a:pos x="2464" y="28"/>
                    </a:cxn>
                    <a:cxn ang="0">
                      <a:pos x="1850" y="32"/>
                    </a:cxn>
                    <a:cxn ang="0">
                      <a:pos x="2242" y="2"/>
                    </a:cxn>
                    <a:cxn ang="0">
                      <a:pos x="2074" y="16"/>
                    </a:cxn>
                  </a:cxnLst>
                  <a:rect l="0" t="0" r="r" b="b"/>
                  <a:pathLst>
                    <a:path w="4240" h="4240">
                      <a:moveTo>
                        <a:pt x="2080" y="4240"/>
                      </a:moveTo>
                      <a:lnTo>
                        <a:pt x="2080" y="4240"/>
                      </a:lnTo>
                      <a:lnTo>
                        <a:pt x="2024" y="4238"/>
                      </a:lnTo>
                      <a:lnTo>
                        <a:pt x="2024" y="4222"/>
                      </a:lnTo>
                      <a:lnTo>
                        <a:pt x="2024" y="4222"/>
                      </a:lnTo>
                      <a:lnTo>
                        <a:pt x="2080" y="4224"/>
                      </a:lnTo>
                      <a:lnTo>
                        <a:pt x="2080" y="4240"/>
                      </a:lnTo>
                      <a:close/>
                      <a:moveTo>
                        <a:pt x="2248" y="4236"/>
                      </a:moveTo>
                      <a:lnTo>
                        <a:pt x="2248" y="4220"/>
                      </a:lnTo>
                      <a:lnTo>
                        <a:pt x="2248" y="4220"/>
                      </a:lnTo>
                      <a:lnTo>
                        <a:pt x="2302" y="4216"/>
                      </a:lnTo>
                      <a:lnTo>
                        <a:pt x="2304" y="4232"/>
                      </a:lnTo>
                      <a:lnTo>
                        <a:pt x="2304" y="4232"/>
                      </a:lnTo>
                      <a:lnTo>
                        <a:pt x="2248" y="4236"/>
                      </a:lnTo>
                      <a:lnTo>
                        <a:pt x="2248" y="4236"/>
                      </a:lnTo>
                      <a:close/>
                      <a:moveTo>
                        <a:pt x="1856" y="4224"/>
                      </a:moveTo>
                      <a:lnTo>
                        <a:pt x="1856" y="4224"/>
                      </a:lnTo>
                      <a:lnTo>
                        <a:pt x="1800" y="4216"/>
                      </a:lnTo>
                      <a:lnTo>
                        <a:pt x="1802" y="4200"/>
                      </a:lnTo>
                      <a:lnTo>
                        <a:pt x="1802" y="4200"/>
                      </a:lnTo>
                      <a:lnTo>
                        <a:pt x="1858" y="4208"/>
                      </a:lnTo>
                      <a:lnTo>
                        <a:pt x="1856" y="4224"/>
                      </a:lnTo>
                      <a:close/>
                      <a:moveTo>
                        <a:pt x="2472" y="4212"/>
                      </a:moveTo>
                      <a:lnTo>
                        <a:pt x="2468" y="4196"/>
                      </a:lnTo>
                      <a:lnTo>
                        <a:pt x="2468" y="4196"/>
                      </a:lnTo>
                      <a:lnTo>
                        <a:pt x="2524" y="4186"/>
                      </a:lnTo>
                      <a:lnTo>
                        <a:pt x="2526" y="4202"/>
                      </a:lnTo>
                      <a:lnTo>
                        <a:pt x="2526" y="4202"/>
                      </a:lnTo>
                      <a:lnTo>
                        <a:pt x="2472" y="4212"/>
                      </a:lnTo>
                      <a:lnTo>
                        <a:pt x="2472" y="4212"/>
                      </a:lnTo>
                      <a:close/>
                      <a:moveTo>
                        <a:pt x="1634" y="4184"/>
                      </a:moveTo>
                      <a:lnTo>
                        <a:pt x="1634" y="4184"/>
                      </a:lnTo>
                      <a:lnTo>
                        <a:pt x="1580" y="4172"/>
                      </a:lnTo>
                      <a:lnTo>
                        <a:pt x="1584" y="4156"/>
                      </a:lnTo>
                      <a:lnTo>
                        <a:pt x="1584" y="4156"/>
                      </a:lnTo>
                      <a:lnTo>
                        <a:pt x="1638" y="4170"/>
                      </a:lnTo>
                      <a:lnTo>
                        <a:pt x="1634" y="4184"/>
                      </a:lnTo>
                      <a:close/>
                      <a:moveTo>
                        <a:pt x="2690" y="4162"/>
                      </a:moveTo>
                      <a:lnTo>
                        <a:pt x="2686" y="4148"/>
                      </a:lnTo>
                      <a:lnTo>
                        <a:pt x="2686" y="4148"/>
                      </a:lnTo>
                      <a:lnTo>
                        <a:pt x="2740" y="4132"/>
                      </a:lnTo>
                      <a:lnTo>
                        <a:pt x="2744" y="4148"/>
                      </a:lnTo>
                      <a:lnTo>
                        <a:pt x="2744" y="4148"/>
                      </a:lnTo>
                      <a:lnTo>
                        <a:pt x="2690" y="4162"/>
                      </a:lnTo>
                      <a:lnTo>
                        <a:pt x="2690" y="4162"/>
                      </a:lnTo>
                      <a:close/>
                      <a:moveTo>
                        <a:pt x="1418" y="4122"/>
                      </a:moveTo>
                      <a:lnTo>
                        <a:pt x="1418" y="4122"/>
                      </a:lnTo>
                      <a:lnTo>
                        <a:pt x="1366" y="4102"/>
                      </a:lnTo>
                      <a:lnTo>
                        <a:pt x="1372" y="4088"/>
                      </a:lnTo>
                      <a:lnTo>
                        <a:pt x="1372" y="4088"/>
                      </a:lnTo>
                      <a:lnTo>
                        <a:pt x="1424" y="4106"/>
                      </a:lnTo>
                      <a:lnTo>
                        <a:pt x="1418" y="4122"/>
                      </a:lnTo>
                      <a:close/>
                      <a:moveTo>
                        <a:pt x="2904" y="4092"/>
                      </a:moveTo>
                      <a:lnTo>
                        <a:pt x="2898" y="4076"/>
                      </a:lnTo>
                      <a:lnTo>
                        <a:pt x="2898" y="4076"/>
                      </a:lnTo>
                      <a:lnTo>
                        <a:pt x="2950" y="4056"/>
                      </a:lnTo>
                      <a:lnTo>
                        <a:pt x="2956" y="4070"/>
                      </a:lnTo>
                      <a:lnTo>
                        <a:pt x="2956" y="4070"/>
                      </a:lnTo>
                      <a:lnTo>
                        <a:pt x="2904" y="4092"/>
                      </a:lnTo>
                      <a:lnTo>
                        <a:pt x="2904" y="4092"/>
                      </a:lnTo>
                      <a:close/>
                      <a:moveTo>
                        <a:pt x="1210" y="4036"/>
                      </a:moveTo>
                      <a:lnTo>
                        <a:pt x="1210" y="4036"/>
                      </a:lnTo>
                      <a:lnTo>
                        <a:pt x="1160" y="4012"/>
                      </a:lnTo>
                      <a:lnTo>
                        <a:pt x="1168" y="3998"/>
                      </a:lnTo>
                      <a:lnTo>
                        <a:pt x="1168" y="3998"/>
                      </a:lnTo>
                      <a:lnTo>
                        <a:pt x="1218" y="4022"/>
                      </a:lnTo>
                      <a:lnTo>
                        <a:pt x="1210" y="4036"/>
                      </a:lnTo>
                      <a:close/>
                      <a:moveTo>
                        <a:pt x="3108" y="3998"/>
                      </a:moveTo>
                      <a:lnTo>
                        <a:pt x="3100" y="3984"/>
                      </a:lnTo>
                      <a:lnTo>
                        <a:pt x="3100" y="3984"/>
                      </a:lnTo>
                      <a:lnTo>
                        <a:pt x="3148" y="3956"/>
                      </a:lnTo>
                      <a:lnTo>
                        <a:pt x="3156" y="3970"/>
                      </a:lnTo>
                      <a:lnTo>
                        <a:pt x="3156" y="3970"/>
                      </a:lnTo>
                      <a:lnTo>
                        <a:pt x="3108" y="3998"/>
                      </a:lnTo>
                      <a:lnTo>
                        <a:pt x="3108" y="3998"/>
                      </a:lnTo>
                      <a:close/>
                      <a:moveTo>
                        <a:pt x="1012" y="3930"/>
                      </a:moveTo>
                      <a:lnTo>
                        <a:pt x="1012" y="3930"/>
                      </a:lnTo>
                      <a:lnTo>
                        <a:pt x="966" y="3898"/>
                      </a:lnTo>
                      <a:lnTo>
                        <a:pt x="974" y="3886"/>
                      </a:lnTo>
                      <a:lnTo>
                        <a:pt x="974" y="3886"/>
                      </a:lnTo>
                      <a:lnTo>
                        <a:pt x="1022" y="3916"/>
                      </a:lnTo>
                      <a:lnTo>
                        <a:pt x="1012" y="3930"/>
                      </a:lnTo>
                      <a:close/>
                      <a:moveTo>
                        <a:pt x="3300" y="3882"/>
                      </a:moveTo>
                      <a:lnTo>
                        <a:pt x="3292" y="3868"/>
                      </a:lnTo>
                      <a:lnTo>
                        <a:pt x="3292" y="3868"/>
                      </a:lnTo>
                      <a:lnTo>
                        <a:pt x="3338" y="3838"/>
                      </a:lnTo>
                      <a:lnTo>
                        <a:pt x="3346" y="3850"/>
                      </a:lnTo>
                      <a:lnTo>
                        <a:pt x="3346" y="3850"/>
                      </a:lnTo>
                      <a:lnTo>
                        <a:pt x="3300" y="3882"/>
                      </a:lnTo>
                      <a:lnTo>
                        <a:pt x="3300" y="3882"/>
                      </a:lnTo>
                      <a:close/>
                      <a:moveTo>
                        <a:pt x="828" y="3802"/>
                      </a:moveTo>
                      <a:lnTo>
                        <a:pt x="828" y="3802"/>
                      </a:lnTo>
                      <a:lnTo>
                        <a:pt x="784" y="3766"/>
                      </a:lnTo>
                      <a:lnTo>
                        <a:pt x="794" y="3754"/>
                      </a:lnTo>
                      <a:lnTo>
                        <a:pt x="794" y="3754"/>
                      </a:lnTo>
                      <a:lnTo>
                        <a:pt x="838" y="3788"/>
                      </a:lnTo>
                      <a:lnTo>
                        <a:pt x="828" y="3802"/>
                      </a:lnTo>
                      <a:close/>
                      <a:moveTo>
                        <a:pt x="3480" y="3748"/>
                      </a:moveTo>
                      <a:lnTo>
                        <a:pt x="3470" y="3736"/>
                      </a:lnTo>
                      <a:lnTo>
                        <a:pt x="3470" y="3736"/>
                      </a:lnTo>
                      <a:lnTo>
                        <a:pt x="3512" y="3698"/>
                      </a:lnTo>
                      <a:lnTo>
                        <a:pt x="3522" y="3710"/>
                      </a:lnTo>
                      <a:lnTo>
                        <a:pt x="3522" y="3710"/>
                      </a:lnTo>
                      <a:lnTo>
                        <a:pt x="3480" y="3748"/>
                      </a:lnTo>
                      <a:lnTo>
                        <a:pt x="3480" y="3748"/>
                      </a:lnTo>
                      <a:close/>
                      <a:moveTo>
                        <a:pt x="658" y="3656"/>
                      </a:moveTo>
                      <a:lnTo>
                        <a:pt x="658" y="3656"/>
                      </a:lnTo>
                      <a:lnTo>
                        <a:pt x="616" y="3616"/>
                      </a:lnTo>
                      <a:lnTo>
                        <a:pt x="628" y="3604"/>
                      </a:lnTo>
                      <a:lnTo>
                        <a:pt x="628" y="3604"/>
                      </a:lnTo>
                      <a:lnTo>
                        <a:pt x="668" y="3644"/>
                      </a:lnTo>
                      <a:lnTo>
                        <a:pt x="658" y="3656"/>
                      </a:lnTo>
                      <a:close/>
                      <a:moveTo>
                        <a:pt x="3644" y="3594"/>
                      </a:moveTo>
                      <a:lnTo>
                        <a:pt x="3632" y="3584"/>
                      </a:lnTo>
                      <a:lnTo>
                        <a:pt x="3632" y="3584"/>
                      </a:lnTo>
                      <a:lnTo>
                        <a:pt x="3672" y="3542"/>
                      </a:lnTo>
                      <a:lnTo>
                        <a:pt x="3682" y="3554"/>
                      </a:lnTo>
                      <a:lnTo>
                        <a:pt x="3682" y="3554"/>
                      </a:lnTo>
                      <a:lnTo>
                        <a:pt x="3644" y="3594"/>
                      </a:lnTo>
                      <a:lnTo>
                        <a:pt x="3644" y="3594"/>
                      </a:lnTo>
                      <a:close/>
                      <a:moveTo>
                        <a:pt x="502" y="3492"/>
                      </a:moveTo>
                      <a:lnTo>
                        <a:pt x="502" y="3492"/>
                      </a:lnTo>
                      <a:lnTo>
                        <a:pt x="468" y="3448"/>
                      </a:lnTo>
                      <a:lnTo>
                        <a:pt x="480" y="3438"/>
                      </a:lnTo>
                      <a:lnTo>
                        <a:pt x="480" y="3438"/>
                      </a:lnTo>
                      <a:lnTo>
                        <a:pt x="516" y="3482"/>
                      </a:lnTo>
                      <a:lnTo>
                        <a:pt x="502" y="3492"/>
                      </a:lnTo>
                      <a:close/>
                      <a:moveTo>
                        <a:pt x="3792" y="3424"/>
                      </a:moveTo>
                      <a:lnTo>
                        <a:pt x="3780" y="3414"/>
                      </a:lnTo>
                      <a:lnTo>
                        <a:pt x="3780" y="3414"/>
                      </a:lnTo>
                      <a:lnTo>
                        <a:pt x="3812" y="3370"/>
                      </a:lnTo>
                      <a:lnTo>
                        <a:pt x="3826" y="3380"/>
                      </a:lnTo>
                      <a:lnTo>
                        <a:pt x="3826" y="3380"/>
                      </a:lnTo>
                      <a:lnTo>
                        <a:pt x="3792" y="3424"/>
                      </a:lnTo>
                      <a:lnTo>
                        <a:pt x="3792" y="3424"/>
                      </a:lnTo>
                      <a:close/>
                      <a:moveTo>
                        <a:pt x="366" y="3314"/>
                      </a:moveTo>
                      <a:lnTo>
                        <a:pt x="366" y="3314"/>
                      </a:lnTo>
                      <a:lnTo>
                        <a:pt x="336" y="3266"/>
                      </a:lnTo>
                      <a:lnTo>
                        <a:pt x="350" y="3258"/>
                      </a:lnTo>
                      <a:lnTo>
                        <a:pt x="350" y="3258"/>
                      </a:lnTo>
                      <a:lnTo>
                        <a:pt x="380" y="3304"/>
                      </a:lnTo>
                      <a:lnTo>
                        <a:pt x="366" y="3314"/>
                      </a:lnTo>
                      <a:close/>
                      <a:moveTo>
                        <a:pt x="3920" y="3240"/>
                      </a:moveTo>
                      <a:lnTo>
                        <a:pt x="3908" y="3232"/>
                      </a:lnTo>
                      <a:lnTo>
                        <a:pt x="3908" y="3232"/>
                      </a:lnTo>
                      <a:lnTo>
                        <a:pt x="3936" y="3184"/>
                      </a:lnTo>
                      <a:lnTo>
                        <a:pt x="3950" y="3192"/>
                      </a:lnTo>
                      <a:lnTo>
                        <a:pt x="3950" y="3192"/>
                      </a:lnTo>
                      <a:lnTo>
                        <a:pt x="3920" y="3240"/>
                      </a:lnTo>
                      <a:lnTo>
                        <a:pt x="3920" y="3240"/>
                      </a:lnTo>
                      <a:close/>
                      <a:moveTo>
                        <a:pt x="250" y="3122"/>
                      </a:moveTo>
                      <a:lnTo>
                        <a:pt x="250" y="3122"/>
                      </a:lnTo>
                      <a:lnTo>
                        <a:pt x="224" y="3072"/>
                      </a:lnTo>
                      <a:lnTo>
                        <a:pt x="238" y="3064"/>
                      </a:lnTo>
                      <a:lnTo>
                        <a:pt x="238" y="3064"/>
                      </a:lnTo>
                      <a:lnTo>
                        <a:pt x="264" y="3114"/>
                      </a:lnTo>
                      <a:lnTo>
                        <a:pt x="250" y="3122"/>
                      </a:lnTo>
                      <a:close/>
                      <a:moveTo>
                        <a:pt x="4030" y="3044"/>
                      </a:moveTo>
                      <a:lnTo>
                        <a:pt x="4014" y="3036"/>
                      </a:lnTo>
                      <a:lnTo>
                        <a:pt x="4014" y="3036"/>
                      </a:lnTo>
                      <a:lnTo>
                        <a:pt x="4038" y="2986"/>
                      </a:lnTo>
                      <a:lnTo>
                        <a:pt x="4054" y="2992"/>
                      </a:lnTo>
                      <a:lnTo>
                        <a:pt x="4054" y="2992"/>
                      </a:lnTo>
                      <a:lnTo>
                        <a:pt x="4030" y="3044"/>
                      </a:lnTo>
                      <a:lnTo>
                        <a:pt x="4030" y="3044"/>
                      </a:lnTo>
                      <a:close/>
                      <a:moveTo>
                        <a:pt x="154" y="2918"/>
                      </a:moveTo>
                      <a:lnTo>
                        <a:pt x="154" y="2918"/>
                      </a:lnTo>
                      <a:lnTo>
                        <a:pt x="134" y="2866"/>
                      </a:lnTo>
                      <a:lnTo>
                        <a:pt x="150" y="2860"/>
                      </a:lnTo>
                      <a:lnTo>
                        <a:pt x="150" y="2860"/>
                      </a:lnTo>
                      <a:lnTo>
                        <a:pt x="170" y="2912"/>
                      </a:lnTo>
                      <a:lnTo>
                        <a:pt x="154" y="2918"/>
                      </a:lnTo>
                      <a:close/>
                      <a:moveTo>
                        <a:pt x="4116" y="2836"/>
                      </a:moveTo>
                      <a:lnTo>
                        <a:pt x="4102" y="2832"/>
                      </a:lnTo>
                      <a:lnTo>
                        <a:pt x="4102" y="2832"/>
                      </a:lnTo>
                      <a:lnTo>
                        <a:pt x="4120" y="2778"/>
                      </a:lnTo>
                      <a:lnTo>
                        <a:pt x="4134" y="2784"/>
                      </a:lnTo>
                      <a:lnTo>
                        <a:pt x="4134" y="2784"/>
                      </a:lnTo>
                      <a:lnTo>
                        <a:pt x="4116" y="2836"/>
                      </a:lnTo>
                      <a:lnTo>
                        <a:pt x="4116" y="2836"/>
                      </a:lnTo>
                      <a:close/>
                      <a:moveTo>
                        <a:pt x="82" y="2706"/>
                      </a:moveTo>
                      <a:lnTo>
                        <a:pt x="82" y="2706"/>
                      </a:lnTo>
                      <a:lnTo>
                        <a:pt x="66" y="2652"/>
                      </a:lnTo>
                      <a:lnTo>
                        <a:pt x="82" y="2648"/>
                      </a:lnTo>
                      <a:lnTo>
                        <a:pt x="82" y="2648"/>
                      </a:lnTo>
                      <a:lnTo>
                        <a:pt x="96" y="2702"/>
                      </a:lnTo>
                      <a:lnTo>
                        <a:pt x="82" y="2706"/>
                      </a:lnTo>
                      <a:close/>
                      <a:moveTo>
                        <a:pt x="4182" y="2622"/>
                      </a:moveTo>
                      <a:lnTo>
                        <a:pt x="4166" y="2618"/>
                      </a:lnTo>
                      <a:lnTo>
                        <a:pt x="4166" y="2618"/>
                      </a:lnTo>
                      <a:lnTo>
                        <a:pt x="4178" y="2562"/>
                      </a:lnTo>
                      <a:lnTo>
                        <a:pt x="4194" y="2566"/>
                      </a:lnTo>
                      <a:lnTo>
                        <a:pt x="4194" y="2566"/>
                      </a:lnTo>
                      <a:lnTo>
                        <a:pt x="4182" y="2622"/>
                      </a:lnTo>
                      <a:lnTo>
                        <a:pt x="4182" y="2622"/>
                      </a:lnTo>
                      <a:close/>
                      <a:moveTo>
                        <a:pt x="30" y="2486"/>
                      </a:moveTo>
                      <a:lnTo>
                        <a:pt x="30" y="2486"/>
                      </a:lnTo>
                      <a:lnTo>
                        <a:pt x="22" y="2432"/>
                      </a:lnTo>
                      <a:lnTo>
                        <a:pt x="38" y="2430"/>
                      </a:lnTo>
                      <a:lnTo>
                        <a:pt x="38" y="2430"/>
                      </a:lnTo>
                      <a:lnTo>
                        <a:pt x="46" y="2484"/>
                      </a:lnTo>
                      <a:lnTo>
                        <a:pt x="30" y="2486"/>
                      </a:lnTo>
                      <a:close/>
                      <a:moveTo>
                        <a:pt x="4222" y="2400"/>
                      </a:moveTo>
                      <a:lnTo>
                        <a:pt x="4206" y="2398"/>
                      </a:lnTo>
                      <a:lnTo>
                        <a:pt x="4206" y="2398"/>
                      </a:lnTo>
                      <a:lnTo>
                        <a:pt x="4212" y="2342"/>
                      </a:lnTo>
                      <a:lnTo>
                        <a:pt x="4228" y="2344"/>
                      </a:lnTo>
                      <a:lnTo>
                        <a:pt x="4228" y="2344"/>
                      </a:lnTo>
                      <a:lnTo>
                        <a:pt x="4222" y="2400"/>
                      </a:lnTo>
                      <a:lnTo>
                        <a:pt x="4222" y="2400"/>
                      </a:lnTo>
                      <a:close/>
                      <a:moveTo>
                        <a:pt x="4" y="2264"/>
                      </a:moveTo>
                      <a:lnTo>
                        <a:pt x="4" y="2264"/>
                      </a:lnTo>
                      <a:lnTo>
                        <a:pt x="2" y="2208"/>
                      </a:lnTo>
                      <a:lnTo>
                        <a:pt x="18" y="2208"/>
                      </a:lnTo>
                      <a:lnTo>
                        <a:pt x="18" y="2208"/>
                      </a:lnTo>
                      <a:lnTo>
                        <a:pt x="20" y="2262"/>
                      </a:lnTo>
                      <a:lnTo>
                        <a:pt x="4" y="2264"/>
                      </a:lnTo>
                      <a:close/>
                      <a:moveTo>
                        <a:pt x="4240" y="2176"/>
                      </a:moveTo>
                      <a:lnTo>
                        <a:pt x="4224" y="2176"/>
                      </a:lnTo>
                      <a:lnTo>
                        <a:pt x="4224" y="2176"/>
                      </a:lnTo>
                      <a:lnTo>
                        <a:pt x="4224" y="2120"/>
                      </a:lnTo>
                      <a:lnTo>
                        <a:pt x="4240" y="2120"/>
                      </a:lnTo>
                      <a:lnTo>
                        <a:pt x="4240" y="2120"/>
                      </a:lnTo>
                      <a:lnTo>
                        <a:pt x="4240" y="2176"/>
                      </a:lnTo>
                      <a:lnTo>
                        <a:pt x="4240" y="2176"/>
                      </a:lnTo>
                      <a:close/>
                      <a:moveTo>
                        <a:pt x="4224" y="2114"/>
                      </a:moveTo>
                      <a:lnTo>
                        <a:pt x="4224" y="2114"/>
                      </a:lnTo>
                      <a:lnTo>
                        <a:pt x="4224" y="2058"/>
                      </a:lnTo>
                      <a:lnTo>
                        <a:pt x="4240" y="2056"/>
                      </a:lnTo>
                      <a:lnTo>
                        <a:pt x="4240" y="2056"/>
                      </a:lnTo>
                      <a:lnTo>
                        <a:pt x="4240" y="2114"/>
                      </a:lnTo>
                      <a:lnTo>
                        <a:pt x="4224" y="2114"/>
                      </a:lnTo>
                      <a:close/>
                      <a:moveTo>
                        <a:pt x="16" y="2040"/>
                      </a:moveTo>
                      <a:lnTo>
                        <a:pt x="0" y="2040"/>
                      </a:lnTo>
                      <a:lnTo>
                        <a:pt x="0" y="2040"/>
                      </a:lnTo>
                      <a:lnTo>
                        <a:pt x="4" y="1984"/>
                      </a:lnTo>
                      <a:lnTo>
                        <a:pt x="20" y="1984"/>
                      </a:lnTo>
                      <a:lnTo>
                        <a:pt x="20" y="1984"/>
                      </a:lnTo>
                      <a:lnTo>
                        <a:pt x="16" y="2040"/>
                      </a:lnTo>
                      <a:lnTo>
                        <a:pt x="16" y="2040"/>
                      </a:lnTo>
                      <a:close/>
                      <a:moveTo>
                        <a:pt x="4212" y="1890"/>
                      </a:moveTo>
                      <a:lnTo>
                        <a:pt x="4212" y="1890"/>
                      </a:lnTo>
                      <a:lnTo>
                        <a:pt x="4206" y="1836"/>
                      </a:lnTo>
                      <a:lnTo>
                        <a:pt x="4222" y="1832"/>
                      </a:lnTo>
                      <a:lnTo>
                        <a:pt x="4222" y="1832"/>
                      </a:lnTo>
                      <a:lnTo>
                        <a:pt x="4228" y="1888"/>
                      </a:lnTo>
                      <a:lnTo>
                        <a:pt x="4212" y="1890"/>
                      </a:lnTo>
                      <a:close/>
                      <a:moveTo>
                        <a:pt x="36" y="1818"/>
                      </a:moveTo>
                      <a:lnTo>
                        <a:pt x="22" y="1816"/>
                      </a:lnTo>
                      <a:lnTo>
                        <a:pt x="22" y="1816"/>
                      </a:lnTo>
                      <a:lnTo>
                        <a:pt x="30" y="1760"/>
                      </a:lnTo>
                      <a:lnTo>
                        <a:pt x="46" y="1762"/>
                      </a:lnTo>
                      <a:lnTo>
                        <a:pt x="46" y="1762"/>
                      </a:lnTo>
                      <a:lnTo>
                        <a:pt x="36" y="1818"/>
                      </a:lnTo>
                      <a:lnTo>
                        <a:pt x="36" y="1818"/>
                      </a:lnTo>
                      <a:close/>
                      <a:moveTo>
                        <a:pt x="4176" y="1670"/>
                      </a:moveTo>
                      <a:lnTo>
                        <a:pt x="4176" y="1670"/>
                      </a:lnTo>
                      <a:lnTo>
                        <a:pt x="4164" y="1616"/>
                      </a:lnTo>
                      <a:lnTo>
                        <a:pt x="4180" y="1612"/>
                      </a:lnTo>
                      <a:lnTo>
                        <a:pt x="4180" y="1612"/>
                      </a:lnTo>
                      <a:lnTo>
                        <a:pt x="4192" y="1666"/>
                      </a:lnTo>
                      <a:lnTo>
                        <a:pt x="4176" y="1670"/>
                      </a:lnTo>
                      <a:close/>
                      <a:moveTo>
                        <a:pt x="80" y="1598"/>
                      </a:moveTo>
                      <a:lnTo>
                        <a:pt x="64" y="1596"/>
                      </a:lnTo>
                      <a:lnTo>
                        <a:pt x="64" y="1596"/>
                      </a:lnTo>
                      <a:lnTo>
                        <a:pt x="80" y="1540"/>
                      </a:lnTo>
                      <a:lnTo>
                        <a:pt x="94" y="1546"/>
                      </a:lnTo>
                      <a:lnTo>
                        <a:pt x="94" y="1546"/>
                      </a:lnTo>
                      <a:lnTo>
                        <a:pt x="80" y="1598"/>
                      </a:lnTo>
                      <a:lnTo>
                        <a:pt x="80" y="1598"/>
                      </a:lnTo>
                      <a:close/>
                      <a:moveTo>
                        <a:pt x="4118" y="1456"/>
                      </a:moveTo>
                      <a:lnTo>
                        <a:pt x="4118" y="1456"/>
                      </a:lnTo>
                      <a:lnTo>
                        <a:pt x="4100" y="1402"/>
                      </a:lnTo>
                      <a:lnTo>
                        <a:pt x="4114" y="1398"/>
                      </a:lnTo>
                      <a:lnTo>
                        <a:pt x="4114" y="1398"/>
                      </a:lnTo>
                      <a:lnTo>
                        <a:pt x="4132" y="1450"/>
                      </a:lnTo>
                      <a:lnTo>
                        <a:pt x="4118" y="1456"/>
                      </a:lnTo>
                      <a:close/>
                      <a:moveTo>
                        <a:pt x="146" y="1386"/>
                      </a:moveTo>
                      <a:lnTo>
                        <a:pt x="132" y="1380"/>
                      </a:lnTo>
                      <a:lnTo>
                        <a:pt x="132" y="1380"/>
                      </a:lnTo>
                      <a:lnTo>
                        <a:pt x="152" y="1328"/>
                      </a:lnTo>
                      <a:lnTo>
                        <a:pt x="168" y="1334"/>
                      </a:lnTo>
                      <a:lnTo>
                        <a:pt x="168" y="1334"/>
                      </a:lnTo>
                      <a:lnTo>
                        <a:pt x="146" y="1386"/>
                      </a:lnTo>
                      <a:lnTo>
                        <a:pt x="146" y="1386"/>
                      </a:lnTo>
                      <a:close/>
                      <a:moveTo>
                        <a:pt x="4036" y="1248"/>
                      </a:moveTo>
                      <a:lnTo>
                        <a:pt x="4036" y="1248"/>
                      </a:lnTo>
                      <a:lnTo>
                        <a:pt x="4012" y="1198"/>
                      </a:lnTo>
                      <a:lnTo>
                        <a:pt x="4026" y="1190"/>
                      </a:lnTo>
                      <a:lnTo>
                        <a:pt x="4026" y="1190"/>
                      </a:lnTo>
                      <a:lnTo>
                        <a:pt x="4050" y="1242"/>
                      </a:lnTo>
                      <a:lnTo>
                        <a:pt x="4036" y="1248"/>
                      </a:lnTo>
                      <a:close/>
                      <a:moveTo>
                        <a:pt x="236" y="1182"/>
                      </a:moveTo>
                      <a:lnTo>
                        <a:pt x="222" y="1174"/>
                      </a:lnTo>
                      <a:lnTo>
                        <a:pt x="222" y="1174"/>
                      </a:lnTo>
                      <a:lnTo>
                        <a:pt x="248" y="1124"/>
                      </a:lnTo>
                      <a:lnTo>
                        <a:pt x="262" y="1132"/>
                      </a:lnTo>
                      <a:lnTo>
                        <a:pt x="262" y="1132"/>
                      </a:lnTo>
                      <a:lnTo>
                        <a:pt x="236" y="1182"/>
                      </a:lnTo>
                      <a:lnTo>
                        <a:pt x="236" y="1182"/>
                      </a:lnTo>
                      <a:close/>
                      <a:moveTo>
                        <a:pt x="3932" y="1050"/>
                      </a:moveTo>
                      <a:lnTo>
                        <a:pt x="3932" y="1050"/>
                      </a:lnTo>
                      <a:lnTo>
                        <a:pt x="3904" y="1002"/>
                      </a:lnTo>
                      <a:lnTo>
                        <a:pt x="3918" y="994"/>
                      </a:lnTo>
                      <a:lnTo>
                        <a:pt x="3918" y="994"/>
                      </a:lnTo>
                      <a:lnTo>
                        <a:pt x="3946" y="1042"/>
                      </a:lnTo>
                      <a:lnTo>
                        <a:pt x="3932" y="1050"/>
                      </a:lnTo>
                      <a:close/>
                      <a:moveTo>
                        <a:pt x="346" y="988"/>
                      </a:moveTo>
                      <a:lnTo>
                        <a:pt x="332" y="978"/>
                      </a:lnTo>
                      <a:lnTo>
                        <a:pt x="332" y="978"/>
                      </a:lnTo>
                      <a:lnTo>
                        <a:pt x="364" y="932"/>
                      </a:lnTo>
                      <a:lnTo>
                        <a:pt x="376" y="940"/>
                      </a:lnTo>
                      <a:lnTo>
                        <a:pt x="376" y="940"/>
                      </a:lnTo>
                      <a:lnTo>
                        <a:pt x="346" y="988"/>
                      </a:lnTo>
                      <a:lnTo>
                        <a:pt x="346" y="988"/>
                      </a:lnTo>
                      <a:close/>
                      <a:moveTo>
                        <a:pt x="3810" y="864"/>
                      </a:moveTo>
                      <a:lnTo>
                        <a:pt x="3810" y="864"/>
                      </a:lnTo>
                      <a:lnTo>
                        <a:pt x="3776" y="820"/>
                      </a:lnTo>
                      <a:lnTo>
                        <a:pt x="3788" y="810"/>
                      </a:lnTo>
                      <a:lnTo>
                        <a:pt x="3788" y="810"/>
                      </a:lnTo>
                      <a:lnTo>
                        <a:pt x="3822" y="856"/>
                      </a:lnTo>
                      <a:lnTo>
                        <a:pt x="3810" y="864"/>
                      </a:lnTo>
                      <a:close/>
                      <a:moveTo>
                        <a:pt x="476" y="806"/>
                      </a:moveTo>
                      <a:lnTo>
                        <a:pt x="464" y="796"/>
                      </a:lnTo>
                      <a:lnTo>
                        <a:pt x="464" y="796"/>
                      </a:lnTo>
                      <a:lnTo>
                        <a:pt x="500" y="752"/>
                      </a:lnTo>
                      <a:lnTo>
                        <a:pt x="512" y="762"/>
                      </a:lnTo>
                      <a:lnTo>
                        <a:pt x="512" y="762"/>
                      </a:lnTo>
                      <a:lnTo>
                        <a:pt x="476" y="806"/>
                      </a:lnTo>
                      <a:lnTo>
                        <a:pt x="476" y="806"/>
                      </a:lnTo>
                      <a:close/>
                      <a:moveTo>
                        <a:pt x="3668" y="694"/>
                      </a:moveTo>
                      <a:lnTo>
                        <a:pt x="3668" y="694"/>
                      </a:lnTo>
                      <a:lnTo>
                        <a:pt x="3628" y="652"/>
                      </a:lnTo>
                      <a:lnTo>
                        <a:pt x="3640" y="642"/>
                      </a:lnTo>
                      <a:lnTo>
                        <a:pt x="3640" y="642"/>
                      </a:lnTo>
                      <a:lnTo>
                        <a:pt x="3680" y="682"/>
                      </a:lnTo>
                      <a:lnTo>
                        <a:pt x="3668" y="694"/>
                      </a:lnTo>
                      <a:close/>
                      <a:moveTo>
                        <a:pt x="624" y="640"/>
                      </a:moveTo>
                      <a:lnTo>
                        <a:pt x="612" y="628"/>
                      </a:lnTo>
                      <a:lnTo>
                        <a:pt x="612" y="628"/>
                      </a:lnTo>
                      <a:lnTo>
                        <a:pt x="652" y="588"/>
                      </a:lnTo>
                      <a:lnTo>
                        <a:pt x="664" y="600"/>
                      </a:lnTo>
                      <a:lnTo>
                        <a:pt x="664" y="600"/>
                      </a:lnTo>
                      <a:lnTo>
                        <a:pt x="624" y="640"/>
                      </a:lnTo>
                      <a:lnTo>
                        <a:pt x="624" y="640"/>
                      </a:lnTo>
                      <a:close/>
                      <a:moveTo>
                        <a:pt x="3508" y="538"/>
                      </a:moveTo>
                      <a:lnTo>
                        <a:pt x="3508" y="538"/>
                      </a:lnTo>
                      <a:lnTo>
                        <a:pt x="3466" y="502"/>
                      </a:lnTo>
                      <a:lnTo>
                        <a:pt x="3476" y="490"/>
                      </a:lnTo>
                      <a:lnTo>
                        <a:pt x="3476" y="490"/>
                      </a:lnTo>
                      <a:lnTo>
                        <a:pt x="3518" y="526"/>
                      </a:lnTo>
                      <a:lnTo>
                        <a:pt x="3508" y="538"/>
                      </a:lnTo>
                      <a:close/>
                      <a:moveTo>
                        <a:pt x="790" y="490"/>
                      </a:moveTo>
                      <a:lnTo>
                        <a:pt x="780" y="476"/>
                      </a:lnTo>
                      <a:lnTo>
                        <a:pt x="780" y="476"/>
                      </a:lnTo>
                      <a:lnTo>
                        <a:pt x="824" y="442"/>
                      </a:lnTo>
                      <a:lnTo>
                        <a:pt x="832" y="454"/>
                      </a:lnTo>
                      <a:lnTo>
                        <a:pt x="832" y="454"/>
                      </a:lnTo>
                      <a:lnTo>
                        <a:pt x="790" y="490"/>
                      </a:lnTo>
                      <a:lnTo>
                        <a:pt x="790" y="490"/>
                      </a:lnTo>
                      <a:close/>
                      <a:moveTo>
                        <a:pt x="3332" y="400"/>
                      </a:moveTo>
                      <a:lnTo>
                        <a:pt x="3332" y="400"/>
                      </a:lnTo>
                      <a:lnTo>
                        <a:pt x="3286" y="368"/>
                      </a:lnTo>
                      <a:lnTo>
                        <a:pt x="3296" y="354"/>
                      </a:lnTo>
                      <a:lnTo>
                        <a:pt x="3296" y="354"/>
                      </a:lnTo>
                      <a:lnTo>
                        <a:pt x="3342" y="386"/>
                      </a:lnTo>
                      <a:lnTo>
                        <a:pt x="3332" y="400"/>
                      </a:lnTo>
                      <a:close/>
                      <a:moveTo>
                        <a:pt x="970" y="358"/>
                      </a:moveTo>
                      <a:lnTo>
                        <a:pt x="960" y="344"/>
                      </a:lnTo>
                      <a:lnTo>
                        <a:pt x="960" y="344"/>
                      </a:lnTo>
                      <a:lnTo>
                        <a:pt x="1008" y="314"/>
                      </a:lnTo>
                      <a:lnTo>
                        <a:pt x="1016" y="328"/>
                      </a:lnTo>
                      <a:lnTo>
                        <a:pt x="1016" y="328"/>
                      </a:lnTo>
                      <a:lnTo>
                        <a:pt x="970" y="358"/>
                      </a:lnTo>
                      <a:lnTo>
                        <a:pt x="970" y="358"/>
                      </a:lnTo>
                      <a:close/>
                      <a:moveTo>
                        <a:pt x="3144" y="280"/>
                      </a:moveTo>
                      <a:lnTo>
                        <a:pt x="3144" y="280"/>
                      </a:lnTo>
                      <a:lnTo>
                        <a:pt x="3094" y="254"/>
                      </a:lnTo>
                      <a:lnTo>
                        <a:pt x="3102" y="240"/>
                      </a:lnTo>
                      <a:lnTo>
                        <a:pt x="3102" y="240"/>
                      </a:lnTo>
                      <a:lnTo>
                        <a:pt x="3152" y="266"/>
                      </a:lnTo>
                      <a:lnTo>
                        <a:pt x="3144" y="280"/>
                      </a:lnTo>
                      <a:close/>
                      <a:moveTo>
                        <a:pt x="1162" y="246"/>
                      </a:moveTo>
                      <a:lnTo>
                        <a:pt x="1154" y="232"/>
                      </a:lnTo>
                      <a:lnTo>
                        <a:pt x="1154" y="232"/>
                      </a:lnTo>
                      <a:lnTo>
                        <a:pt x="1204" y="206"/>
                      </a:lnTo>
                      <a:lnTo>
                        <a:pt x="1212" y="220"/>
                      </a:lnTo>
                      <a:lnTo>
                        <a:pt x="1212" y="220"/>
                      </a:lnTo>
                      <a:lnTo>
                        <a:pt x="1162" y="246"/>
                      </a:lnTo>
                      <a:lnTo>
                        <a:pt x="1162" y="246"/>
                      </a:lnTo>
                      <a:close/>
                      <a:moveTo>
                        <a:pt x="2944" y="182"/>
                      </a:moveTo>
                      <a:lnTo>
                        <a:pt x="2944" y="182"/>
                      </a:lnTo>
                      <a:lnTo>
                        <a:pt x="2892" y="162"/>
                      </a:lnTo>
                      <a:lnTo>
                        <a:pt x="2898" y="146"/>
                      </a:lnTo>
                      <a:lnTo>
                        <a:pt x="2898" y="146"/>
                      </a:lnTo>
                      <a:lnTo>
                        <a:pt x="2950" y="168"/>
                      </a:lnTo>
                      <a:lnTo>
                        <a:pt x="2944" y="182"/>
                      </a:lnTo>
                      <a:close/>
                      <a:moveTo>
                        <a:pt x="1366" y="154"/>
                      </a:moveTo>
                      <a:lnTo>
                        <a:pt x="1360" y="140"/>
                      </a:lnTo>
                      <a:lnTo>
                        <a:pt x="1360" y="140"/>
                      </a:lnTo>
                      <a:lnTo>
                        <a:pt x="1412" y="120"/>
                      </a:lnTo>
                      <a:lnTo>
                        <a:pt x="1418" y="136"/>
                      </a:lnTo>
                      <a:lnTo>
                        <a:pt x="1418" y="136"/>
                      </a:lnTo>
                      <a:lnTo>
                        <a:pt x="1366" y="154"/>
                      </a:lnTo>
                      <a:lnTo>
                        <a:pt x="1366" y="154"/>
                      </a:lnTo>
                      <a:close/>
                      <a:moveTo>
                        <a:pt x="2734" y="106"/>
                      </a:moveTo>
                      <a:lnTo>
                        <a:pt x="2734" y="106"/>
                      </a:lnTo>
                      <a:lnTo>
                        <a:pt x="2680" y="90"/>
                      </a:lnTo>
                      <a:lnTo>
                        <a:pt x="2684" y="76"/>
                      </a:lnTo>
                      <a:lnTo>
                        <a:pt x="2684" y="76"/>
                      </a:lnTo>
                      <a:lnTo>
                        <a:pt x="2738" y="90"/>
                      </a:lnTo>
                      <a:lnTo>
                        <a:pt x="2734" y="106"/>
                      </a:lnTo>
                      <a:close/>
                      <a:moveTo>
                        <a:pt x="1578" y="86"/>
                      </a:moveTo>
                      <a:lnTo>
                        <a:pt x="1574" y="70"/>
                      </a:lnTo>
                      <a:lnTo>
                        <a:pt x="1574" y="70"/>
                      </a:lnTo>
                      <a:lnTo>
                        <a:pt x="1628" y="56"/>
                      </a:lnTo>
                      <a:lnTo>
                        <a:pt x="1632" y="72"/>
                      </a:lnTo>
                      <a:lnTo>
                        <a:pt x="1632" y="72"/>
                      </a:lnTo>
                      <a:lnTo>
                        <a:pt x="1578" y="86"/>
                      </a:lnTo>
                      <a:lnTo>
                        <a:pt x="1578" y="86"/>
                      </a:lnTo>
                      <a:close/>
                      <a:moveTo>
                        <a:pt x="2516" y="52"/>
                      </a:moveTo>
                      <a:lnTo>
                        <a:pt x="2516" y="52"/>
                      </a:lnTo>
                      <a:lnTo>
                        <a:pt x="2462" y="44"/>
                      </a:lnTo>
                      <a:lnTo>
                        <a:pt x="2464" y="28"/>
                      </a:lnTo>
                      <a:lnTo>
                        <a:pt x="2464" y="28"/>
                      </a:lnTo>
                      <a:lnTo>
                        <a:pt x="2520" y="38"/>
                      </a:lnTo>
                      <a:lnTo>
                        <a:pt x="2516" y="52"/>
                      </a:lnTo>
                      <a:close/>
                      <a:moveTo>
                        <a:pt x="1796" y="40"/>
                      </a:moveTo>
                      <a:lnTo>
                        <a:pt x="1792" y="24"/>
                      </a:lnTo>
                      <a:lnTo>
                        <a:pt x="1792" y="24"/>
                      </a:lnTo>
                      <a:lnTo>
                        <a:pt x="1848" y="16"/>
                      </a:lnTo>
                      <a:lnTo>
                        <a:pt x="1850" y="32"/>
                      </a:lnTo>
                      <a:lnTo>
                        <a:pt x="1850" y="32"/>
                      </a:lnTo>
                      <a:lnTo>
                        <a:pt x="1796" y="40"/>
                      </a:lnTo>
                      <a:lnTo>
                        <a:pt x="1796" y="40"/>
                      </a:lnTo>
                      <a:close/>
                      <a:moveTo>
                        <a:pt x="2296" y="22"/>
                      </a:moveTo>
                      <a:lnTo>
                        <a:pt x="2296" y="22"/>
                      </a:lnTo>
                      <a:lnTo>
                        <a:pt x="2240" y="18"/>
                      </a:lnTo>
                      <a:lnTo>
                        <a:pt x="2242" y="2"/>
                      </a:lnTo>
                      <a:lnTo>
                        <a:pt x="2242" y="2"/>
                      </a:lnTo>
                      <a:lnTo>
                        <a:pt x="2298" y="6"/>
                      </a:lnTo>
                      <a:lnTo>
                        <a:pt x="2296" y="22"/>
                      </a:lnTo>
                      <a:close/>
                      <a:moveTo>
                        <a:pt x="2018" y="18"/>
                      </a:moveTo>
                      <a:lnTo>
                        <a:pt x="2016" y="2"/>
                      </a:lnTo>
                      <a:lnTo>
                        <a:pt x="2016" y="2"/>
                      </a:lnTo>
                      <a:lnTo>
                        <a:pt x="2072" y="0"/>
                      </a:lnTo>
                      <a:lnTo>
                        <a:pt x="2074" y="16"/>
                      </a:lnTo>
                      <a:lnTo>
                        <a:pt x="2074" y="16"/>
                      </a:lnTo>
                      <a:lnTo>
                        <a:pt x="2018" y="18"/>
                      </a:lnTo>
                      <a:lnTo>
                        <a:pt x="2018" y="18"/>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nvGrpSpPr>
              <p:cNvPr id="465" name="组合 182">
                <a:extLst>
                  <a:ext uri="{FF2B5EF4-FFF2-40B4-BE49-F238E27FC236}">
                    <a16:creationId xmlns:a16="http://schemas.microsoft.com/office/drawing/2014/main" id="{8CE3EECD-2BF8-4FE8-AEC6-38444CB941E0}"/>
                  </a:ext>
                </a:extLst>
              </p:cNvPr>
              <p:cNvGrpSpPr/>
              <p:nvPr/>
            </p:nvGrpSpPr>
            <p:grpSpPr>
              <a:xfrm>
                <a:off x="12803956" y="1932672"/>
                <a:ext cx="1245138" cy="1230179"/>
                <a:chOff x="-1657350" y="2511425"/>
                <a:chExt cx="5524501" cy="5518151"/>
              </a:xfrm>
              <a:solidFill>
                <a:sysClr val="window" lastClr="FFFFFF">
                  <a:lumMod val="50000"/>
                  <a:alpha val="61000"/>
                </a:sysClr>
              </a:solidFill>
            </p:grpSpPr>
            <p:sp>
              <p:nvSpPr>
                <p:cNvPr id="466" name="Freeform 49">
                  <a:extLst>
                    <a:ext uri="{FF2B5EF4-FFF2-40B4-BE49-F238E27FC236}">
                      <a16:creationId xmlns:a16="http://schemas.microsoft.com/office/drawing/2014/main" id="{AC901FB2-D65C-424D-806D-4FB4BF38971E}"/>
                    </a:ext>
                  </a:extLst>
                </p:cNvPr>
                <p:cNvSpPr>
                  <a:spLocks/>
                </p:cNvSpPr>
                <p:nvPr/>
              </p:nvSpPr>
              <p:spPr bwMode="auto">
                <a:xfrm>
                  <a:off x="1184258" y="2511425"/>
                  <a:ext cx="2228847" cy="1428751"/>
                </a:xfrm>
                <a:custGeom>
                  <a:avLst/>
                  <a:gdLst/>
                  <a:ahLst/>
                  <a:cxnLst>
                    <a:cxn ang="0">
                      <a:pos x="1252" y="900"/>
                    </a:cxn>
                    <a:cxn ang="0">
                      <a:pos x="1290" y="898"/>
                    </a:cxn>
                    <a:cxn ang="0">
                      <a:pos x="1322" y="888"/>
                    </a:cxn>
                    <a:cxn ang="0">
                      <a:pos x="1340" y="874"/>
                    </a:cxn>
                    <a:cxn ang="0">
                      <a:pos x="1362" y="846"/>
                    </a:cxn>
                    <a:cxn ang="0">
                      <a:pos x="1368" y="820"/>
                    </a:cxn>
                    <a:cxn ang="0">
                      <a:pos x="1368" y="802"/>
                    </a:cxn>
                    <a:cxn ang="0">
                      <a:pos x="1404" y="782"/>
                    </a:cxn>
                    <a:cxn ang="0">
                      <a:pos x="1300" y="640"/>
                    </a:cxn>
                    <a:cxn ang="0">
                      <a:pos x="1180" y="508"/>
                    </a:cxn>
                    <a:cxn ang="0">
                      <a:pos x="1122" y="452"/>
                    </a:cxn>
                    <a:cxn ang="0">
                      <a:pos x="1000" y="350"/>
                    </a:cxn>
                    <a:cxn ang="0">
                      <a:pos x="870" y="260"/>
                    </a:cxn>
                    <a:cxn ang="0">
                      <a:pos x="732" y="182"/>
                    </a:cxn>
                    <a:cxn ang="0">
                      <a:pos x="590" y="118"/>
                    </a:cxn>
                    <a:cxn ang="0">
                      <a:pos x="440" y="68"/>
                    </a:cxn>
                    <a:cxn ang="0">
                      <a:pos x="288" y="30"/>
                    </a:cxn>
                    <a:cxn ang="0">
                      <a:pos x="130" y="6"/>
                    </a:cxn>
                    <a:cxn ang="0">
                      <a:pos x="50" y="42"/>
                    </a:cxn>
                    <a:cxn ang="0">
                      <a:pos x="42" y="46"/>
                    </a:cxn>
                    <a:cxn ang="0">
                      <a:pos x="26" y="58"/>
                    </a:cxn>
                    <a:cxn ang="0">
                      <a:pos x="8" y="84"/>
                    </a:cxn>
                    <a:cxn ang="0">
                      <a:pos x="0" y="124"/>
                    </a:cxn>
                    <a:cxn ang="0">
                      <a:pos x="2" y="140"/>
                    </a:cxn>
                    <a:cxn ang="0">
                      <a:pos x="16" y="174"/>
                    </a:cxn>
                    <a:cxn ang="0">
                      <a:pos x="26" y="192"/>
                    </a:cxn>
                    <a:cxn ang="0">
                      <a:pos x="120" y="198"/>
                    </a:cxn>
                    <a:cxn ang="0">
                      <a:pos x="214" y="212"/>
                    </a:cxn>
                    <a:cxn ang="0">
                      <a:pos x="306" y="230"/>
                    </a:cxn>
                    <a:cxn ang="0">
                      <a:pos x="396" y="256"/>
                    </a:cxn>
                    <a:cxn ang="0">
                      <a:pos x="484" y="284"/>
                    </a:cxn>
                    <a:cxn ang="0">
                      <a:pos x="570" y="318"/>
                    </a:cxn>
                    <a:cxn ang="0">
                      <a:pos x="652" y="358"/>
                    </a:cxn>
                    <a:cxn ang="0">
                      <a:pos x="732" y="402"/>
                    </a:cxn>
                    <a:cxn ang="0">
                      <a:pos x="810" y="450"/>
                    </a:cxn>
                    <a:cxn ang="0">
                      <a:pos x="884" y="502"/>
                    </a:cxn>
                    <a:cxn ang="0">
                      <a:pos x="954" y="560"/>
                    </a:cxn>
                    <a:cxn ang="0">
                      <a:pos x="1020" y="620"/>
                    </a:cxn>
                    <a:cxn ang="0">
                      <a:pos x="1084" y="684"/>
                    </a:cxn>
                    <a:cxn ang="0">
                      <a:pos x="1144" y="754"/>
                    </a:cxn>
                    <a:cxn ang="0">
                      <a:pos x="1200" y="824"/>
                    </a:cxn>
                    <a:cxn ang="0">
                      <a:pos x="1252" y="900"/>
                    </a:cxn>
                  </a:cxnLst>
                  <a:rect l="0" t="0" r="r" b="b"/>
                  <a:pathLst>
                    <a:path w="1404" h="900">
                      <a:moveTo>
                        <a:pt x="1252" y="900"/>
                      </a:moveTo>
                      <a:lnTo>
                        <a:pt x="1252" y="900"/>
                      </a:lnTo>
                      <a:lnTo>
                        <a:pt x="1270" y="900"/>
                      </a:lnTo>
                      <a:lnTo>
                        <a:pt x="1290" y="898"/>
                      </a:lnTo>
                      <a:lnTo>
                        <a:pt x="1306" y="894"/>
                      </a:lnTo>
                      <a:lnTo>
                        <a:pt x="1322" y="888"/>
                      </a:lnTo>
                      <a:lnTo>
                        <a:pt x="1322" y="888"/>
                      </a:lnTo>
                      <a:lnTo>
                        <a:pt x="1340" y="874"/>
                      </a:lnTo>
                      <a:lnTo>
                        <a:pt x="1354" y="860"/>
                      </a:lnTo>
                      <a:lnTo>
                        <a:pt x="1362" y="846"/>
                      </a:lnTo>
                      <a:lnTo>
                        <a:pt x="1366" y="832"/>
                      </a:lnTo>
                      <a:lnTo>
                        <a:pt x="1368" y="820"/>
                      </a:lnTo>
                      <a:lnTo>
                        <a:pt x="1370" y="812"/>
                      </a:lnTo>
                      <a:lnTo>
                        <a:pt x="1368" y="802"/>
                      </a:lnTo>
                      <a:lnTo>
                        <a:pt x="1404" y="782"/>
                      </a:lnTo>
                      <a:lnTo>
                        <a:pt x="1404" y="782"/>
                      </a:lnTo>
                      <a:lnTo>
                        <a:pt x="1354" y="710"/>
                      </a:lnTo>
                      <a:lnTo>
                        <a:pt x="1300" y="640"/>
                      </a:lnTo>
                      <a:lnTo>
                        <a:pt x="1242" y="572"/>
                      </a:lnTo>
                      <a:lnTo>
                        <a:pt x="1180" y="508"/>
                      </a:lnTo>
                      <a:lnTo>
                        <a:pt x="1180" y="508"/>
                      </a:lnTo>
                      <a:lnTo>
                        <a:pt x="1122" y="452"/>
                      </a:lnTo>
                      <a:lnTo>
                        <a:pt x="1062" y="398"/>
                      </a:lnTo>
                      <a:lnTo>
                        <a:pt x="1000" y="350"/>
                      </a:lnTo>
                      <a:lnTo>
                        <a:pt x="936" y="302"/>
                      </a:lnTo>
                      <a:lnTo>
                        <a:pt x="870" y="260"/>
                      </a:lnTo>
                      <a:lnTo>
                        <a:pt x="802" y="220"/>
                      </a:lnTo>
                      <a:lnTo>
                        <a:pt x="732" y="182"/>
                      </a:lnTo>
                      <a:lnTo>
                        <a:pt x="662" y="148"/>
                      </a:lnTo>
                      <a:lnTo>
                        <a:pt x="590" y="118"/>
                      </a:lnTo>
                      <a:lnTo>
                        <a:pt x="516" y="90"/>
                      </a:lnTo>
                      <a:lnTo>
                        <a:pt x="440" y="68"/>
                      </a:lnTo>
                      <a:lnTo>
                        <a:pt x="364" y="46"/>
                      </a:lnTo>
                      <a:lnTo>
                        <a:pt x="288" y="30"/>
                      </a:lnTo>
                      <a:lnTo>
                        <a:pt x="210" y="16"/>
                      </a:lnTo>
                      <a:lnTo>
                        <a:pt x="130" y="6"/>
                      </a:lnTo>
                      <a:lnTo>
                        <a:pt x="50" y="0"/>
                      </a:lnTo>
                      <a:lnTo>
                        <a:pt x="50" y="42"/>
                      </a:lnTo>
                      <a:lnTo>
                        <a:pt x="50" y="42"/>
                      </a:lnTo>
                      <a:lnTo>
                        <a:pt x="42" y="46"/>
                      </a:lnTo>
                      <a:lnTo>
                        <a:pt x="34" y="50"/>
                      </a:lnTo>
                      <a:lnTo>
                        <a:pt x="26" y="58"/>
                      </a:lnTo>
                      <a:lnTo>
                        <a:pt x="16" y="70"/>
                      </a:lnTo>
                      <a:lnTo>
                        <a:pt x="8" y="84"/>
                      </a:lnTo>
                      <a:lnTo>
                        <a:pt x="2" y="102"/>
                      </a:lnTo>
                      <a:lnTo>
                        <a:pt x="0" y="124"/>
                      </a:lnTo>
                      <a:lnTo>
                        <a:pt x="0" y="124"/>
                      </a:lnTo>
                      <a:lnTo>
                        <a:pt x="2" y="140"/>
                      </a:lnTo>
                      <a:lnTo>
                        <a:pt x="8" y="158"/>
                      </a:lnTo>
                      <a:lnTo>
                        <a:pt x="16" y="174"/>
                      </a:lnTo>
                      <a:lnTo>
                        <a:pt x="26" y="192"/>
                      </a:lnTo>
                      <a:lnTo>
                        <a:pt x="26" y="192"/>
                      </a:lnTo>
                      <a:lnTo>
                        <a:pt x="74" y="194"/>
                      </a:lnTo>
                      <a:lnTo>
                        <a:pt x="120" y="198"/>
                      </a:lnTo>
                      <a:lnTo>
                        <a:pt x="168" y="204"/>
                      </a:lnTo>
                      <a:lnTo>
                        <a:pt x="214" y="212"/>
                      </a:lnTo>
                      <a:lnTo>
                        <a:pt x="260" y="220"/>
                      </a:lnTo>
                      <a:lnTo>
                        <a:pt x="306" y="230"/>
                      </a:lnTo>
                      <a:lnTo>
                        <a:pt x="352" y="242"/>
                      </a:lnTo>
                      <a:lnTo>
                        <a:pt x="396" y="256"/>
                      </a:lnTo>
                      <a:lnTo>
                        <a:pt x="440" y="270"/>
                      </a:lnTo>
                      <a:lnTo>
                        <a:pt x="484" y="284"/>
                      </a:lnTo>
                      <a:lnTo>
                        <a:pt x="528" y="300"/>
                      </a:lnTo>
                      <a:lnTo>
                        <a:pt x="570" y="318"/>
                      </a:lnTo>
                      <a:lnTo>
                        <a:pt x="612" y="338"/>
                      </a:lnTo>
                      <a:lnTo>
                        <a:pt x="652" y="358"/>
                      </a:lnTo>
                      <a:lnTo>
                        <a:pt x="692" y="380"/>
                      </a:lnTo>
                      <a:lnTo>
                        <a:pt x="732" y="402"/>
                      </a:lnTo>
                      <a:lnTo>
                        <a:pt x="772" y="426"/>
                      </a:lnTo>
                      <a:lnTo>
                        <a:pt x="810" y="450"/>
                      </a:lnTo>
                      <a:lnTo>
                        <a:pt x="846" y="476"/>
                      </a:lnTo>
                      <a:lnTo>
                        <a:pt x="884" y="502"/>
                      </a:lnTo>
                      <a:lnTo>
                        <a:pt x="918" y="530"/>
                      </a:lnTo>
                      <a:lnTo>
                        <a:pt x="954" y="560"/>
                      </a:lnTo>
                      <a:lnTo>
                        <a:pt x="988" y="590"/>
                      </a:lnTo>
                      <a:lnTo>
                        <a:pt x="1020" y="620"/>
                      </a:lnTo>
                      <a:lnTo>
                        <a:pt x="1054" y="652"/>
                      </a:lnTo>
                      <a:lnTo>
                        <a:pt x="1084" y="684"/>
                      </a:lnTo>
                      <a:lnTo>
                        <a:pt x="1114" y="718"/>
                      </a:lnTo>
                      <a:lnTo>
                        <a:pt x="1144" y="754"/>
                      </a:lnTo>
                      <a:lnTo>
                        <a:pt x="1172" y="788"/>
                      </a:lnTo>
                      <a:lnTo>
                        <a:pt x="1200" y="824"/>
                      </a:lnTo>
                      <a:lnTo>
                        <a:pt x="1226" y="862"/>
                      </a:lnTo>
                      <a:lnTo>
                        <a:pt x="1252" y="900"/>
                      </a:lnTo>
                      <a:lnTo>
                        <a:pt x="1252" y="90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67" name="Freeform 50">
                  <a:extLst>
                    <a:ext uri="{FF2B5EF4-FFF2-40B4-BE49-F238E27FC236}">
                      <a16:creationId xmlns:a16="http://schemas.microsoft.com/office/drawing/2014/main" id="{23A3325D-E289-4AF1-90C2-F2B6A313F1DB}"/>
                    </a:ext>
                  </a:extLst>
                </p:cNvPr>
                <p:cNvSpPr>
                  <a:spLocks/>
                </p:cNvSpPr>
                <p:nvPr/>
              </p:nvSpPr>
              <p:spPr bwMode="auto">
                <a:xfrm>
                  <a:off x="-1203326" y="2511425"/>
                  <a:ext cx="2228851" cy="1428751"/>
                </a:xfrm>
                <a:custGeom>
                  <a:avLst/>
                  <a:gdLst/>
                  <a:ahLst/>
                  <a:cxnLst>
                    <a:cxn ang="0">
                      <a:pos x="1354" y="0"/>
                    </a:cxn>
                    <a:cxn ang="0">
                      <a:pos x="1274" y="6"/>
                    </a:cxn>
                    <a:cxn ang="0">
                      <a:pos x="1116" y="30"/>
                    </a:cxn>
                    <a:cxn ang="0">
                      <a:pos x="964" y="68"/>
                    </a:cxn>
                    <a:cxn ang="0">
                      <a:pos x="814" y="118"/>
                    </a:cxn>
                    <a:cxn ang="0">
                      <a:pos x="672" y="182"/>
                    </a:cxn>
                    <a:cxn ang="0">
                      <a:pos x="534" y="260"/>
                    </a:cxn>
                    <a:cxn ang="0">
                      <a:pos x="404" y="350"/>
                    </a:cxn>
                    <a:cxn ang="0">
                      <a:pos x="282" y="452"/>
                    </a:cxn>
                    <a:cxn ang="0">
                      <a:pos x="224" y="508"/>
                    </a:cxn>
                    <a:cxn ang="0">
                      <a:pos x="104" y="640"/>
                    </a:cxn>
                    <a:cxn ang="0">
                      <a:pos x="0" y="782"/>
                    </a:cxn>
                    <a:cxn ang="0">
                      <a:pos x="36" y="802"/>
                    </a:cxn>
                    <a:cxn ang="0">
                      <a:pos x="36" y="820"/>
                    </a:cxn>
                    <a:cxn ang="0">
                      <a:pos x="42" y="846"/>
                    </a:cxn>
                    <a:cxn ang="0">
                      <a:pos x="64" y="874"/>
                    </a:cxn>
                    <a:cxn ang="0">
                      <a:pos x="82" y="888"/>
                    </a:cxn>
                    <a:cxn ang="0">
                      <a:pos x="114" y="898"/>
                    </a:cxn>
                    <a:cxn ang="0">
                      <a:pos x="152" y="900"/>
                    </a:cxn>
                    <a:cxn ang="0">
                      <a:pos x="178" y="862"/>
                    </a:cxn>
                    <a:cxn ang="0">
                      <a:pos x="232" y="788"/>
                    </a:cxn>
                    <a:cxn ang="0">
                      <a:pos x="290" y="718"/>
                    </a:cxn>
                    <a:cxn ang="0">
                      <a:pos x="350" y="652"/>
                    </a:cxn>
                    <a:cxn ang="0">
                      <a:pos x="416" y="590"/>
                    </a:cxn>
                    <a:cxn ang="0">
                      <a:pos x="486" y="530"/>
                    </a:cxn>
                    <a:cxn ang="0">
                      <a:pos x="558" y="476"/>
                    </a:cxn>
                    <a:cxn ang="0">
                      <a:pos x="632" y="426"/>
                    </a:cxn>
                    <a:cxn ang="0">
                      <a:pos x="712" y="380"/>
                    </a:cxn>
                    <a:cxn ang="0">
                      <a:pos x="792" y="338"/>
                    </a:cxn>
                    <a:cxn ang="0">
                      <a:pos x="876" y="300"/>
                    </a:cxn>
                    <a:cxn ang="0">
                      <a:pos x="964" y="270"/>
                    </a:cxn>
                    <a:cxn ang="0">
                      <a:pos x="1052" y="242"/>
                    </a:cxn>
                    <a:cxn ang="0">
                      <a:pos x="1144" y="220"/>
                    </a:cxn>
                    <a:cxn ang="0">
                      <a:pos x="1236" y="204"/>
                    </a:cxn>
                    <a:cxn ang="0">
                      <a:pos x="1330" y="194"/>
                    </a:cxn>
                    <a:cxn ang="0">
                      <a:pos x="1378" y="192"/>
                    </a:cxn>
                    <a:cxn ang="0">
                      <a:pos x="1396" y="158"/>
                    </a:cxn>
                    <a:cxn ang="0">
                      <a:pos x="1404" y="124"/>
                    </a:cxn>
                    <a:cxn ang="0">
                      <a:pos x="1402" y="102"/>
                    </a:cxn>
                    <a:cxn ang="0">
                      <a:pos x="1388" y="70"/>
                    </a:cxn>
                    <a:cxn ang="0">
                      <a:pos x="1370" y="50"/>
                    </a:cxn>
                    <a:cxn ang="0">
                      <a:pos x="1354" y="42"/>
                    </a:cxn>
                  </a:cxnLst>
                  <a:rect l="0" t="0" r="r" b="b"/>
                  <a:pathLst>
                    <a:path w="1404" h="900">
                      <a:moveTo>
                        <a:pt x="1354" y="42"/>
                      </a:moveTo>
                      <a:lnTo>
                        <a:pt x="1354" y="0"/>
                      </a:lnTo>
                      <a:lnTo>
                        <a:pt x="1354" y="0"/>
                      </a:lnTo>
                      <a:lnTo>
                        <a:pt x="1274" y="6"/>
                      </a:lnTo>
                      <a:lnTo>
                        <a:pt x="1194" y="16"/>
                      </a:lnTo>
                      <a:lnTo>
                        <a:pt x="1116" y="30"/>
                      </a:lnTo>
                      <a:lnTo>
                        <a:pt x="1040" y="46"/>
                      </a:lnTo>
                      <a:lnTo>
                        <a:pt x="964" y="68"/>
                      </a:lnTo>
                      <a:lnTo>
                        <a:pt x="888" y="90"/>
                      </a:lnTo>
                      <a:lnTo>
                        <a:pt x="814" y="118"/>
                      </a:lnTo>
                      <a:lnTo>
                        <a:pt x="742" y="148"/>
                      </a:lnTo>
                      <a:lnTo>
                        <a:pt x="672" y="182"/>
                      </a:lnTo>
                      <a:lnTo>
                        <a:pt x="602" y="220"/>
                      </a:lnTo>
                      <a:lnTo>
                        <a:pt x="534" y="260"/>
                      </a:lnTo>
                      <a:lnTo>
                        <a:pt x="468" y="302"/>
                      </a:lnTo>
                      <a:lnTo>
                        <a:pt x="404" y="350"/>
                      </a:lnTo>
                      <a:lnTo>
                        <a:pt x="342" y="398"/>
                      </a:lnTo>
                      <a:lnTo>
                        <a:pt x="282" y="452"/>
                      </a:lnTo>
                      <a:lnTo>
                        <a:pt x="224" y="508"/>
                      </a:lnTo>
                      <a:lnTo>
                        <a:pt x="224" y="508"/>
                      </a:lnTo>
                      <a:lnTo>
                        <a:pt x="162" y="572"/>
                      </a:lnTo>
                      <a:lnTo>
                        <a:pt x="104" y="640"/>
                      </a:lnTo>
                      <a:lnTo>
                        <a:pt x="50" y="710"/>
                      </a:lnTo>
                      <a:lnTo>
                        <a:pt x="0" y="782"/>
                      </a:lnTo>
                      <a:lnTo>
                        <a:pt x="36" y="802"/>
                      </a:lnTo>
                      <a:lnTo>
                        <a:pt x="36" y="802"/>
                      </a:lnTo>
                      <a:lnTo>
                        <a:pt x="34" y="812"/>
                      </a:lnTo>
                      <a:lnTo>
                        <a:pt x="36" y="820"/>
                      </a:lnTo>
                      <a:lnTo>
                        <a:pt x="38" y="832"/>
                      </a:lnTo>
                      <a:lnTo>
                        <a:pt x="42" y="846"/>
                      </a:lnTo>
                      <a:lnTo>
                        <a:pt x="50" y="860"/>
                      </a:lnTo>
                      <a:lnTo>
                        <a:pt x="64" y="874"/>
                      </a:lnTo>
                      <a:lnTo>
                        <a:pt x="82" y="888"/>
                      </a:lnTo>
                      <a:lnTo>
                        <a:pt x="82" y="888"/>
                      </a:lnTo>
                      <a:lnTo>
                        <a:pt x="98" y="894"/>
                      </a:lnTo>
                      <a:lnTo>
                        <a:pt x="114" y="898"/>
                      </a:lnTo>
                      <a:lnTo>
                        <a:pt x="134" y="900"/>
                      </a:lnTo>
                      <a:lnTo>
                        <a:pt x="152" y="900"/>
                      </a:lnTo>
                      <a:lnTo>
                        <a:pt x="152" y="900"/>
                      </a:lnTo>
                      <a:lnTo>
                        <a:pt x="178" y="862"/>
                      </a:lnTo>
                      <a:lnTo>
                        <a:pt x="204" y="824"/>
                      </a:lnTo>
                      <a:lnTo>
                        <a:pt x="232" y="788"/>
                      </a:lnTo>
                      <a:lnTo>
                        <a:pt x="260" y="754"/>
                      </a:lnTo>
                      <a:lnTo>
                        <a:pt x="290" y="718"/>
                      </a:lnTo>
                      <a:lnTo>
                        <a:pt x="320" y="684"/>
                      </a:lnTo>
                      <a:lnTo>
                        <a:pt x="350" y="652"/>
                      </a:lnTo>
                      <a:lnTo>
                        <a:pt x="384" y="620"/>
                      </a:lnTo>
                      <a:lnTo>
                        <a:pt x="416" y="590"/>
                      </a:lnTo>
                      <a:lnTo>
                        <a:pt x="450" y="560"/>
                      </a:lnTo>
                      <a:lnTo>
                        <a:pt x="486" y="530"/>
                      </a:lnTo>
                      <a:lnTo>
                        <a:pt x="520" y="502"/>
                      </a:lnTo>
                      <a:lnTo>
                        <a:pt x="558" y="476"/>
                      </a:lnTo>
                      <a:lnTo>
                        <a:pt x="594" y="450"/>
                      </a:lnTo>
                      <a:lnTo>
                        <a:pt x="632" y="426"/>
                      </a:lnTo>
                      <a:lnTo>
                        <a:pt x="672" y="402"/>
                      </a:lnTo>
                      <a:lnTo>
                        <a:pt x="712" y="380"/>
                      </a:lnTo>
                      <a:lnTo>
                        <a:pt x="752" y="358"/>
                      </a:lnTo>
                      <a:lnTo>
                        <a:pt x="792" y="338"/>
                      </a:lnTo>
                      <a:lnTo>
                        <a:pt x="834" y="318"/>
                      </a:lnTo>
                      <a:lnTo>
                        <a:pt x="876" y="300"/>
                      </a:lnTo>
                      <a:lnTo>
                        <a:pt x="920" y="284"/>
                      </a:lnTo>
                      <a:lnTo>
                        <a:pt x="964" y="270"/>
                      </a:lnTo>
                      <a:lnTo>
                        <a:pt x="1008" y="256"/>
                      </a:lnTo>
                      <a:lnTo>
                        <a:pt x="1052" y="242"/>
                      </a:lnTo>
                      <a:lnTo>
                        <a:pt x="1098" y="230"/>
                      </a:lnTo>
                      <a:lnTo>
                        <a:pt x="1144" y="220"/>
                      </a:lnTo>
                      <a:lnTo>
                        <a:pt x="1190" y="212"/>
                      </a:lnTo>
                      <a:lnTo>
                        <a:pt x="1236" y="204"/>
                      </a:lnTo>
                      <a:lnTo>
                        <a:pt x="1284" y="198"/>
                      </a:lnTo>
                      <a:lnTo>
                        <a:pt x="1330" y="194"/>
                      </a:lnTo>
                      <a:lnTo>
                        <a:pt x="1378" y="192"/>
                      </a:lnTo>
                      <a:lnTo>
                        <a:pt x="1378" y="192"/>
                      </a:lnTo>
                      <a:lnTo>
                        <a:pt x="1388" y="174"/>
                      </a:lnTo>
                      <a:lnTo>
                        <a:pt x="1396" y="158"/>
                      </a:lnTo>
                      <a:lnTo>
                        <a:pt x="1402" y="140"/>
                      </a:lnTo>
                      <a:lnTo>
                        <a:pt x="1404" y="124"/>
                      </a:lnTo>
                      <a:lnTo>
                        <a:pt x="1404" y="124"/>
                      </a:lnTo>
                      <a:lnTo>
                        <a:pt x="1402" y="102"/>
                      </a:lnTo>
                      <a:lnTo>
                        <a:pt x="1396" y="84"/>
                      </a:lnTo>
                      <a:lnTo>
                        <a:pt x="1388" y="70"/>
                      </a:lnTo>
                      <a:lnTo>
                        <a:pt x="1378" y="58"/>
                      </a:lnTo>
                      <a:lnTo>
                        <a:pt x="1370" y="50"/>
                      </a:lnTo>
                      <a:lnTo>
                        <a:pt x="1362" y="46"/>
                      </a:lnTo>
                      <a:lnTo>
                        <a:pt x="1354" y="42"/>
                      </a:lnTo>
                      <a:lnTo>
                        <a:pt x="1354" y="4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68" name="Freeform 51">
                  <a:extLst>
                    <a:ext uri="{FF2B5EF4-FFF2-40B4-BE49-F238E27FC236}">
                      <a16:creationId xmlns:a16="http://schemas.microsoft.com/office/drawing/2014/main" id="{9619117C-A090-4F25-AC15-4FC2C028BF65}"/>
                    </a:ext>
                  </a:extLst>
                </p:cNvPr>
                <p:cNvSpPr>
                  <a:spLocks/>
                </p:cNvSpPr>
                <p:nvPr/>
              </p:nvSpPr>
              <p:spPr bwMode="auto">
                <a:xfrm>
                  <a:off x="3292476" y="4029077"/>
                  <a:ext cx="574675" cy="2482851"/>
                </a:xfrm>
                <a:custGeom>
                  <a:avLst/>
                  <a:gdLst/>
                  <a:ahLst/>
                  <a:cxnLst>
                    <a:cxn ang="0">
                      <a:pos x="142" y="22"/>
                    </a:cxn>
                    <a:cxn ang="0">
                      <a:pos x="134" y="16"/>
                    </a:cxn>
                    <a:cxn ang="0">
                      <a:pos x="114" y="8"/>
                    </a:cxn>
                    <a:cxn ang="0">
                      <a:pos x="84" y="6"/>
                    </a:cxn>
                    <a:cxn ang="0">
                      <a:pos x="44" y="18"/>
                    </a:cxn>
                    <a:cxn ang="0">
                      <a:pos x="32" y="28"/>
                    </a:cxn>
                    <a:cxn ang="0">
                      <a:pos x="8" y="58"/>
                    </a:cxn>
                    <a:cxn ang="0">
                      <a:pos x="0" y="74"/>
                    </a:cxn>
                    <a:cxn ang="0">
                      <a:pos x="38" y="154"/>
                    </a:cxn>
                    <a:cxn ang="0">
                      <a:pos x="72" y="238"/>
                    </a:cxn>
                    <a:cxn ang="0">
                      <a:pos x="102" y="324"/>
                    </a:cxn>
                    <a:cxn ang="0">
                      <a:pos x="126" y="412"/>
                    </a:cxn>
                    <a:cxn ang="0">
                      <a:pos x="146" y="502"/>
                    </a:cxn>
                    <a:cxn ang="0">
                      <a:pos x="160" y="594"/>
                    </a:cxn>
                    <a:cxn ang="0">
                      <a:pos x="168" y="688"/>
                    </a:cxn>
                    <a:cxn ang="0">
                      <a:pos x="170" y="782"/>
                    </a:cxn>
                    <a:cxn ang="0">
                      <a:pos x="170" y="830"/>
                    </a:cxn>
                    <a:cxn ang="0">
                      <a:pos x="164" y="924"/>
                    </a:cxn>
                    <a:cxn ang="0">
                      <a:pos x="152" y="1016"/>
                    </a:cxn>
                    <a:cxn ang="0">
                      <a:pos x="136" y="1108"/>
                    </a:cxn>
                    <a:cxn ang="0">
                      <a:pos x="114" y="1196"/>
                    </a:cxn>
                    <a:cxn ang="0">
                      <a:pos x="88" y="1284"/>
                    </a:cxn>
                    <a:cxn ang="0">
                      <a:pos x="56" y="1368"/>
                    </a:cxn>
                    <a:cxn ang="0">
                      <a:pos x="20" y="1450"/>
                    </a:cxn>
                    <a:cxn ang="0">
                      <a:pos x="0" y="1490"/>
                    </a:cxn>
                    <a:cxn ang="0">
                      <a:pos x="20" y="1522"/>
                    </a:cxn>
                    <a:cxn ang="0">
                      <a:pos x="44" y="1546"/>
                    </a:cxn>
                    <a:cxn ang="0">
                      <a:pos x="66" y="1554"/>
                    </a:cxn>
                    <a:cxn ang="0">
                      <a:pos x="100" y="1558"/>
                    </a:cxn>
                    <a:cxn ang="0">
                      <a:pos x="126" y="1552"/>
                    </a:cxn>
                    <a:cxn ang="0">
                      <a:pos x="142" y="1542"/>
                    </a:cxn>
                    <a:cxn ang="0">
                      <a:pos x="178" y="1564"/>
                    </a:cxn>
                    <a:cxn ang="0">
                      <a:pos x="220" y="1472"/>
                    </a:cxn>
                    <a:cxn ang="0">
                      <a:pos x="258" y="1380"/>
                    </a:cxn>
                    <a:cxn ang="0">
                      <a:pos x="290" y="1284"/>
                    </a:cxn>
                    <a:cxn ang="0">
                      <a:pos x="316" y="1186"/>
                    </a:cxn>
                    <a:cxn ang="0">
                      <a:pos x="336" y="1088"/>
                    </a:cxn>
                    <a:cxn ang="0">
                      <a:pos x="350" y="986"/>
                    </a:cxn>
                    <a:cxn ang="0">
                      <a:pos x="360" y="886"/>
                    </a:cxn>
                    <a:cxn ang="0">
                      <a:pos x="362" y="782"/>
                    </a:cxn>
                    <a:cxn ang="0">
                      <a:pos x="362" y="730"/>
                    </a:cxn>
                    <a:cxn ang="0">
                      <a:pos x="356" y="628"/>
                    </a:cxn>
                    <a:cxn ang="0">
                      <a:pos x="344" y="526"/>
                    </a:cxn>
                    <a:cxn ang="0">
                      <a:pos x="326" y="426"/>
                    </a:cxn>
                    <a:cxn ang="0">
                      <a:pos x="304" y="328"/>
                    </a:cxn>
                    <a:cxn ang="0">
                      <a:pos x="274" y="232"/>
                    </a:cxn>
                    <a:cxn ang="0">
                      <a:pos x="240" y="138"/>
                    </a:cxn>
                    <a:cxn ang="0">
                      <a:pos x="200" y="46"/>
                    </a:cxn>
                    <a:cxn ang="0">
                      <a:pos x="178" y="0"/>
                    </a:cxn>
                  </a:cxnLst>
                  <a:rect l="0" t="0" r="r" b="b"/>
                  <a:pathLst>
                    <a:path w="362" h="1564">
                      <a:moveTo>
                        <a:pt x="178" y="0"/>
                      </a:moveTo>
                      <a:lnTo>
                        <a:pt x="142" y="22"/>
                      </a:lnTo>
                      <a:lnTo>
                        <a:pt x="142" y="22"/>
                      </a:lnTo>
                      <a:lnTo>
                        <a:pt x="134" y="16"/>
                      </a:lnTo>
                      <a:lnTo>
                        <a:pt x="126" y="12"/>
                      </a:lnTo>
                      <a:lnTo>
                        <a:pt x="114" y="8"/>
                      </a:lnTo>
                      <a:lnTo>
                        <a:pt x="100" y="6"/>
                      </a:lnTo>
                      <a:lnTo>
                        <a:pt x="84" y="6"/>
                      </a:lnTo>
                      <a:lnTo>
                        <a:pt x="66" y="10"/>
                      </a:lnTo>
                      <a:lnTo>
                        <a:pt x="44" y="18"/>
                      </a:lnTo>
                      <a:lnTo>
                        <a:pt x="44" y="18"/>
                      </a:lnTo>
                      <a:lnTo>
                        <a:pt x="32" y="28"/>
                      </a:lnTo>
                      <a:lnTo>
                        <a:pt x="20" y="42"/>
                      </a:lnTo>
                      <a:lnTo>
                        <a:pt x="8" y="58"/>
                      </a:lnTo>
                      <a:lnTo>
                        <a:pt x="0" y="74"/>
                      </a:lnTo>
                      <a:lnTo>
                        <a:pt x="0" y="74"/>
                      </a:lnTo>
                      <a:lnTo>
                        <a:pt x="20" y="114"/>
                      </a:lnTo>
                      <a:lnTo>
                        <a:pt x="38" y="154"/>
                      </a:lnTo>
                      <a:lnTo>
                        <a:pt x="56" y="196"/>
                      </a:lnTo>
                      <a:lnTo>
                        <a:pt x="72" y="238"/>
                      </a:lnTo>
                      <a:lnTo>
                        <a:pt x="88" y="280"/>
                      </a:lnTo>
                      <a:lnTo>
                        <a:pt x="102" y="324"/>
                      </a:lnTo>
                      <a:lnTo>
                        <a:pt x="114" y="368"/>
                      </a:lnTo>
                      <a:lnTo>
                        <a:pt x="126" y="412"/>
                      </a:lnTo>
                      <a:lnTo>
                        <a:pt x="136" y="456"/>
                      </a:lnTo>
                      <a:lnTo>
                        <a:pt x="146" y="502"/>
                      </a:lnTo>
                      <a:lnTo>
                        <a:pt x="152" y="548"/>
                      </a:lnTo>
                      <a:lnTo>
                        <a:pt x="160" y="594"/>
                      </a:lnTo>
                      <a:lnTo>
                        <a:pt x="164" y="640"/>
                      </a:lnTo>
                      <a:lnTo>
                        <a:pt x="168" y="688"/>
                      </a:lnTo>
                      <a:lnTo>
                        <a:pt x="170" y="734"/>
                      </a:lnTo>
                      <a:lnTo>
                        <a:pt x="170" y="782"/>
                      </a:lnTo>
                      <a:lnTo>
                        <a:pt x="170" y="782"/>
                      </a:lnTo>
                      <a:lnTo>
                        <a:pt x="170" y="830"/>
                      </a:lnTo>
                      <a:lnTo>
                        <a:pt x="168" y="876"/>
                      </a:lnTo>
                      <a:lnTo>
                        <a:pt x="164" y="924"/>
                      </a:lnTo>
                      <a:lnTo>
                        <a:pt x="160" y="970"/>
                      </a:lnTo>
                      <a:lnTo>
                        <a:pt x="152" y="1016"/>
                      </a:lnTo>
                      <a:lnTo>
                        <a:pt x="146" y="1062"/>
                      </a:lnTo>
                      <a:lnTo>
                        <a:pt x="136" y="1108"/>
                      </a:lnTo>
                      <a:lnTo>
                        <a:pt x="126" y="1152"/>
                      </a:lnTo>
                      <a:lnTo>
                        <a:pt x="114" y="1196"/>
                      </a:lnTo>
                      <a:lnTo>
                        <a:pt x="102" y="1240"/>
                      </a:lnTo>
                      <a:lnTo>
                        <a:pt x="88" y="1284"/>
                      </a:lnTo>
                      <a:lnTo>
                        <a:pt x="72" y="1326"/>
                      </a:lnTo>
                      <a:lnTo>
                        <a:pt x="56" y="1368"/>
                      </a:lnTo>
                      <a:lnTo>
                        <a:pt x="38" y="1410"/>
                      </a:lnTo>
                      <a:lnTo>
                        <a:pt x="20" y="1450"/>
                      </a:lnTo>
                      <a:lnTo>
                        <a:pt x="0" y="1490"/>
                      </a:lnTo>
                      <a:lnTo>
                        <a:pt x="0" y="1490"/>
                      </a:lnTo>
                      <a:lnTo>
                        <a:pt x="8" y="1506"/>
                      </a:lnTo>
                      <a:lnTo>
                        <a:pt x="20" y="1522"/>
                      </a:lnTo>
                      <a:lnTo>
                        <a:pt x="32" y="1536"/>
                      </a:lnTo>
                      <a:lnTo>
                        <a:pt x="44" y="1546"/>
                      </a:lnTo>
                      <a:lnTo>
                        <a:pt x="44" y="1546"/>
                      </a:lnTo>
                      <a:lnTo>
                        <a:pt x="66" y="1554"/>
                      </a:lnTo>
                      <a:lnTo>
                        <a:pt x="84" y="1558"/>
                      </a:lnTo>
                      <a:lnTo>
                        <a:pt x="100" y="1558"/>
                      </a:lnTo>
                      <a:lnTo>
                        <a:pt x="114" y="1556"/>
                      </a:lnTo>
                      <a:lnTo>
                        <a:pt x="126" y="1552"/>
                      </a:lnTo>
                      <a:lnTo>
                        <a:pt x="134" y="1548"/>
                      </a:lnTo>
                      <a:lnTo>
                        <a:pt x="142" y="1542"/>
                      </a:lnTo>
                      <a:lnTo>
                        <a:pt x="178" y="1564"/>
                      </a:lnTo>
                      <a:lnTo>
                        <a:pt x="178" y="1564"/>
                      </a:lnTo>
                      <a:lnTo>
                        <a:pt x="200" y="1518"/>
                      </a:lnTo>
                      <a:lnTo>
                        <a:pt x="220" y="1472"/>
                      </a:lnTo>
                      <a:lnTo>
                        <a:pt x="240" y="1426"/>
                      </a:lnTo>
                      <a:lnTo>
                        <a:pt x="258" y="1380"/>
                      </a:lnTo>
                      <a:lnTo>
                        <a:pt x="274" y="1332"/>
                      </a:lnTo>
                      <a:lnTo>
                        <a:pt x="290" y="1284"/>
                      </a:lnTo>
                      <a:lnTo>
                        <a:pt x="304" y="1236"/>
                      </a:lnTo>
                      <a:lnTo>
                        <a:pt x="316" y="1186"/>
                      </a:lnTo>
                      <a:lnTo>
                        <a:pt x="326" y="1138"/>
                      </a:lnTo>
                      <a:lnTo>
                        <a:pt x="336" y="1088"/>
                      </a:lnTo>
                      <a:lnTo>
                        <a:pt x="344" y="1038"/>
                      </a:lnTo>
                      <a:lnTo>
                        <a:pt x="350" y="986"/>
                      </a:lnTo>
                      <a:lnTo>
                        <a:pt x="356" y="936"/>
                      </a:lnTo>
                      <a:lnTo>
                        <a:pt x="360" y="886"/>
                      </a:lnTo>
                      <a:lnTo>
                        <a:pt x="362" y="834"/>
                      </a:lnTo>
                      <a:lnTo>
                        <a:pt x="362" y="782"/>
                      </a:lnTo>
                      <a:lnTo>
                        <a:pt x="362" y="782"/>
                      </a:lnTo>
                      <a:lnTo>
                        <a:pt x="362" y="730"/>
                      </a:lnTo>
                      <a:lnTo>
                        <a:pt x="360" y="678"/>
                      </a:lnTo>
                      <a:lnTo>
                        <a:pt x="356" y="628"/>
                      </a:lnTo>
                      <a:lnTo>
                        <a:pt x="350" y="578"/>
                      </a:lnTo>
                      <a:lnTo>
                        <a:pt x="344" y="526"/>
                      </a:lnTo>
                      <a:lnTo>
                        <a:pt x="336" y="476"/>
                      </a:lnTo>
                      <a:lnTo>
                        <a:pt x="326" y="426"/>
                      </a:lnTo>
                      <a:lnTo>
                        <a:pt x="316" y="378"/>
                      </a:lnTo>
                      <a:lnTo>
                        <a:pt x="304" y="328"/>
                      </a:lnTo>
                      <a:lnTo>
                        <a:pt x="290" y="280"/>
                      </a:lnTo>
                      <a:lnTo>
                        <a:pt x="274" y="232"/>
                      </a:lnTo>
                      <a:lnTo>
                        <a:pt x="258" y="184"/>
                      </a:lnTo>
                      <a:lnTo>
                        <a:pt x="240" y="138"/>
                      </a:lnTo>
                      <a:lnTo>
                        <a:pt x="220" y="92"/>
                      </a:lnTo>
                      <a:lnTo>
                        <a:pt x="200" y="46"/>
                      </a:lnTo>
                      <a:lnTo>
                        <a:pt x="178" y="0"/>
                      </a:lnTo>
                      <a:lnTo>
                        <a:pt x="178"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69" name="Freeform 52">
                  <a:extLst>
                    <a:ext uri="{FF2B5EF4-FFF2-40B4-BE49-F238E27FC236}">
                      <a16:creationId xmlns:a16="http://schemas.microsoft.com/office/drawing/2014/main" id="{F4FD4FE4-8081-4885-B9F0-B276CD9CE727}"/>
                    </a:ext>
                  </a:extLst>
                </p:cNvPr>
                <p:cNvSpPr>
                  <a:spLocks/>
                </p:cNvSpPr>
                <p:nvPr/>
              </p:nvSpPr>
              <p:spPr bwMode="auto">
                <a:xfrm>
                  <a:off x="1184276" y="6600825"/>
                  <a:ext cx="2228851" cy="1428751"/>
                </a:xfrm>
                <a:custGeom>
                  <a:avLst/>
                  <a:gdLst/>
                  <a:ahLst/>
                  <a:cxnLst>
                    <a:cxn ang="0">
                      <a:pos x="1322" y="12"/>
                    </a:cxn>
                    <a:cxn ang="0">
                      <a:pos x="1290" y="2"/>
                    </a:cxn>
                    <a:cxn ang="0">
                      <a:pos x="1252" y="0"/>
                    </a:cxn>
                    <a:cxn ang="0">
                      <a:pos x="1226" y="38"/>
                    </a:cxn>
                    <a:cxn ang="0">
                      <a:pos x="1172" y="112"/>
                    </a:cxn>
                    <a:cxn ang="0">
                      <a:pos x="1114" y="182"/>
                    </a:cxn>
                    <a:cxn ang="0">
                      <a:pos x="1054" y="248"/>
                    </a:cxn>
                    <a:cxn ang="0">
                      <a:pos x="988" y="310"/>
                    </a:cxn>
                    <a:cxn ang="0">
                      <a:pos x="918" y="370"/>
                    </a:cxn>
                    <a:cxn ang="0">
                      <a:pos x="846" y="424"/>
                    </a:cxn>
                    <a:cxn ang="0">
                      <a:pos x="772" y="474"/>
                    </a:cxn>
                    <a:cxn ang="0">
                      <a:pos x="692" y="520"/>
                    </a:cxn>
                    <a:cxn ang="0">
                      <a:pos x="612" y="562"/>
                    </a:cxn>
                    <a:cxn ang="0">
                      <a:pos x="528" y="600"/>
                    </a:cxn>
                    <a:cxn ang="0">
                      <a:pos x="440" y="630"/>
                    </a:cxn>
                    <a:cxn ang="0">
                      <a:pos x="352" y="658"/>
                    </a:cxn>
                    <a:cxn ang="0">
                      <a:pos x="260" y="680"/>
                    </a:cxn>
                    <a:cxn ang="0">
                      <a:pos x="168" y="696"/>
                    </a:cxn>
                    <a:cxn ang="0">
                      <a:pos x="74" y="706"/>
                    </a:cxn>
                    <a:cxn ang="0">
                      <a:pos x="26" y="708"/>
                    </a:cxn>
                    <a:cxn ang="0">
                      <a:pos x="8" y="742"/>
                    </a:cxn>
                    <a:cxn ang="0">
                      <a:pos x="0" y="776"/>
                    </a:cxn>
                    <a:cxn ang="0">
                      <a:pos x="2" y="798"/>
                    </a:cxn>
                    <a:cxn ang="0">
                      <a:pos x="16" y="830"/>
                    </a:cxn>
                    <a:cxn ang="0">
                      <a:pos x="34" y="850"/>
                    </a:cxn>
                    <a:cxn ang="0">
                      <a:pos x="50" y="858"/>
                    </a:cxn>
                    <a:cxn ang="0">
                      <a:pos x="50" y="900"/>
                    </a:cxn>
                    <a:cxn ang="0">
                      <a:pos x="210" y="884"/>
                    </a:cxn>
                    <a:cxn ang="0">
                      <a:pos x="364" y="854"/>
                    </a:cxn>
                    <a:cxn ang="0">
                      <a:pos x="516" y="810"/>
                    </a:cxn>
                    <a:cxn ang="0">
                      <a:pos x="662" y="752"/>
                    </a:cxn>
                    <a:cxn ang="0">
                      <a:pos x="802" y="680"/>
                    </a:cxn>
                    <a:cxn ang="0">
                      <a:pos x="936" y="598"/>
                    </a:cxn>
                    <a:cxn ang="0">
                      <a:pos x="1062" y="502"/>
                    </a:cxn>
                    <a:cxn ang="0">
                      <a:pos x="1180" y="392"/>
                    </a:cxn>
                    <a:cxn ang="0">
                      <a:pos x="1242" y="328"/>
                    </a:cxn>
                    <a:cxn ang="0">
                      <a:pos x="1354" y="190"/>
                    </a:cxn>
                    <a:cxn ang="0">
                      <a:pos x="1368" y="98"/>
                    </a:cxn>
                    <a:cxn ang="0">
                      <a:pos x="1370" y="88"/>
                    </a:cxn>
                    <a:cxn ang="0">
                      <a:pos x="1366" y="68"/>
                    </a:cxn>
                    <a:cxn ang="0">
                      <a:pos x="1354" y="40"/>
                    </a:cxn>
                    <a:cxn ang="0">
                      <a:pos x="1322" y="12"/>
                    </a:cxn>
                  </a:cxnLst>
                  <a:rect l="0" t="0" r="r" b="b"/>
                  <a:pathLst>
                    <a:path w="1404" h="900">
                      <a:moveTo>
                        <a:pt x="1322" y="12"/>
                      </a:moveTo>
                      <a:lnTo>
                        <a:pt x="1322" y="12"/>
                      </a:lnTo>
                      <a:lnTo>
                        <a:pt x="1306" y="6"/>
                      </a:lnTo>
                      <a:lnTo>
                        <a:pt x="1290" y="2"/>
                      </a:lnTo>
                      <a:lnTo>
                        <a:pt x="1270" y="0"/>
                      </a:lnTo>
                      <a:lnTo>
                        <a:pt x="1252" y="0"/>
                      </a:lnTo>
                      <a:lnTo>
                        <a:pt x="1252" y="0"/>
                      </a:lnTo>
                      <a:lnTo>
                        <a:pt x="1226" y="38"/>
                      </a:lnTo>
                      <a:lnTo>
                        <a:pt x="1200" y="76"/>
                      </a:lnTo>
                      <a:lnTo>
                        <a:pt x="1172" y="112"/>
                      </a:lnTo>
                      <a:lnTo>
                        <a:pt x="1144" y="146"/>
                      </a:lnTo>
                      <a:lnTo>
                        <a:pt x="1114" y="182"/>
                      </a:lnTo>
                      <a:lnTo>
                        <a:pt x="1084" y="216"/>
                      </a:lnTo>
                      <a:lnTo>
                        <a:pt x="1054" y="248"/>
                      </a:lnTo>
                      <a:lnTo>
                        <a:pt x="1020" y="280"/>
                      </a:lnTo>
                      <a:lnTo>
                        <a:pt x="988" y="310"/>
                      </a:lnTo>
                      <a:lnTo>
                        <a:pt x="954" y="340"/>
                      </a:lnTo>
                      <a:lnTo>
                        <a:pt x="918" y="370"/>
                      </a:lnTo>
                      <a:lnTo>
                        <a:pt x="884" y="398"/>
                      </a:lnTo>
                      <a:lnTo>
                        <a:pt x="846" y="424"/>
                      </a:lnTo>
                      <a:lnTo>
                        <a:pt x="810" y="450"/>
                      </a:lnTo>
                      <a:lnTo>
                        <a:pt x="772" y="474"/>
                      </a:lnTo>
                      <a:lnTo>
                        <a:pt x="732" y="498"/>
                      </a:lnTo>
                      <a:lnTo>
                        <a:pt x="692" y="520"/>
                      </a:lnTo>
                      <a:lnTo>
                        <a:pt x="652" y="542"/>
                      </a:lnTo>
                      <a:lnTo>
                        <a:pt x="612" y="562"/>
                      </a:lnTo>
                      <a:lnTo>
                        <a:pt x="570" y="582"/>
                      </a:lnTo>
                      <a:lnTo>
                        <a:pt x="528" y="600"/>
                      </a:lnTo>
                      <a:lnTo>
                        <a:pt x="484" y="616"/>
                      </a:lnTo>
                      <a:lnTo>
                        <a:pt x="440" y="630"/>
                      </a:lnTo>
                      <a:lnTo>
                        <a:pt x="396" y="644"/>
                      </a:lnTo>
                      <a:lnTo>
                        <a:pt x="352" y="658"/>
                      </a:lnTo>
                      <a:lnTo>
                        <a:pt x="306" y="670"/>
                      </a:lnTo>
                      <a:lnTo>
                        <a:pt x="260" y="680"/>
                      </a:lnTo>
                      <a:lnTo>
                        <a:pt x="214" y="688"/>
                      </a:lnTo>
                      <a:lnTo>
                        <a:pt x="168" y="696"/>
                      </a:lnTo>
                      <a:lnTo>
                        <a:pt x="120" y="702"/>
                      </a:lnTo>
                      <a:lnTo>
                        <a:pt x="74" y="706"/>
                      </a:lnTo>
                      <a:lnTo>
                        <a:pt x="26" y="708"/>
                      </a:lnTo>
                      <a:lnTo>
                        <a:pt x="26" y="708"/>
                      </a:lnTo>
                      <a:lnTo>
                        <a:pt x="16" y="726"/>
                      </a:lnTo>
                      <a:lnTo>
                        <a:pt x="8" y="742"/>
                      </a:lnTo>
                      <a:lnTo>
                        <a:pt x="2" y="760"/>
                      </a:lnTo>
                      <a:lnTo>
                        <a:pt x="0" y="776"/>
                      </a:lnTo>
                      <a:lnTo>
                        <a:pt x="0" y="776"/>
                      </a:lnTo>
                      <a:lnTo>
                        <a:pt x="2" y="798"/>
                      </a:lnTo>
                      <a:lnTo>
                        <a:pt x="8" y="816"/>
                      </a:lnTo>
                      <a:lnTo>
                        <a:pt x="16" y="830"/>
                      </a:lnTo>
                      <a:lnTo>
                        <a:pt x="26" y="842"/>
                      </a:lnTo>
                      <a:lnTo>
                        <a:pt x="34" y="850"/>
                      </a:lnTo>
                      <a:lnTo>
                        <a:pt x="42" y="854"/>
                      </a:lnTo>
                      <a:lnTo>
                        <a:pt x="50" y="858"/>
                      </a:lnTo>
                      <a:lnTo>
                        <a:pt x="50" y="900"/>
                      </a:lnTo>
                      <a:lnTo>
                        <a:pt x="50" y="900"/>
                      </a:lnTo>
                      <a:lnTo>
                        <a:pt x="130" y="894"/>
                      </a:lnTo>
                      <a:lnTo>
                        <a:pt x="210" y="884"/>
                      </a:lnTo>
                      <a:lnTo>
                        <a:pt x="288" y="870"/>
                      </a:lnTo>
                      <a:lnTo>
                        <a:pt x="364" y="854"/>
                      </a:lnTo>
                      <a:lnTo>
                        <a:pt x="440" y="832"/>
                      </a:lnTo>
                      <a:lnTo>
                        <a:pt x="516" y="810"/>
                      </a:lnTo>
                      <a:lnTo>
                        <a:pt x="590" y="782"/>
                      </a:lnTo>
                      <a:lnTo>
                        <a:pt x="662" y="752"/>
                      </a:lnTo>
                      <a:lnTo>
                        <a:pt x="732" y="718"/>
                      </a:lnTo>
                      <a:lnTo>
                        <a:pt x="802" y="680"/>
                      </a:lnTo>
                      <a:lnTo>
                        <a:pt x="870" y="640"/>
                      </a:lnTo>
                      <a:lnTo>
                        <a:pt x="936" y="598"/>
                      </a:lnTo>
                      <a:lnTo>
                        <a:pt x="1000" y="550"/>
                      </a:lnTo>
                      <a:lnTo>
                        <a:pt x="1062" y="502"/>
                      </a:lnTo>
                      <a:lnTo>
                        <a:pt x="1122" y="448"/>
                      </a:lnTo>
                      <a:lnTo>
                        <a:pt x="1180" y="392"/>
                      </a:lnTo>
                      <a:lnTo>
                        <a:pt x="1180" y="392"/>
                      </a:lnTo>
                      <a:lnTo>
                        <a:pt x="1242" y="328"/>
                      </a:lnTo>
                      <a:lnTo>
                        <a:pt x="1300" y="260"/>
                      </a:lnTo>
                      <a:lnTo>
                        <a:pt x="1354" y="190"/>
                      </a:lnTo>
                      <a:lnTo>
                        <a:pt x="1404" y="118"/>
                      </a:lnTo>
                      <a:lnTo>
                        <a:pt x="1368" y="98"/>
                      </a:lnTo>
                      <a:lnTo>
                        <a:pt x="1368" y="98"/>
                      </a:lnTo>
                      <a:lnTo>
                        <a:pt x="1370" y="88"/>
                      </a:lnTo>
                      <a:lnTo>
                        <a:pt x="1368" y="80"/>
                      </a:lnTo>
                      <a:lnTo>
                        <a:pt x="1366" y="68"/>
                      </a:lnTo>
                      <a:lnTo>
                        <a:pt x="1362" y="54"/>
                      </a:lnTo>
                      <a:lnTo>
                        <a:pt x="1354" y="40"/>
                      </a:lnTo>
                      <a:lnTo>
                        <a:pt x="1340" y="26"/>
                      </a:lnTo>
                      <a:lnTo>
                        <a:pt x="1322" y="12"/>
                      </a:lnTo>
                      <a:lnTo>
                        <a:pt x="1322" y="1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70" name="Freeform 53">
                  <a:extLst>
                    <a:ext uri="{FF2B5EF4-FFF2-40B4-BE49-F238E27FC236}">
                      <a16:creationId xmlns:a16="http://schemas.microsoft.com/office/drawing/2014/main" id="{7092DF2B-C533-4B7C-9BDA-F9899902E2C6}"/>
                    </a:ext>
                  </a:extLst>
                </p:cNvPr>
                <p:cNvSpPr>
                  <a:spLocks/>
                </p:cNvSpPr>
                <p:nvPr/>
              </p:nvSpPr>
              <p:spPr bwMode="auto">
                <a:xfrm>
                  <a:off x="-1203326" y="6600825"/>
                  <a:ext cx="2228851" cy="1428751"/>
                </a:xfrm>
                <a:custGeom>
                  <a:avLst/>
                  <a:gdLst/>
                  <a:ahLst/>
                  <a:cxnLst>
                    <a:cxn ang="0">
                      <a:pos x="152" y="0"/>
                    </a:cxn>
                    <a:cxn ang="0">
                      <a:pos x="114" y="2"/>
                    </a:cxn>
                    <a:cxn ang="0">
                      <a:pos x="82" y="12"/>
                    </a:cxn>
                    <a:cxn ang="0">
                      <a:pos x="64" y="26"/>
                    </a:cxn>
                    <a:cxn ang="0">
                      <a:pos x="42" y="54"/>
                    </a:cxn>
                    <a:cxn ang="0">
                      <a:pos x="36" y="80"/>
                    </a:cxn>
                    <a:cxn ang="0">
                      <a:pos x="36" y="98"/>
                    </a:cxn>
                    <a:cxn ang="0">
                      <a:pos x="0" y="118"/>
                    </a:cxn>
                    <a:cxn ang="0">
                      <a:pos x="104" y="260"/>
                    </a:cxn>
                    <a:cxn ang="0">
                      <a:pos x="224" y="392"/>
                    </a:cxn>
                    <a:cxn ang="0">
                      <a:pos x="282" y="448"/>
                    </a:cxn>
                    <a:cxn ang="0">
                      <a:pos x="404" y="550"/>
                    </a:cxn>
                    <a:cxn ang="0">
                      <a:pos x="534" y="640"/>
                    </a:cxn>
                    <a:cxn ang="0">
                      <a:pos x="672" y="718"/>
                    </a:cxn>
                    <a:cxn ang="0">
                      <a:pos x="814" y="782"/>
                    </a:cxn>
                    <a:cxn ang="0">
                      <a:pos x="964" y="832"/>
                    </a:cxn>
                    <a:cxn ang="0">
                      <a:pos x="1116" y="870"/>
                    </a:cxn>
                    <a:cxn ang="0">
                      <a:pos x="1274" y="894"/>
                    </a:cxn>
                    <a:cxn ang="0">
                      <a:pos x="1354" y="858"/>
                    </a:cxn>
                    <a:cxn ang="0">
                      <a:pos x="1362" y="854"/>
                    </a:cxn>
                    <a:cxn ang="0">
                      <a:pos x="1378" y="842"/>
                    </a:cxn>
                    <a:cxn ang="0">
                      <a:pos x="1396" y="816"/>
                    </a:cxn>
                    <a:cxn ang="0">
                      <a:pos x="1404" y="776"/>
                    </a:cxn>
                    <a:cxn ang="0">
                      <a:pos x="1402" y="760"/>
                    </a:cxn>
                    <a:cxn ang="0">
                      <a:pos x="1388" y="726"/>
                    </a:cxn>
                    <a:cxn ang="0">
                      <a:pos x="1378" y="708"/>
                    </a:cxn>
                    <a:cxn ang="0">
                      <a:pos x="1284" y="702"/>
                    </a:cxn>
                    <a:cxn ang="0">
                      <a:pos x="1190" y="688"/>
                    </a:cxn>
                    <a:cxn ang="0">
                      <a:pos x="1098" y="670"/>
                    </a:cxn>
                    <a:cxn ang="0">
                      <a:pos x="1008" y="644"/>
                    </a:cxn>
                    <a:cxn ang="0">
                      <a:pos x="920" y="616"/>
                    </a:cxn>
                    <a:cxn ang="0">
                      <a:pos x="834" y="582"/>
                    </a:cxn>
                    <a:cxn ang="0">
                      <a:pos x="752" y="542"/>
                    </a:cxn>
                    <a:cxn ang="0">
                      <a:pos x="672" y="498"/>
                    </a:cxn>
                    <a:cxn ang="0">
                      <a:pos x="594" y="450"/>
                    </a:cxn>
                    <a:cxn ang="0">
                      <a:pos x="520" y="398"/>
                    </a:cxn>
                    <a:cxn ang="0">
                      <a:pos x="450" y="340"/>
                    </a:cxn>
                    <a:cxn ang="0">
                      <a:pos x="384" y="280"/>
                    </a:cxn>
                    <a:cxn ang="0">
                      <a:pos x="320" y="216"/>
                    </a:cxn>
                    <a:cxn ang="0">
                      <a:pos x="260" y="146"/>
                    </a:cxn>
                    <a:cxn ang="0">
                      <a:pos x="204" y="76"/>
                    </a:cxn>
                    <a:cxn ang="0">
                      <a:pos x="152" y="0"/>
                    </a:cxn>
                  </a:cxnLst>
                  <a:rect l="0" t="0" r="r" b="b"/>
                  <a:pathLst>
                    <a:path w="1404" h="900">
                      <a:moveTo>
                        <a:pt x="152" y="0"/>
                      </a:moveTo>
                      <a:lnTo>
                        <a:pt x="152" y="0"/>
                      </a:lnTo>
                      <a:lnTo>
                        <a:pt x="134" y="0"/>
                      </a:lnTo>
                      <a:lnTo>
                        <a:pt x="114" y="2"/>
                      </a:lnTo>
                      <a:lnTo>
                        <a:pt x="98" y="6"/>
                      </a:lnTo>
                      <a:lnTo>
                        <a:pt x="82" y="12"/>
                      </a:lnTo>
                      <a:lnTo>
                        <a:pt x="82" y="12"/>
                      </a:lnTo>
                      <a:lnTo>
                        <a:pt x="64" y="26"/>
                      </a:lnTo>
                      <a:lnTo>
                        <a:pt x="50" y="40"/>
                      </a:lnTo>
                      <a:lnTo>
                        <a:pt x="42" y="54"/>
                      </a:lnTo>
                      <a:lnTo>
                        <a:pt x="38" y="68"/>
                      </a:lnTo>
                      <a:lnTo>
                        <a:pt x="36" y="80"/>
                      </a:lnTo>
                      <a:lnTo>
                        <a:pt x="34" y="88"/>
                      </a:lnTo>
                      <a:lnTo>
                        <a:pt x="36" y="98"/>
                      </a:lnTo>
                      <a:lnTo>
                        <a:pt x="0" y="118"/>
                      </a:lnTo>
                      <a:lnTo>
                        <a:pt x="0" y="118"/>
                      </a:lnTo>
                      <a:lnTo>
                        <a:pt x="50" y="190"/>
                      </a:lnTo>
                      <a:lnTo>
                        <a:pt x="104" y="260"/>
                      </a:lnTo>
                      <a:lnTo>
                        <a:pt x="162" y="328"/>
                      </a:lnTo>
                      <a:lnTo>
                        <a:pt x="224" y="392"/>
                      </a:lnTo>
                      <a:lnTo>
                        <a:pt x="224" y="392"/>
                      </a:lnTo>
                      <a:lnTo>
                        <a:pt x="282" y="448"/>
                      </a:lnTo>
                      <a:lnTo>
                        <a:pt x="342" y="502"/>
                      </a:lnTo>
                      <a:lnTo>
                        <a:pt x="404" y="550"/>
                      </a:lnTo>
                      <a:lnTo>
                        <a:pt x="468" y="598"/>
                      </a:lnTo>
                      <a:lnTo>
                        <a:pt x="534" y="640"/>
                      </a:lnTo>
                      <a:lnTo>
                        <a:pt x="602" y="680"/>
                      </a:lnTo>
                      <a:lnTo>
                        <a:pt x="672" y="718"/>
                      </a:lnTo>
                      <a:lnTo>
                        <a:pt x="742" y="752"/>
                      </a:lnTo>
                      <a:lnTo>
                        <a:pt x="814" y="782"/>
                      </a:lnTo>
                      <a:lnTo>
                        <a:pt x="888" y="810"/>
                      </a:lnTo>
                      <a:lnTo>
                        <a:pt x="964" y="832"/>
                      </a:lnTo>
                      <a:lnTo>
                        <a:pt x="1040" y="854"/>
                      </a:lnTo>
                      <a:lnTo>
                        <a:pt x="1116" y="870"/>
                      </a:lnTo>
                      <a:lnTo>
                        <a:pt x="1194" y="884"/>
                      </a:lnTo>
                      <a:lnTo>
                        <a:pt x="1274" y="894"/>
                      </a:lnTo>
                      <a:lnTo>
                        <a:pt x="1354" y="900"/>
                      </a:lnTo>
                      <a:lnTo>
                        <a:pt x="1354" y="858"/>
                      </a:lnTo>
                      <a:lnTo>
                        <a:pt x="1354" y="858"/>
                      </a:lnTo>
                      <a:lnTo>
                        <a:pt x="1362" y="854"/>
                      </a:lnTo>
                      <a:lnTo>
                        <a:pt x="1370" y="850"/>
                      </a:lnTo>
                      <a:lnTo>
                        <a:pt x="1378" y="842"/>
                      </a:lnTo>
                      <a:lnTo>
                        <a:pt x="1388" y="830"/>
                      </a:lnTo>
                      <a:lnTo>
                        <a:pt x="1396" y="816"/>
                      </a:lnTo>
                      <a:lnTo>
                        <a:pt x="1402" y="798"/>
                      </a:lnTo>
                      <a:lnTo>
                        <a:pt x="1404" y="776"/>
                      </a:lnTo>
                      <a:lnTo>
                        <a:pt x="1404" y="776"/>
                      </a:lnTo>
                      <a:lnTo>
                        <a:pt x="1402" y="760"/>
                      </a:lnTo>
                      <a:lnTo>
                        <a:pt x="1396" y="742"/>
                      </a:lnTo>
                      <a:lnTo>
                        <a:pt x="1388" y="726"/>
                      </a:lnTo>
                      <a:lnTo>
                        <a:pt x="1378" y="708"/>
                      </a:lnTo>
                      <a:lnTo>
                        <a:pt x="1378" y="708"/>
                      </a:lnTo>
                      <a:lnTo>
                        <a:pt x="1330" y="706"/>
                      </a:lnTo>
                      <a:lnTo>
                        <a:pt x="1284" y="702"/>
                      </a:lnTo>
                      <a:lnTo>
                        <a:pt x="1236" y="696"/>
                      </a:lnTo>
                      <a:lnTo>
                        <a:pt x="1190" y="688"/>
                      </a:lnTo>
                      <a:lnTo>
                        <a:pt x="1144" y="680"/>
                      </a:lnTo>
                      <a:lnTo>
                        <a:pt x="1098" y="670"/>
                      </a:lnTo>
                      <a:lnTo>
                        <a:pt x="1052" y="658"/>
                      </a:lnTo>
                      <a:lnTo>
                        <a:pt x="1008" y="644"/>
                      </a:lnTo>
                      <a:lnTo>
                        <a:pt x="964" y="630"/>
                      </a:lnTo>
                      <a:lnTo>
                        <a:pt x="920" y="616"/>
                      </a:lnTo>
                      <a:lnTo>
                        <a:pt x="876" y="600"/>
                      </a:lnTo>
                      <a:lnTo>
                        <a:pt x="834" y="582"/>
                      </a:lnTo>
                      <a:lnTo>
                        <a:pt x="792" y="562"/>
                      </a:lnTo>
                      <a:lnTo>
                        <a:pt x="752" y="542"/>
                      </a:lnTo>
                      <a:lnTo>
                        <a:pt x="712" y="520"/>
                      </a:lnTo>
                      <a:lnTo>
                        <a:pt x="672" y="498"/>
                      </a:lnTo>
                      <a:lnTo>
                        <a:pt x="632" y="474"/>
                      </a:lnTo>
                      <a:lnTo>
                        <a:pt x="594" y="450"/>
                      </a:lnTo>
                      <a:lnTo>
                        <a:pt x="558" y="424"/>
                      </a:lnTo>
                      <a:lnTo>
                        <a:pt x="520" y="398"/>
                      </a:lnTo>
                      <a:lnTo>
                        <a:pt x="486" y="370"/>
                      </a:lnTo>
                      <a:lnTo>
                        <a:pt x="450" y="340"/>
                      </a:lnTo>
                      <a:lnTo>
                        <a:pt x="416" y="310"/>
                      </a:lnTo>
                      <a:lnTo>
                        <a:pt x="384" y="280"/>
                      </a:lnTo>
                      <a:lnTo>
                        <a:pt x="350" y="248"/>
                      </a:lnTo>
                      <a:lnTo>
                        <a:pt x="320" y="216"/>
                      </a:lnTo>
                      <a:lnTo>
                        <a:pt x="290" y="182"/>
                      </a:lnTo>
                      <a:lnTo>
                        <a:pt x="260" y="146"/>
                      </a:lnTo>
                      <a:lnTo>
                        <a:pt x="232" y="112"/>
                      </a:lnTo>
                      <a:lnTo>
                        <a:pt x="204" y="76"/>
                      </a:lnTo>
                      <a:lnTo>
                        <a:pt x="178" y="38"/>
                      </a:lnTo>
                      <a:lnTo>
                        <a:pt x="152" y="0"/>
                      </a:lnTo>
                      <a:lnTo>
                        <a:pt x="152"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71" name="Freeform 54">
                  <a:extLst>
                    <a:ext uri="{FF2B5EF4-FFF2-40B4-BE49-F238E27FC236}">
                      <a16:creationId xmlns:a16="http://schemas.microsoft.com/office/drawing/2014/main" id="{8D454B11-F32F-4251-AFBD-29807BB3FBBA}"/>
                    </a:ext>
                  </a:extLst>
                </p:cNvPr>
                <p:cNvSpPr>
                  <a:spLocks/>
                </p:cNvSpPr>
                <p:nvPr/>
              </p:nvSpPr>
              <p:spPr bwMode="auto">
                <a:xfrm>
                  <a:off x="-1657350" y="4029077"/>
                  <a:ext cx="574675" cy="2482851"/>
                </a:xfrm>
                <a:custGeom>
                  <a:avLst/>
                  <a:gdLst/>
                  <a:ahLst/>
                  <a:cxnLst>
                    <a:cxn ang="0">
                      <a:pos x="362" y="1490"/>
                    </a:cxn>
                    <a:cxn ang="0">
                      <a:pos x="324" y="1410"/>
                    </a:cxn>
                    <a:cxn ang="0">
                      <a:pos x="290" y="1326"/>
                    </a:cxn>
                    <a:cxn ang="0">
                      <a:pos x="260" y="1240"/>
                    </a:cxn>
                    <a:cxn ang="0">
                      <a:pos x="236" y="1152"/>
                    </a:cxn>
                    <a:cxn ang="0">
                      <a:pos x="216" y="1062"/>
                    </a:cxn>
                    <a:cxn ang="0">
                      <a:pos x="202" y="970"/>
                    </a:cxn>
                    <a:cxn ang="0">
                      <a:pos x="194" y="876"/>
                    </a:cxn>
                    <a:cxn ang="0">
                      <a:pos x="192" y="782"/>
                    </a:cxn>
                    <a:cxn ang="0">
                      <a:pos x="192" y="734"/>
                    </a:cxn>
                    <a:cxn ang="0">
                      <a:pos x="198" y="640"/>
                    </a:cxn>
                    <a:cxn ang="0">
                      <a:pos x="210" y="548"/>
                    </a:cxn>
                    <a:cxn ang="0">
                      <a:pos x="226" y="456"/>
                    </a:cxn>
                    <a:cxn ang="0">
                      <a:pos x="248" y="368"/>
                    </a:cxn>
                    <a:cxn ang="0">
                      <a:pos x="274" y="280"/>
                    </a:cxn>
                    <a:cxn ang="0">
                      <a:pos x="306" y="196"/>
                    </a:cxn>
                    <a:cxn ang="0">
                      <a:pos x="342" y="114"/>
                    </a:cxn>
                    <a:cxn ang="0">
                      <a:pos x="362" y="74"/>
                    </a:cxn>
                    <a:cxn ang="0">
                      <a:pos x="342" y="42"/>
                    </a:cxn>
                    <a:cxn ang="0">
                      <a:pos x="318" y="18"/>
                    </a:cxn>
                    <a:cxn ang="0">
                      <a:pos x="296" y="10"/>
                    </a:cxn>
                    <a:cxn ang="0">
                      <a:pos x="262" y="6"/>
                    </a:cxn>
                    <a:cxn ang="0">
                      <a:pos x="236" y="12"/>
                    </a:cxn>
                    <a:cxn ang="0">
                      <a:pos x="220" y="22"/>
                    </a:cxn>
                    <a:cxn ang="0">
                      <a:pos x="184" y="0"/>
                    </a:cxn>
                    <a:cxn ang="0">
                      <a:pos x="142" y="92"/>
                    </a:cxn>
                    <a:cxn ang="0">
                      <a:pos x="104" y="184"/>
                    </a:cxn>
                    <a:cxn ang="0">
                      <a:pos x="72" y="280"/>
                    </a:cxn>
                    <a:cxn ang="0">
                      <a:pos x="46" y="378"/>
                    </a:cxn>
                    <a:cxn ang="0">
                      <a:pos x="26" y="476"/>
                    </a:cxn>
                    <a:cxn ang="0">
                      <a:pos x="12" y="578"/>
                    </a:cxn>
                    <a:cxn ang="0">
                      <a:pos x="2" y="678"/>
                    </a:cxn>
                    <a:cxn ang="0">
                      <a:pos x="0" y="782"/>
                    </a:cxn>
                    <a:cxn ang="0">
                      <a:pos x="0" y="834"/>
                    </a:cxn>
                    <a:cxn ang="0">
                      <a:pos x="6" y="936"/>
                    </a:cxn>
                    <a:cxn ang="0">
                      <a:pos x="18" y="1038"/>
                    </a:cxn>
                    <a:cxn ang="0">
                      <a:pos x="36" y="1138"/>
                    </a:cxn>
                    <a:cxn ang="0">
                      <a:pos x="58" y="1236"/>
                    </a:cxn>
                    <a:cxn ang="0">
                      <a:pos x="88" y="1332"/>
                    </a:cxn>
                    <a:cxn ang="0">
                      <a:pos x="122" y="1426"/>
                    </a:cxn>
                    <a:cxn ang="0">
                      <a:pos x="162" y="1518"/>
                    </a:cxn>
                    <a:cxn ang="0">
                      <a:pos x="220" y="1542"/>
                    </a:cxn>
                    <a:cxn ang="0">
                      <a:pos x="228" y="1548"/>
                    </a:cxn>
                    <a:cxn ang="0">
                      <a:pos x="248" y="1556"/>
                    </a:cxn>
                    <a:cxn ang="0">
                      <a:pos x="278" y="1558"/>
                    </a:cxn>
                    <a:cxn ang="0">
                      <a:pos x="318" y="1546"/>
                    </a:cxn>
                    <a:cxn ang="0">
                      <a:pos x="330" y="1536"/>
                    </a:cxn>
                    <a:cxn ang="0">
                      <a:pos x="354" y="1506"/>
                    </a:cxn>
                    <a:cxn ang="0">
                      <a:pos x="362" y="1490"/>
                    </a:cxn>
                  </a:cxnLst>
                  <a:rect l="0" t="0" r="r" b="b"/>
                  <a:pathLst>
                    <a:path w="362" h="1564">
                      <a:moveTo>
                        <a:pt x="362" y="1490"/>
                      </a:moveTo>
                      <a:lnTo>
                        <a:pt x="362" y="1490"/>
                      </a:lnTo>
                      <a:lnTo>
                        <a:pt x="342" y="1450"/>
                      </a:lnTo>
                      <a:lnTo>
                        <a:pt x="324" y="1410"/>
                      </a:lnTo>
                      <a:lnTo>
                        <a:pt x="306" y="1368"/>
                      </a:lnTo>
                      <a:lnTo>
                        <a:pt x="290" y="1326"/>
                      </a:lnTo>
                      <a:lnTo>
                        <a:pt x="274" y="1284"/>
                      </a:lnTo>
                      <a:lnTo>
                        <a:pt x="260" y="1240"/>
                      </a:lnTo>
                      <a:lnTo>
                        <a:pt x="248" y="1196"/>
                      </a:lnTo>
                      <a:lnTo>
                        <a:pt x="236" y="1152"/>
                      </a:lnTo>
                      <a:lnTo>
                        <a:pt x="226" y="1108"/>
                      </a:lnTo>
                      <a:lnTo>
                        <a:pt x="216" y="1062"/>
                      </a:lnTo>
                      <a:lnTo>
                        <a:pt x="210" y="1016"/>
                      </a:lnTo>
                      <a:lnTo>
                        <a:pt x="202" y="970"/>
                      </a:lnTo>
                      <a:lnTo>
                        <a:pt x="198" y="924"/>
                      </a:lnTo>
                      <a:lnTo>
                        <a:pt x="194" y="876"/>
                      </a:lnTo>
                      <a:lnTo>
                        <a:pt x="192" y="830"/>
                      </a:lnTo>
                      <a:lnTo>
                        <a:pt x="192" y="782"/>
                      </a:lnTo>
                      <a:lnTo>
                        <a:pt x="192" y="782"/>
                      </a:lnTo>
                      <a:lnTo>
                        <a:pt x="192" y="734"/>
                      </a:lnTo>
                      <a:lnTo>
                        <a:pt x="194" y="688"/>
                      </a:lnTo>
                      <a:lnTo>
                        <a:pt x="198" y="640"/>
                      </a:lnTo>
                      <a:lnTo>
                        <a:pt x="202" y="594"/>
                      </a:lnTo>
                      <a:lnTo>
                        <a:pt x="210" y="548"/>
                      </a:lnTo>
                      <a:lnTo>
                        <a:pt x="216" y="502"/>
                      </a:lnTo>
                      <a:lnTo>
                        <a:pt x="226" y="456"/>
                      </a:lnTo>
                      <a:lnTo>
                        <a:pt x="236" y="412"/>
                      </a:lnTo>
                      <a:lnTo>
                        <a:pt x="248" y="368"/>
                      </a:lnTo>
                      <a:lnTo>
                        <a:pt x="260" y="324"/>
                      </a:lnTo>
                      <a:lnTo>
                        <a:pt x="274" y="280"/>
                      </a:lnTo>
                      <a:lnTo>
                        <a:pt x="290" y="238"/>
                      </a:lnTo>
                      <a:lnTo>
                        <a:pt x="306" y="196"/>
                      </a:lnTo>
                      <a:lnTo>
                        <a:pt x="324" y="154"/>
                      </a:lnTo>
                      <a:lnTo>
                        <a:pt x="342" y="114"/>
                      </a:lnTo>
                      <a:lnTo>
                        <a:pt x="362" y="74"/>
                      </a:lnTo>
                      <a:lnTo>
                        <a:pt x="362" y="74"/>
                      </a:lnTo>
                      <a:lnTo>
                        <a:pt x="354" y="58"/>
                      </a:lnTo>
                      <a:lnTo>
                        <a:pt x="342" y="42"/>
                      </a:lnTo>
                      <a:lnTo>
                        <a:pt x="330" y="28"/>
                      </a:lnTo>
                      <a:lnTo>
                        <a:pt x="318" y="18"/>
                      </a:lnTo>
                      <a:lnTo>
                        <a:pt x="318" y="18"/>
                      </a:lnTo>
                      <a:lnTo>
                        <a:pt x="296" y="10"/>
                      </a:lnTo>
                      <a:lnTo>
                        <a:pt x="278" y="6"/>
                      </a:lnTo>
                      <a:lnTo>
                        <a:pt x="262" y="6"/>
                      </a:lnTo>
                      <a:lnTo>
                        <a:pt x="248" y="8"/>
                      </a:lnTo>
                      <a:lnTo>
                        <a:pt x="236" y="12"/>
                      </a:lnTo>
                      <a:lnTo>
                        <a:pt x="228" y="16"/>
                      </a:lnTo>
                      <a:lnTo>
                        <a:pt x="220" y="22"/>
                      </a:lnTo>
                      <a:lnTo>
                        <a:pt x="184" y="0"/>
                      </a:lnTo>
                      <a:lnTo>
                        <a:pt x="184" y="0"/>
                      </a:lnTo>
                      <a:lnTo>
                        <a:pt x="162" y="46"/>
                      </a:lnTo>
                      <a:lnTo>
                        <a:pt x="142" y="92"/>
                      </a:lnTo>
                      <a:lnTo>
                        <a:pt x="122" y="138"/>
                      </a:lnTo>
                      <a:lnTo>
                        <a:pt x="104" y="184"/>
                      </a:lnTo>
                      <a:lnTo>
                        <a:pt x="88" y="232"/>
                      </a:lnTo>
                      <a:lnTo>
                        <a:pt x="72" y="280"/>
                      </a:lnTo>
                      <a:lnTo>
                        <a:pt x="58" y="328"/>
                      </a:lnTo>
                      <a:lnTo>
                        <a:pt x="46" y="378"/>
                      </a:lnTo>
                      <a:lnTo>
                        <a:pt x="36" y="426"/>
                      </a:lnTo>
                      <a:lnTo>
                        <a:pt x="26" y="476"/>
                      </a:lnTo>
                      <a:lnTo>
                        <a:pt x="18" y="526"/>
                      </a:lnTo>
                      <a:lnTo>
                        <a:pt x="12" y="578"/>
                      </a:lnTo>
                      <a:lnTo>
                        <a:pt x="6" y="628"/>
                      </a:lnTo>
                      <a:lnTo>
                        <a:pt x="2" y="678"/>
                      </a:lnTo>
                      <a:lnTo>
                        <a:pt x="0" y="730"/>
                      </a:lnTo>
                      <a:lnTo>
                        <a:pt x="0" y="782"/>
                      </a:lnTo>
                      <a:lnTo>
                        <a:pt x="0" y="782"/>
                      </a:lnTo>
                      <a:lnTo>
                        <a:pt x="0" y="834"/>
                      </a:lnTo>
                      <a:lnTo>
                        <a:pt x="2" y="886"/>
                      </a:lnTo>
                      <a:lnTo>
                        <a:pt x="6" y="936"/>
                      </a:lnTo>
                      <a:lnTo>
                        <a:pt x="12" y="986"/>
                      </a:lnTo>
                      <a:lnTo>
                        <a:pt x="18" y="1038"/>
                      </a:lnTo>
                      <a:lnTo>
                        <a:pt x="26" y="1088"/>
                      </a:lnTo>
                      <a:lnTo>
                        <a:pt x="36" y="1138"/>
                      </a:lnTo>
                      <a:lnTo>
                        <a:pt x="46" y="1186"/>
                      </a:lnTo>
                      <a:lnTo>
                        <a:pt x="58" y="1236"/>
                      </a:lnTo>
                      <a:lnTo>
                        <a:pt x="72" y="1284"/>
                      </a:lnTo>
                      <a:lnTo>
                        <a:pt x="88" y="1332"/>
                      </a:lnTo>
                      <a:lnTo>
                        <a:pt x="104" y="1380"/>
                      </a:lnTo>
                      <a:lnTo>
                        <a:pt x="122" y="1426"/>
                      </a:lnTo>
                      <a:lnTo>
                        <a:pt x="142" y="1472"/>
                      </a:lnTo>
                      <a:lnTo>
                        <a:pt x="162" y="1518"/>
                      </a:lnTo>
                      <a:lnTo>
                        <a:pt x="184" y="1564"/>
                      </a:lnTo>
                      <a:lnTo>
                        <a:pt x="220" y="1542"/>
                      </a:lnTo>
                      <a:lnTo>
                        <a:pt x="220" y="1542"/>
                      </a:lnTo>
                      <a:lnTo>
                        <a:pt x="228" y="1548"/>
                      </a:lnTo>
                      <a:lnTo>
                        <a:pt x="236" y="1552"/>
                      </a:lnTo>
                      <a:lnTo>
                        <a:pt x="248" y="1556"/>
                      </a:lnTo>
                      <a:lnTo>
                        <a:pt x="262" y="1558"/>
                      </a:lnTo>
                      <a:lnTo>
                        <a:pt x="278" y="1558"/>
                      </a:lnTo>
                      <a:lnTo>
                        <a:pt x="296" y="1554"/>
                      </a:lnTo>
                      <a:lnTo>
                        <a:pt x="318" y="1546"/>
                      </a:lnTo>
                      <a:lnTo>
                        <a:pt x="318" y="1546"/>
                      </a:lnTo>
                      <a:lnTo>
                        <a:pt x="330" y="1536"/>
                      </a:lnTo>
                      <a:lnTo>
                        <a:pt x="342" y="1522"/>
                      </a:lnTo>
                      <a:lnTo>
                        <a:pt x="354" y="1506"/>
                      </a:lnTo>
                      <a:lnTo>
                        <a:pt x="362" y="1490"/>
                      </a:lnTo>
                      <a:lnTo>
                        <a:pt x="362" y="149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sp>
          <p:nvSpPr>
            <p:cNvPr id="475" name="Freeform 5">
              <a:extLst>
                <a:ext uri="{FF2B5EF4-FFF2-40B4-BE49-F238E27FC236}">
                  <a16:creationId xmlns:a16="http://schemas.microsoft.com/office/drawing/2014/main" id="{A5895D0D-214E-4D2C-BB9A-37CCA73E14B6}"/>
                </a:ext>
              </a:extLst>
            </p:cNvPr>
            <p:cNvSpPr>
              <a:spLocks/>
            </p:cNvSpPr>
            <p:nvPr/>
          </p:nvSpPr>
          <p:spPr bwMode="auto">
            <a:xfrm>
              <a:off x="1544930" y="3022179"/>
              <a:ext cx="93949" cy="117982"/>
            </a:xfrm>
            <a:custGeom>
              <a:avLst/>
              <a:gdLst>
                <a:gd name="T0" fmla="*/ 66 w 107"/>
                <a:gd name="T1" fmla="*/ 6 h 134"/>
                <a:gd name="T2" fmla="*/ 60 w 107"/>
                <a:gd name="T3" fmla="*/ 15 h 134"/>
                <a:gd name="T4" fmla="*/ 53 w 107"/>
                <a:gd name="T5" fmla="*/ 24 h 134"/>
                <a:gd name="T6" fmla="*/ 41 w 107"/>
                <a:gd name="T7" fmla="*/ 42 h 134"/>
                <a:gd name="T8" fmla="*/ 29 w 107"/>
                <a:gd name="T9" fmla="*/ 60 h 134"/>
                <a:gd name="T10" fmla="*/ 18 w 107"/>
                <a:gd name="T11" fmla="*/ 79 h 134"/>
                <a:gd name="T12" fmla="*/ 0 w 107"/>
                <a:gd name="T13" fmla="*/ 115 h 134"/>
                <a:gd name="T14" fmla="*/ 30 w 107"/>
                <a:gd name="T15" fmla="*/ 134 h 134"/>
                <a:gd name="T16" fmla="*/ 53 w 107"/>
                <a:gd name="T17" fmla="*/ 101 h 134"/>
                <a:gd name="T18" fmla="*/ 107 w 107"/>
                <a:gd name="T19" fmla="*/ 38 h 134"/>
                <a:gd name="T20" fmla="*/ 72 w 107"/>
                <a:gd name="T21" fmla="*/ 0 h 134"/>
                <a:gd name="T22" fmla="*/ 66 w 107"/>
                <a:gd name="T2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34">
                  <a:moveTo>
                    <a:pt x="66" y="6"/>
                  </a:moveTo>
                  <a:cubicBezTo>
                    <a:pt x="60" y="15"/>
                    <a:pt x="60" y="15"/>
                    <a:pt x="60" y="15"/>
                  </a:cubicBezTo>
                  <a:cubicBezTo>
                    <a:pt x="53" y="24"/>
                    <a:pt x="53" y="24"/>
                    <a:pt x="53" y="24"/>
                  </a:cubicBezTo>
                  <a:cubicBezTo>
                    <a:pt x="49" y="30"/>
                    <a:pt x="45" y="36"/>
                    <a:pt x="41" y="42"/>
                  </a:cubicBezTo>
                  <a:cubicBezTo>
                    <a:pt x="29" y="60"/>
                    <a:pt x="29" y="60"/>
                    <a:pt x="29" y="60"/>
                  </a:cubicBezTo>
                  <a:cubicBezTo>
                    <a:pt x="18" y="79"/>
                    <a:pt x="18" y="79"/>
                    <a:pt x="18" y="79"/>
                  </a:cubicBezTo>
                  <a:cubicBezTo>
                    <a:pt x="12" y="91"/>
                    <a:pt x="6" y="103"/>
                    <a:pt x="0" y="115"/>
                  </a:cubicBezTo>
                  <a:cubicBezTo>
                    <a:pt x="30" y="134"/>
                    <a:pt x="30" y="134"/>
                    <a:pt x="30" y="134"/>
                  </a:cubicBezTo>
                  <a:cubicBezTo>
                    <a:pt x="38" y="123"/>
                    <a:pt x="45" y="112"/>
                    <a:pt x="53" y="101"/>
                  </a:cubicBezTo>
                  <a:cubicBezTo>
                    <a:pt x="69" y="78"/>
                    <a:pt x="88" y="57"/>
                    <a:pt x="107" y="38"/>
                  </a:cubicBezTo>
                  <a:cubicBezTo>
                    <a:pt x="72" y="0"/>
                    <a:pt x="72" y="0"/>
                    <a:pt x="72" y="0"/>
                  </a:cubicBezTo>
                  <a:cubicBezTo>
                    <a:pt x="70" y="2"/>
                    <a:pt x="68" y="4"/>
                    <a:pt x="66" y="6"/>
                  </a:cubicBezTo>
                  <a:close/>
                </a:path>
              </a:pathLst>
            </a:custGeom>
            <a:solidFill>
              <a:srgbClr val="70AD47">
                <a:lumMod val="75000"/>
                <a:alpha val="80000"/>
              </a:srgbClr>
            </a:solidFill>
            <a:ln>
              <a:noFill/>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799" kern="0">
                <a:solidFill>
                  <a:prstClr val="black"/>
                </a:solidFill>
                <a:latin typeface="Arial" panose="020B0604020202020204" pitchFamily="34" charset="0"/>
                <a:cs typeface="Arial" panose="020B0604020202020204" pitchFamily="34" charset="0"/>
              </a:endParaRPr>
            </a:p>
          </p:txBody>
        </p:sp>
        <p:sp>
          <p:nvSpPr>
            <p:cNvPr id="476" name="Freeform 6">
              <a:extLst>
                <a:ext uri="{FF2B5EF4-FFF2-40B4-BE49-F238E27FC236}">
                  <a16:creationId xmlns:a16="http://schemas.microsoft.com/office/drawing/2014/main" id="{43E3663C-2CCF-4758-BDA1-16759D5D95AC}"/>
                </a:ext>
              </a:extLst>
            </p:cNvPr>
            <p:cNvSpPr>
              <a:spLocks/>
            </p:cNvSpPr>
            <p:nvPr/>
          </p:nvSpPr>
          <p:spPr bwMode="auto">
            <a:xfrm>
              <a:off x="1714039" y="2865744"/>
              <a:ext cx="131966" cy="112739"/>
            </a:xfrm>
            <a:custGeom>
              <a:avLst/>
              <a:gdLst>
                <a:gd name="T0" fmla="*/ 80 w 150"/>
                <a:gd name="T1" fmla="*/ 20 h 128"/>
                <a:gd name="T2" fmla="*/ 2 w 150"/>
                <a:gd name="T3" fmla="*/ 64 h 128"/>
                <a:gd name="T4" fmla="*/ 0 w 150"/>
                <a:gd name="T5" fmla="*/ 65 h 128"/>
                <a:gd name="T6" fmla="*/ 33 w 150"/>
                <a:gd name="T7" fmla="*/ 128 h 128"/>
                <a:gd name="T8" fmla="*/ 110 w 150"/>
                <a:gd name="T9" fmla="*/ 97 h 128"/>
                <a:gd name="T10" fmla="*/ 150 w 150"/>
                <a:gd name="T11" fmla="*/ 86 h 128"/>
                <a:gd name="T12" fmla="*/ 132 w 150"/>
                <a:gd name="T13" fmla="*/ 0 h 128"/>
                <a:gd name="T14" fmla="*/ 80 w 150"/>
                <a:gd name="T15" fmla="*/ 2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28">
                  <a:moveTo>
                    <a:pt x="80" y="20"/>
                  </a:moveTo>
                  <a:cubicBezTo>
                    <a:pt x="53" y="33"/>
                    <a:pt x="27" y="47"/>
                    <a:pt x="2" y="64"/>
                  </a:cubicBezTo>
                  <a:cubicBezTo>
                    <a:pt x="1" y="64"/>
                    <a:pt x="1" y="65"/>
                    <a:pt x="0" y="65"/>
                  </a:cubicBezTo>
                  <a:cubicBezTo>
                    <a:pt x="33" y="128"/>
                    <a:pt x="33" y="128"/>
                    <a:pt x="33" y="128"/>
                  </a:cubicBezTo>
                  <a:cubicBezTo>
                    <a:pt x="58" y="115"/>
                    <a:pt x="83" y="105"/>
                    <a:pt x="110" y="97"/>
                  </a:cubicBezTo>
                  <a:cubicBezTo>
                    <a:pt x="123" y="93"/>
                    <a:pt x="136" y="89"/>
                    <a:pt x="150" y="86"/>
                  </a:cubicBezTo>
                  <a:cubicBezTo>
                    <a:pt x="132" y="0"/>
                    <a:pt x="132" y="0"/>
                    <a:pt x="132" y="0"/>
                  </a:cubicBezTo>
                  <a:cubicBezTo>
                    <a:pt x="114" y="6"/>
                    <a:pt x="97" y="13"/>
                    <a:pt x="80" y="20"/>
                  </a:cubicBezTo>
                  <a:close/>
                </a:path>
              </a:pathLst>
            </a:custGeom>
            <a:solidFill>
              <a:srgbClr val="FFC000">
                <a:alpha val="60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77" name="Freeform 7">
              <a:extLst>
                <a:ext uri="{FF2B5EF4-FFF2-40B4-BE49-F238E27FC236}">
                  <a16:creationId xmlns:a16="http://schemas.microsoft.com/office/drawing/2014/main" id="{96F4A2BA-BA32-4591-82D7-73225B38DD84}"/>
                </a:ext>
              </a:extLst>
            </p:cNvPr>
            <p:cNvSpPr>
              <a:spLocks/>
            </p:cNvSpPr>
            <p:nvPr/>
          </p:nvSpPr>
          <p:spPr bwMode="auto">
            <a:xfrm>
              <a:off x="1613973" y="2929105"/>
              <a:ext cx="119730" cy="119730"/>
            </a:xfrm>
            <a:custGeom>
              <a:avLst/>
              <a:gdLst>
                <a:gd name="T0" fmla="*/ 46 w 136"/>
                <a:gd name="T1" fmla="*/ 47 h 136"/>
                <a:gd name="T2" fmla="*/ 31 w 136"/>
                <a:gd name="T3" fmla="*/ 63 h 136"/>
                <a:gd name="T4" fmla="*/ 15 w 136"/>
                <a:gd name="T5" fmla="*/ 79 h 136"/>
                <a:gd name="T6" fmla="*/ 0 w 136"/>
                <a:gd name="T7" fmla="*/ 96 h 136"/>
                <a:gd name="T8" fmla="*/ 37 w 136"/>
                <a:gd name="T9" fmla="*/ 136 h 136"/>
                <a:gd name="T10" fmla="*/ 136 w 136"/>
                <a:gd name="T11" fmla="*/ 62 h 136"/>
                <a:gd name="T12" fmla="*/ 104 w 136"/>
                <a:gd name="T13" fmla="*/ 0 h 136"/>
                <a:gd name="T14" fmla="*/ 46 w 136"/>
                <a:gd name="T15" fmla="*/ 47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36">
                  <a:moveTo>
                    <a:pt x="46" y="47"/>
                  </a:moveTo>
                  <a:cubicBezTo>
                    <a:pt x="41" y="52"/>
                    <a:pt x="36" y="57"/>
                    <a:pt x="31" y="63"/>
                  </a:cubicBezTo>
                  <a:cubicBezTo>
                    <a:pt x="15" y="79"/>
                    <a:pt x="15" y="79"/>
                    <a:pt x="15" y="79"/>
                  </a:cubicBezTo>
                  <a:cubicBezTo>
                    <a:pt x="10" y="85"/>
                    <a:pt x="5" y="90"/>
                    <a:pt x="0" y="96"/>
                  </a:cubicBezTo>
                  <a:cubicBezTo>
                    <a:pt x="37" y="136"/>
                    <a:pt x="37" y="136"/>
                    <a:pt x="37" y="136"/>
                  </a:cubicBezTo>
                  <a:cubicBezTo>
                    <a:pt x="67" y="107"/>
                    <a:pt x="101" y="82"/>
                    <a:pt x="136" y="62"/>
                  </a:cubicBezTo>
                  <a:cubicBezTo>
                    <a:pt x="104" y="0"/>
                    <a:pt x="104" y="0"/>
                    <a:pt x="104" y="0"/>
                  </a:cubicBezTo>
                  <a:cubicBezTo>
                    <a:pt x="84" y="15"/>
                    <a:pt x="65" y="30"/>
                    <a:pt x="46" y="47"/>
                  </a:cubicBezTo>
                  <a:close/>
                </a:path>
              </a:pathLst>
            </a:custGeom>
            <a:solidFill>
              <a:srgbClr val="FFC000">
                <a:alpha val="50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78" name="Freeform 8">
              <a:extLst>
                <a:ext uri="{FF2B5EF4-FFF2-40B4-BE49-F238E27FC236}">
                  <a16:creationId xmlns:a16="http://schemas.microsoft.com/office/drawing/2014/main" id="{55C3830B-89D3-4338-844E-CE44462F0C5D}"/>
                </a:ext>
              </a:extLst>
            </p:cNvPr>
            <p:cNvSpPr>
              <a:spLocks/>
            </p:cNvSpPr>
            <p:nvPr/>
          </p:nvSpPr>
          <p:spPr bwMode="auto">
            <a:xfrm>
              <a:off x="1505167" y="3133170"/>
              <a:ext cx="60739" cy="114049"/>
            </a:xfrm>
            <a:custGeom>
              <a:avLst/>
              <a:gdLst>
                <a:gd name="T0" fmla="*/ 27 w 69"/>
                <a:gd name="T1" fmla="*/ 31 h 130"/>
                <a:gd name="T2" fmla="*/ 3 w 69"/>
                <a:gd name="T3" fmla="*/ 113 h 130"/>
                <a:gd name="T4" fmla="*/ 0 w 69"/>
                <a:gd name="T5" fmla="*/ 125 h 130"/>
                <a:gd name="T6" fmla="*/ 18 w 69"/>
                <a:gd name="T7" fmla="*/ 130 h 130"/>
                <a:gd name="T8" fmla="*/ 22 w 69"/>
                <a:gd name="T9" fmla="*/ 118 h 130"/>
                <a:gd name="T10" fmla="*/ 55 w 69"/>
                <a:gd name="T11" fmla="*/ 43 h 130"/>
                <a:gd name="T12" fmla="*/ 69 w 69"/>
                <a:gd name="T13" fmla="*/ 18 h 130"/>
                <a:gd name="T14" fmla="*/ 40 w 69"/>
                <a:gd name="T15" fmla="*/ 0 h 130"/>
                <a:gd name="T16" fmla="*/ 27 w 69"/>
                <a:gd name="T17" fmla="*/ 3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0">
                  <a:moveTo>
                    <a:pt x="27" y="31"/>
                  </a:moveTo>
                  <a:cubicBezTo>
                    <a:pt x="17" y="58"/>
                    <a:pt x="9" y="85"/>
                    <a:pt x="3" y="113"/>
                  </a:cubicBezTo>
                  <a:cubicBezTo>
                    <a:pt x="2" y="117"/>
                    <a:pt x="1" y="121"/>
                    <a:pt x="0" y="125"/>
                  </a:cubicBezTo>
                  <a:cubicBezTo>
                    <a:pt x="18" y="130"/>
                    <a:pt x="18" y="130"/>
                    <a:pt x="18" y="130"/>
                  </a:cubicBezTo>
                  <a:cubicBezTo>
                    <a:pt x="20" y="126"/>
                    <a:pt x="21" y="122"/>
                    <a:pt x="22" y="118"/>
                  </a:cubicBezTo>
                  <a:cubicBezTo>
                    <a:pt x="32" y="92"/>
                    <a:pt x="43" y="67"/>
                    <a:pt x="55" y="43"/>
                  </a:cubicBezTo>
                  <a:cubicBezTo>
                    <a:pt x="60" y="35"/>
                    <a:pt x="64" y="27"/>
                    <a:pt x="69" y="18"/>
                  </a:cubicBezTo>
                  <a:cubicBezTo>
                    <a:pt x="40" y="0"/>
                    <a:pt x="40" y="0"/>
                    <a:pt x="40" y="0"/>
                  </a:cubicBezTo>
                  <a:cubicBezTo>
                    <a:pt x="35" y="10"/>
                    <a:pt x="31" y="20"/>
                    <a:pt x="27" y="31"/>
                  </a:cubicBezTo>
                  <a:close/>
                </a:path>
              </a:pathLst>
            </a:custGeom>
            <a:solidFill>
              <a:srgbClr val="70AD47">
                <a:lumMod val="75000"/>
                <a:alpha val="60000"/>
              </a:srgbClr>
            </a:solidFill>
            <a:ln>
              <a:noFill/>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799" kern="0">
                <a:solidFill>
                  <a:prstClr val="black"/>
                </a:solidFill>
                <a:latin typeface="Arial" panose="020B0604020202020204" pitchFamily="34" charset="0"/>
                <a:cs typeface="Arial" panose="020B0604020202020204" pitchFamily="34" charset="0"/>
              </a:endParaRPr>
            </a:p>
          </p:txBody>
        </p:sp>
        <p:sp>
          <p:nvSpPr>
            <p:cNvPr id="479" name="Freeform 9">
              <a:extLst>
                <a:ext uri="{FF2B5EF4-FFF2-40B4-BE49-F238E27FC236}">
                  <a16:creationId xmlns:a16="http://schemas.microsoft.com/office/drawing/2014/main" id="{E5951BA7-5D2C-4F8B-B678-0F23B87AB457}"/>
                </a:ext>
              </a:extLst>
            </p:cNvPr>
            <p:cNvSpPr>
              <a:spLocks/>
            </p:cNvSpPr>
            <p:nvPr/>
          </p:nvSpPr>
          <p:spPr bwMode="auto">
            <a:xfrm>
              <a:off x="1494680" y="3252463"/>
              <a:ext cx="23596" cy="126722"/>
            </a:xfrm>
            <a:custGeom>
              <a:avLst/>
              <a:gdLst>
                <a:gd name="T0" fmla="*/ 2 w 27"/>
                <a:gd name="T1" fmla="*/ 60 h 144"/>
                <a:gd name="T2" fmla="*/ 2 w 27"/>
                <a:gd name="T3" fmla="*/ 144 h 144"/>
                <a:gd name="T4" fmla="*/ 12 w 27"/>
                <a:gd name="T5" fmla="*/ 62 h 144"/>
                <a:gd name="T6" fmla="*/ 27 w 27"/>
                <a:gd name="T7" fmla="*/ 6 h 144"/>
                <a:gd name="T8" fmla="*/ 10 w 27"/>
                <a:gd name="T9" fmla="*/ 0 h 144"/>
                <a:gd name="T10" fmla="*/ 2 w 27"/>
                <a:gd name="T11" fmla="*/ 60 h 144"/>
              </a:gdLst>
              <a:ahLst/>
              <a:cxnLst>
                <a:cxn ang="0">
                  <a:pos x="T0" y="T1"/>
                </a:cxn>
                <a:cxn ang="0">
                  <a:pos x="T2" y="T3"/>
                </a:cxn>
                <a:cxn ang="0">
                  <a:pos x="T4" y="T5"/>
                </a:cxn>
                <a:cxn ang="0">
                  <a:pos x="T6" y="T7"/>
                </a:cxn>
                <a:cxn ang="0">
                  <a:pos x="T8" y="T9"/>
                </a:cxn>
                <a:cxn ang="0">
                  <a:pos x="T10" y="T11"/>
                </a:cxn>
              </a:cxnLst>
              <a:rect l="0" t="0" r="r" b="b"/>
              <a:pathLst>
                <a:path w="27" h="144">
                  <a:moveTo>
                    <a:pt x="2" y="60"/>
                  </a:moveTo>
                  <a:cubicBezTo>
                    <a:pt x="0" y="88"/>
                    <a:pt x="0" y="116"/>
                    <a:pt x="2" y="144"/>
                  </a:cubicBezTo>
                  <a:cubicBezTo>
                    <a:pt x="4" y="116"/>
                    <a:pt x="7" y="89"/>
                    <a:pt x="12" y="62"/>
                  </a:cubicBezTo>
                  <a:cubicBezTo>
                    <a:pt x="16" y="43"/>
                    <a:pt x="21" y="24"/>
                    <a:pt x="27" y="6"/>
                  </a:cubicBezTo>
                  <a:cubicBezTo>
                    <a:pt x="10" y="0"/>
                    <a:pt x="10" y="0"/>
                    <a:pt x="10" y="0"/>
                  </a:cubicBezTo>
                  <a:cubicBezTo>
                    <a:pt x="7" y="20"/>
                    <a:pt x="4" y="40"/>
                    <a:pt x="2" y="60"/>
                  </a:cubicBezTo>
                  <a:close/>
                </a:path>
              </a:pathLst>
            </a:custGeom>
            <a:solidFill>
              <a:srgbClr val="70AD47">
                <a:lumMod val="75000"/>
                <a:alpha val="40000"/>
              </a:srgbClr>
            </a:solidFill>
            <a:ln>
              <a:noFill/>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799" kern="0">
                <a:solidFill>
                  <a:prstClr val="black"/>
                </a:solidFill>
                <a:latin typeface="Arial" panose="020B0604020202020204" pitchFamily="34" charset="0"/>
                <a:cs typeface="Arial" panose="020B0604020202020204" pitchFamily="34" charset="0"/>
              </a:endParaRPr>
            </a:p>
          </p:txBody>
        </p:sp>
        <p:sp>
          <p:nvSpPr>
            <p:cNvPr id="480" name="Freeform 10">
              <a:extLst>
                <a:ext uri="{FF2B5EF4-FFF2-40B4-BE49-F238E27FC236}">
                  <a16:creationId xmlns:a16="http://schemas.microsoft.com/office/drawing/2014/main" id="{9773369C-1B67-4502-946F-2151BC2662A7}"/>
                </a:ext>
              </a:extLst>
            </p:cNvPr>
            <p:cNvSpPr>
              <a:spLocks/>
            </p:cNvSpPr>
            <p:nvPr/>
          </p:nvSpPr>
          <p:spPr bwMode="auto">
            <a:xfrm>
              <a:off x="2087215" y="2866617"/>
              <a:ext cx="156436" cy="163427"/>
            </a:xfrm>
            <a:custGeom>
              <a:avLst/>
              <a:gdLst>
                <a:gd name="T0" fmla="*/ 10 w 178"/>
                <a:gd name="T1" fmla="*/ 125 h 186"/>
                <a:gd name="T2" fmla="*/ 26 w 178"/>
                <a:gd name="T3" fmla="*/ 133 h 186"/>
                <a:gd name="T4" fmla="*/ 41 w 178"/>
                <a:gd name="T5" fmla="*/ 143 h 186"/>
                <a:gd name="T6" fmla="*/ 98 w 178"/>
                <a:gd name="T7" fmla="*/ 186 h 186"/>
                <a:gd name="T8" fmla="*/ 178 w 178"/>
                <a:gd name="T9" fmla="*/ 67 h 186"/>
                <a:gd name="T10" fmla="*/ 105 w 178"/>
                <a:gd name="T11" fmla="*/ 25 h 186"/>
                <a:gd name="T12" fmla="*/ 83 w 178"/>
                <a:gd name="T13" fmla="*/ 16 h 186"/>
                <a:gd name="T14" fmla="*/ 61 w 178"/>
                <a:gd name="T15" fmla="*/ 7 h 186"/>
                <a:gd name="T16" fmla="*/ 41 w 178"/>
                <a:gd name="T17" fmla="*/ 0 h 186"/>
                <a:gd name="T18" fmla="*/ 0 w 178"/>
                <a:gd name="T19" fmla="*/ 120 h 186"/>
                <a:gd name="T20" fmla="*/ 10 w 178"/>
                <a:gd name="T21" fmla="*/ 1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186">
                  <a:moveTo>
                    <a:pt x="10" y="125"/>
                  </a:moveTo>
                  <a:cubicBezTo>
                    <a:pt x="15" y="128"/>
                    <a:pt x="21" y="130"/>
                    <a:pt x="26" y="133"/>
                  </a:cubicBezTo>
                  <a:cubicBezTo>
                    <a:pt x="41" y="143"/>
                    <a:pt x="41" y="143"/>
                    <a:pt x="41" y="143"/>
                  </a:cubicBezTo>
                  <a:cubicBezTo>
                    <a:pt x="61" y="156"/>
                    <a:pt x="81" y="170"/>
                    <a:pt x="98" y="186"/>
                  </a:cubicBezTo>
                  <a:cubicBezTo>
                    <a:pt x="178" y="67"/>
                    <a:pt x="178" y="67"/>
                    <a:pt x="178" y="67"/>
                  </a:cubicBezTo>
                  <a:cubicBezTo>
                    <a:pt x="155" y="51"/>
                    <a:pt x="130" y="38"/>
                    <a:pt x="105" y="25"/>
                  </a:cubicBezTo>
                  <a:cubicBezTo>
                    <a:pt x="83" y="16"/>
                    <a:pt x="83" y="16"/>
                    <a:pt x="83" y="16"/>
                  </a:cubicBezTo>
                  <a:cubicBezTo>
                    <a:pt x="76" y="13"/>
                    <a:pt x="68" y="10"/>
                    <a:pt x="61" y="7"/>
                  </a:cubicBezTo>
                  <a:cubicBezTo>
                    <a:pt x="54" y="4"/>
                    <a:pt x="47" y="2"/>
                    <a:pt x="41" y="0"/>
                  </a:cubicBezTo>
                  <a:cubicBezTo>
                    <a:pt x="0" y="120"/>
                    <a:pt x="0" y="120"/>
                    <a:pt x="0" y="120"/>
                  </a:cubicBezTo>
                  <a:cubicBezTo>
                    <a:pt x="3" y="121"/>
                    <a:pt x="7" y="123"/>
                    <a:pt x="10" y="125"/>
                  </a:cubicBezTo>
                  <a:close/>
                </a:path>
              </a:pathLst>
            </a:custGeom>
            <a:solidFill>
              <a:srgbClr val="C7000B">
                <a:alpha val="90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1" name="Freeform 11">
              <a:extLst>
                <a:ext uri="{FF2B5EF4-FFF2-40B4-BE49-F238E27FC236}">
                  <a16:creationId xmlns:a16="http://schemas.microsoft.com/office/drawing/2014/main" id="{E87BDF33-DC01-4EAC-9815-6C14927164BA}"/>
                </a:ext>
              </a:extLst>
            </p:cNvPr>
            <p:cNvSpPr>
              <a:spLocks/>
            </p:cNvSpPr>
            <p:nvPr/>
          </p:nvSpPr>
          <p:spPr bwMode="auto">
            <a:xfrm>
              <a:off x="1974912" y="2843020"/>
              <a:ext cx="138083" cy="124100"/>
            </a:xfrm>
            <a:custGeom>
              <a:avLst/>
              <a:gdLst>
                <a:gd name="T0" fmla="*/ 26 w 157"/>
                <a:gd name="T1" fmla="*/ 112 h 141"/>
                <a:gd name="T2" fmla="*/ 35 w 157"/>
                <a:gd name="T3" fmla="*/ 114 h 141"/>
                <a:gd name="T4" fmla="*/ 53 w 157"/>
                <a:gd name="T5" fmla="*/ 118 h 141"/>
                <a:gd name="T6" fmla="*/ 71 w 157"/>
                <a:gd name="T7" fmla="*/ 124 h 141"/>
                <a:gd name="T8" fmla="*/ 79 w 157"/>
                <a:gd name="T9" fmla="*/ 126 h 141"/>
                <a:gd name="T10" fmla="*/ 88 w 157"/>
                <a:gd name="T11" fmla="*/ 130 h 141"/>
                <a:gd name="T12" fmla="*/ 105 w 157"/>
                <a:gd name="T13" fmla="*/ 136 h 141"/>
                <a:gd name="T14" fmla="*/ 117 w 157"/>
                <a:gd name="T15" fmla="*/ 141 h 141"/>
                <a:gd name="T16" fmla="*/ 157 w 157"/>
                <a:gd name="T17" fmla="*/ 23 h 141"/>
                <a:gd name="T18" fmla="*/ 144 w 157"/>
                <a:gd name="T19" fmla="*/ 19 h 141"/>
                <a:gd name="T20" fmla="*/ 122 w 157"/>
                <a:gd name="T21" fmla="*/ 14 h 141"/>
                <a:gd name="T22" fmla="*/ 110 w 157"/>
                <a:gd name="T23" fmla="*/ 11 h 141"/>
                <a:gd name="T24" fmla="*/ 99 w 157"/>
                <a:gd name="T25" fmla="*/ 9 h 141"/>
                <a:gd name="T26" fmla="*/ 76 w 157"/>
                <a:gd name="T27" fmla="*/ 5 h 141"/>
                <a:gd name="T28" fmla="*/ 52 w 157"/>
                <a:gd name="T29" fmla="*/ 2 h 141"/>
                <a:gd name="T30" fmla="*/ 41 w 157"/>
                <a:gd name="T31" fmla="*/ 1 h 141"/>
                <a:gd name="T32" fmla="*/ 29 w 157"/>
                <a:gd name="T33" fmla="*/ 1 h 141"/>
                <a:gd name="T34" fmla="*/ 7 w 157"/>
                <a:gd name="T35" fmla="*/ 0 h 141"/>
                <a:gd name="T36" fmla="*/ 0 w 157"/>
                <a:gd name="T37" fmla="*/ 107 h 141"/>
                <a:gd name="T38" fmla="*/ 17 w 157"/>
                <a:gd name="T39" fmla="*/ 110 h 141"/>
                <a:gd name="T40" fmla="*/ 26 w 157"/>
                <a:gd name="T41" fmla="*/ 1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41">
                  <a:moveTo>
                    <a:pt x="26" y="112"/>
                  </a:moveTo>
                  <a:cubicBezTo>
                    <a:pt x="35" y="114"/>
                    <a:pt x="35" y="114"/>
                    <a:pt x="35" y="114"/>
                  </a:cubicBezTo>
                  <a:cubicBezTo>
                    <a:pt x="53" y="118"/>
                    <a:pt x="53" y="118"/>
                    <a:pt x="53" y="118"/>
                  </a:cubicBezTo>
                  <a:cubicBezTo>
                    <a:pt x="71" y="124"/>
                    <a:pt x="71" y="124"/>
                    <a:pt x="71" y="124"/>
                  </a:cubicBezTo>
                  <a:cubicBezTo>
                    <a:pt x="74" y="124"/>
                    <a:pt x="77" y="125"/>
                    <a:pt x="79" y="126"/>
                  </a:cubicBezTo>
                  <a:cubicBezTo>
                    <a:pt x="88" y="130"/>
                    <a:pt x="88" y="130"/>
                    <a:pt x="88" y="130"/>
                  </a:cubicBezTo>
                  <a:cubicBezTo>
                    <a:pt x="94" y="132"/>
                    <a:pt x="99" y="134"/>
                    <a:pt x="105" y="136"/>
                  </a:cubicBezTo>
                  <a:cubicBezTo>
                    <a:pt x="109" y="138"/>
                    <a:pt x="113" y="140"/>
                    <a:pt x="117" y="141"/>
                  </a:cubicBezTo>
                  <a:cubicBezTo>
                    <a:pt x="157" y="23"/>
                    <a:pt x="157" y="23"/>
                    <a:pt x="157" y="23"/>
                  </a:cubicBezTo>
                  <a:cubicBezTo>
                    <a:pt x="153" y="22"/>
                    <a:pt x="149" y="21"/>
                    <a:pt x="144" y="19"/>
                  </a:cubicBezTo>
                  <a:cubicBezTo>
                    <a:pt x="137" y="17"/>
                    <a:pt x="129" y="16"/>
                    <a:pt x="122" y="14"/>
                  </a:cubicBezTo>
                  <a:cubicBezTo>
                    <a:pt x="110" y="11"/>
                    <a:pt x="110" y="11"/>
                    <a:pt x="110" y="11"/>
                  </a:cubicBezTo>
                  <a:cubicBezTo>
                    <a:pt x="106" y="10"/>
                    <a:pt x="102" y="10"/>
                    <a:pt x="99" y="9"/>
                  </a:cubicBezTo>
                  <a:cubicBezTo>
                    <a:pt x="76" y="5"/>
                    <a:pt x="76" y="5"/>
                    <a:pt x="76" y="5"/>
                  </a:cubicBezTo>
                  <a:cubicBezTo>
                    <a:pt x="68" y="4"/>
                    <a:pt x="60" y="3"/>
                    <a:pt x="52" y="2"/>
                  </a:cubicBezTo>
                  <a:cubicBezTo>
                    <a:pt x="41" y="1"/>
                    <a:pt x="41" y="1"/>
                    <a:pt x="41" y="1"/>
                  </a:cubicBezTo>
                  <a:cubicBezTo>
                    <a:pt x="29" y="1"/>
                    <a:pt x="29" y="1"/>
                    <a:pt x="29" y="1"/>
                  </a:cubicBezTo>
                  <a:cubicBezTo>
                    <a:pt x="7" y="0"/>
                    <a:pt x="7" y="0"/>
                    <a:pt x="7" y="0"/>
                  </a:cubicBezTo>
                  <a:cubicBezTo>
                    <a:pt x="0" y="107"/>
                    <a:pt x="0" y="107"/>
                    <a:pt x="0" y="107"/>
                  </a:cubicBezTo>
                  <a:cubicBezTo>
                    <a:pt x="17" y="110"/>
                    <a:pt x="17" y="110"/>
                    <a:pt x="17" y="110"/>
                  </a:cubicBezTo>
                  <a:lnTo>
                    <a:pt x="26" y="112"/>
                  </a:lnTo>
                  <a:close/>
                </a:path>
              </a:pathLst>
            </a:custGeom>
            <a:solidFill>
              <a:srgbClr val="C7000B">
                <a:alpha val="80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2" name="Freeform 12">
              <a:extLst>
                <a:ext uri="{FF2B5EF4-FFF2-40B4-BE49-F238E27FC236}">
                  <a16:creationId xmlns:a16="http://schemas.microsoft.com/office/drawing/2014/main" id="{2BE91159-4D72-46F2-ABA5-980B009C4484}"/>
                </a:ext>
              </a:extLst>
            </p:cNvPr>
            <p:cNvSpPr>
              <a:spLocks/>
            </p:cNvSpPr>
            <p:nvPr/>
          </p:nvSpPr>
          <p:spPr bwMode="auto">
            <a:xfrm>
              <a:off x="1839887" y="2843020"/>
              <a:ext cx="130655" cy="96570"/>
            </a:xfrm>
            <a:custGeom>
              <a:avLst/>
              <a:gdLst>
                <a:gd name="T0" fmla="*/ 134 w 149"/>
                <a:gd name="T1" fmla="*/ 105 h 110"/>
                <a:gd name="T2" fmla="*/ 142 w 149"/>
                <a:gd name="T3" fmla="*/ 106 h 110"/>
                <a:gd name="T4" fmla="*/ 149 w 149"/>
                <a:gd name="T5" fmla="*/ 0 h 110"/>
                <a:gd name="T6" fmla="*/ 137 w 149"/>
                <a:gd name="T7" fmla="*/ 0 h 110"/>
                <a:gd name="T8" fmla="*/ 125 w 149"/>
                <a:gd name="T9" fmla="*/ 1 h 110"/>
                <a:gd name="T10" fmla="*/ 114 w 149"/>
                <a:gd name="T11" fmla="*/ 1 h 110"/>
                <a:gd name="T12" fmla="*/ 91 w 149"/>
                <a:gd name="T13" fmla="*/ 4 h 110"/>
                <a:gd name="T14" fmla="*/ 68 w 149"/>
                <a:gd name="T15" fmla="*/ 7 h 110"/>
                <a:gd name="T16" fmla="*/ 23 w 149"/>
                <a:gd name="T17" fmla="*/ 16 h 110"/>
                <a:gd name="T18" fmla="*/ 0 w 149"/>
                <a:gd name="T19" fmla="*/ 23 h 110"/>
                <a:gd name="T20" fmla="*/ 19 w 149"/>
                <a:gd name="T21" fmla="*/ 110 h 110"/>
                <a:gd name="T22" fmla="*/ 41 w 149"/>
                <a:gd name="T23" fmla="*/ 107 h 110"/>
                <a:gd name="T24" fmla="*/ 78 w 149"/>
                <a:gd name="T25" fmla="*/ 104 h 110"/>
                <a:gd name="T26" fmla="*/ 97 w 149"/>
                <a:gd name="T27" fmla="*/ 103 h 110"/>
                <a:gd name="T28" fmla="*/ 116 w 149"/>
                <a:gd name="T29" fmla="*/ 104 h 110"/>
                <a:gd name="T30" fmla="*/ 125 w 149"/>
                <a:gd name="T31" fmla="*/ 104 h 110"/>
                <a:gd name="T32" fmla="*/ 134 w 149"/>
                <a:gd name="T33"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10">
                  <a:moveTo>
                    <a:pt x="134" y="105"/>
                  </a:moveTo>
                  <a:cubicBezTo>
                    <a:pt x="142" y="106"/>
                    <a:pt x="142" y="106"/>
                    <a:pt x="142" y="106"/>
                  </a:cubicBezTo>
                  <a:cubicBezTo>
                    <a:pt x="149" y="0"/>
                    <a:pt x="149" y="0"/>
                    <a:pt x="149" y="0"/>
                  </a:cubicBezTo>
                  <a:cubicBezTo>
                    <a:pt x="137" y="0"/>
                    <a:pt x="137" y="0"/>
                    <a:pt x="137" y="0"/>
                  </a:cubicBezTo>
                  <a:cubicBezTo>
                    <a:pt x="125" y="1"/>
                    <a:pt x="125" y="1"/>
                    <a:pt x="125" y="1"/>
                  </a:cubicBezTo>
                  <a:cubicBezTo>
                    <a:pt x="114" y="1"/>
                    <a:pt x="114" y="1"/>
                    <a:pt x="114" y="1"/>
                  </a:cubicBezTo>
                  <a:cubicBezTo>
                    <a:pt x="106" y="2"/>
                    <a:pt x="98" y="2"/>
                    <a:pt x="91" y="4"/>
                  </a:cubicBezTo>
                  <a:cubicBezTo>
                    <a:pt x="68" y="7"/>
                    <a:pt x="68" y="7"/>
                    <a:pt x="68" y="7"/>
                  </a:cubicBezTo>
                  <a:cubicBezTo>
                    <a:pt x="53" y="10"/>
                    <a:pt x="38" y="12"/>
                    <a:pt x="23" y="16"/>
                  </a:cubicBezTo>
                  <a:cubicBezTo>
                    <a:pt x="15" y="18"/>
                    <a:pt x="8" y="20"/>
                    <a:pt x="0" y="23"/>
                  </a:cubicBezTo>
                  <a:cubicBezTo>
                    <a:pt x="19" y="110"/>
                    <a:pt x="19" y="110"/>
                    <a:pt x="19" y="110"/>
                  </a:cubicBezTo>
                  <a:cubicBezTo>
                    <a:pt x="26" y="109"/>
                    <a:pt x="33" y="108"/>
                    <a:pt x="41" y="107"/>
                  </a:cubicBezTo>
                  <a:cubicBezTo>
                    <a:pt x="53" y="105"/>
                    <a:pt x="66" y="104"/>
                    <a:pt x="78" y="104"/>
                  </a:cubicBezTo>
                  <a:cubicBezTo>
                    <a:pt x="97" y="103"/>
                    <a:pt x="97" y="103"/>
                    <a:pt x="97" y="103"/>
                  </a:cubicBezTo>
                  <a:cubicBezTo>
                    <a:pt x="103" y="103"/>
                    <a:pt x="110" y="104"/>
                    <a:pt x="116" y="104"/>
                  </a:cubicBezTo>
                  <a:cubicBezTo>
                    <a:pt x="125" y="104"/>
                    <a:pt x="125" y="104"/>
                    <a:pt x="125" y="104"/>
                  </a:cubicBezTo>
                  <a:lnTo>
                    <a:pt x="134" y="105"/>
                  </a:lnTo>
                  <a:close/>
                </a:path>
              </a:pathLst>
            </a:custGeom>
            <a:solidFill>
              <a:srgbClr val="FFC000">
                <a:alpha val="70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3" name="Freeform 13">
              <a:extLst>
                <a:ext uri="{FF2B5EF4-FFF2-40B4-BE49-F238E27FC236}">
                  <a16:creationId xmlns:a16="http://schemas.microsoft.com/office/drawing/2014/main" id="{FAE7FD7E-0625-4C90-898F-23B09EA2D70D}"/>
                </a:ext>
              </a:extLst>
            </p:cNvPr>
            <p:cNvSpPr>
              <a:spLocks/>
            </p:cNvSpPr>
            <p:nvPr/>
          </p:nvSpPr>
          <p:spPr bwMode="auto">
            <a:xfrm>
              <a:off x="2181162" y="2931725"/>
              <a:ext cx="187025" cy="193578"/>
            </a:xfrm>
            <a:custGeom>
              <a:avLst/>
              <a:gdLst>
                <a:gd name="T0" fmla="*/ 109 w 213"/>
                <a:gd name="T1" fmla="*/ 143 h 220"/>
                <a:gd name="T2" fmla="*/ 115 w 213"/>
                <a:gd name="T3" fmla="*/ 138 h 220"/>
                <a:gd name="T4" fmla="*/ 213 w 213"/>
                <a:gd name="T5" fmla="*/ 124 h 220"/>
                <a:gd name="T6" fmla="*/ 202 w 213"/>
                <a:gd name="T7" fmla="*/ 111 h 220"/>
                <a:gd name="T8" fmla="*/ 195 w 213"/>
                <a:gd name="T9" fmla="*/ 102 h 220"/>
                <a:gd name="T10" fmla="*/ 186 w 213"/>
                <a:gd name="T11" fmla="*/ 93 h 220"/>
                <a:gd name="T12" fmla="*/ 170 w 213"/>
                <a:gd name="T13" fmla="*/ 76 h 220"/>
                <a:gd name="T14" fmla="*/ 153 w 213"/>
                <a:gd name="T15" fmla="*/ 59 h 220"/>
                <a:gd name="T16" fmla="*/ 145 w 213"/>
                <a:gd name="T17" fmla="*/ 51 h 220"/>
                <a:gd name="T18" fmla="*/ 136 w 213"/>
                <a:gd name="T19" fmla="*/ 43 h 220"/>
                <a:gd name="T20" fmla="*/ 118 w 213"/>
                <a:gd name="T21" fmla="*/ 27 h 220"/>
                <a:gd name="T22" fmla="*/ 81 w 213"/>
                <a:gd name="T23" fmla="*/ 0 h 220"/>
                <a:gd name="T24" fmla="*/ 0 w 213"/>
                <a:gd name="T25" fmla="*/ 120 h 220"/>
                <a:gd name="T26" fmla="*/ 18 w 213"/>
                <a:gd name="T27" fmla="*/ 137 h 220"/>
                <a:gd name="T28" fmla="*/ 30 w 213"/>
                <a:gd name="T29" fmla="*/ 151 h 220"/>
                <a:gd name="T30" fmla="*/ 36 w 213"/>
                <a:gd name="T31" fmla="*/ 157 h 220"/>
                <a:gd name="T32" fmla="*/ 41 w 213"/>
                <a:gd name="T33" fmla="*/ 164 h 220"/>
                <a:gd name="T34" fmla="*/ 52 w 213"/>
                <a:gd name="T35" fmla="*/ 178 h 220"/>
                <a:gd name="T36" fmla="*/ 63 w 213"/>
                <a:gd name="T37" fmla="*/ 193 h 220"/>
                <a:gd name="T38" fmla="*/ 68 w 213"/>
                <a:gd name="T39" fmla="*/ 200 h 220"/>
                <a:gd name="T40" fmla="*/ 73 w 213"/>
                <a:gd name="T41" fmla="*/ 208 h 220"/>
                <a:gd name="T42" fmla="*/ 81 w 213"/>
                <a:gd name="T43" fmla="*/ 220 h 220"/>
                <a:gd name="T44" fmla="*/ 109 w 213"/>
                <a:gd name="T45" fmla="*/ 14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 h="220">
                  <a:moveTo>
                    <a:pt x="109" y="143"/>
                  </a:moveTo>
                  <a:cubicBezTo>
                    <a:pt x="115" y="138"/>
                    <a:pt x="115" y="138"/>
                    <a:pt x="115" y="138"/>
                  </a:cubicBezTo>
                  <a:cubicBezTo>
                    <a:pt x="141" y="118"/>
                    <a:pt x="187" y="121"/>
                    <a:pt x="213" y="124"/>
                  </a:cubicBezTo>
                  <a:cubicBezTo>
                    <a:pt x="202" y="111"/>
                    <a:pt x="202" y="111"/>
                    <a:pt x="202" y="111"/>
                  </a:cubicBezTo>
                  <a:cubicBezTo>
                    <a:pt x="195" y="102"/>
                    <a:pt x="195" y="102"/>
                    <a:pt x="195" y="102"/>
                  </a:cubicBezTo>
                  <a:cubicBezTo>
                    <a:pt x="186" y="93"/>
                    <a:pt x="186" y="93"/>
                    <a:pt x="186" y="93"/>
                  </a:cubicBezTo>
                  <a:cubicBezTo>
                    <a:pt x="170" y="76"/>
                    <a:pt x="170" y="76"/>
                    <a:pt x="170" y="76"/>
                  </a:cubicBezTo>
                  <a:cubicBezTo>
                    <a:pt x="153" y="59"/>
                    <a:pt x="153" y="59"/>
                    <a:pt x="153" y="59"/>
                  </a:cubicBezTo>
                  <a:cubicBezTo>
                    <a:pt x="150" y="56"/>
                    <a:pt x="148" y="53"/>
                    <a:pt x="145" y="51"/>
                  </a:cubicBezTo>
                  <a:cubicBezTo>
                    <a:pt x="136" y="43"/>
                    <a:pt x="136" y="43"/>
                    <a:pt x="136" y="43"/>
                  </a:cubicBezTo>
                  <a:cubicBezTo>
                    <a:pt x="130" y="38"/>
                    <a:pt x="124" y="32"/>
                    <a:pt x="118" y="27"/>
                  </a:cubicBezTo>
                  <a:cubicBezTo>
                    <a:pt x="106" y="18"/>
                    <a:pt x="94" y="8"/>
                    <a:pt x="81" y="0"/>
                  </a:cubicBezTo>
                  <a:cubicBezTo>
                    <a:pt x="0" y="120"/>
                    <a:pt x="0" y="120"/>
                    <a:pt x="0" y="120"/>
                  </a:cubicBezTo>
                  <a:cubicBezTo>
                    <a:pt x="6" y="126"/>
                    <a:pt x="12" y="132"/>
                    <a:pt x="18" y="137"/>
                  </a:cubicBezTo>
                  <a:cubicBezTo>
                    <a:pt x="22" y="142"/>
                    <a:pt x="26" y="146"/>
                    <a:pt x="30" y="151"/>
                  </a:cubicBezTo>
                  <a:cubicBezTo>
                    <a:pt x="36" y="157"/>
                    <a:pt x="36" y="157"/>
                    <a:pt x="36" y="157"/>
                  </a:cubicBezTo>
                  <a:cubicBezTo>
                    <a:pt x="38" y="160"/>
                    <a:pt x="39" y="162"/>
                    <a:pt x="41" y="164"/>
                  </a:cubicBezTo>
                  <a:cubicBezTo>
                    <a:pt x="52" y="178"/>
                    <a:pt x="52" y="178"/>
                    <a:pt x="52" y="178"/>
                  </a:cubicBezTo>
                  <a:cubicBezTo>
                    <a:pt x="63" y="193"/>
                    <a:pt x="63" y="193"/>
                    <a:pt x="63" y="193"/>
                  </a:cubicBezTo>
                  <a:cubicBezTo>
                    <a:pt x="68" y="200"/>
                    <a:pt x="68" y="200"/>
                    <a:pt x="68" y="200"/>
                  </a:cubicBezTo>
                  <a:cubicBezTo>
                    <a:pt x="73" y="208"/>
                    <a:pt x="73" y="208"/>
                    <a:pt x="73" y="208"/>
                  </a:cubicBezTo>
                  <a:cubicBezTo>
                    <a:pt x="81" y="220"/>
                    <a:pt x="81" y="220"/>
                    <a:pt x="81" y="220"/>
                  </a:cubicBezTo>
                  <a:cubicBezTo>
                    <a:pt x="75" y="192"/>
                    <a:pt x="85" y="162"/>
                    <a:pt x="109" y="143"/>
                  </a:cubicBezTo>
                  <a:close/>
                </a:path>
              </a:pathLst>
            </a:custGeom>
            <a:solidFill>
              <a:srgbClr val="C7000B">
                <a:alpha val="94000"/>
              </a:srgbClr>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4" name="Freeform 14">
              <a:extLst>
                <a:ext uri="{FF2B5EF4-FFF2-40B4-BE49-F238E27FC236}">
                  <a16:creationId xmlns:a16="http://schemas.microsoft.com/office/drawing/2014/main" id="{96B6E8C1-7E1D-4674-8F0C-04EB1DA355DC}"/>
                </a:ext>
              </a:extLst>
            </p:cNvPr>
            <p:cNvSpPr>
              <a:spLocks noEditPoints="1"/>
            </p:cNvSpPr>
            <p:nvPr/>
          </p:nvSpPr>
          <p:spPr bwMode="auto">
            <a:xfrm>
              <a:off x="1979283" y="3054954"/>
              <a:ext cx="450519" cy="399829"/>
            </a:xfrm>
            <a:custGeom>
              <a:avLst/>
              <a:gdLst>
                <a:gd name="T0" fmla="*/ 507 w 513"/>
                <a:gd name="T1" fmla="*/ 81 h 455"/>
                <a:gd name="T2" fmla="*/ 460 w 513"/>
                <a:gd name="T3" fmla="*/ 118 h 455"/>
                <a:gd name="T4" fmla="*/ 443 w 513"/>
                <a:gd name="T5" fmla="*/ 120 h 455"/>
                <a:gd name="T6" fmla="*/ 404 w 513"/>
                <a:gd name="T7" fmla="*/ 106 h 455"/>
                <a:gd name="T8" fmla="*/ 400 w 513"/>
                <a:gd name="T9" fmla="*/ 64 h 455"/>
                <a:gd name="T10" fmla="*/ 406 w 513"/>
                <a:gd name="T11" fmla="*/ 49 h 455"/>
                <a:gd name="T12" fmla="*/ 453 w 513"/>
                <a:gd name="T13" fmla="*/ 12 h 455"/>
                <a:gd name="T14" fmla="*/ 451 w 513"/>
                <a:gd name="T15" fmla="*/ 6 h 455"/>
                <a:gd name="T16" fmla="*/ 448 w 513"/>
                <a:gd name="T17" fmla="*/ 6 h 455"/>
                <a:gd name="T18" fmla="*/ 359 w 513"/>
                <a:gd name="T19" fmla="*/ 18 h 455"/>
                <a:gd name="T20" fmla="*/ 354 w 513"/>
                <a:gd name="T21" fmla="*/ 22 h 455"/>
                <a:gd name="T22" fmla="*/ 329 w 513"/>
                <a:gd name="T23" fmla="*/ 93 h 455"/>
                <a:gd name="T24" fmla="*/ 336 w 513"/>
                <a:gd name="T25" fmla="*/ 113 h 455"/>
                <a:gd name="T26" fmla="*/ 25 w 513"/>
                <a:gd name="T27" fmla="*/ 370 h 455"/>
                <a:gd name="T28" fmla="*/ 18 w 513"/>
                <a:gd name="T29" fmla="*/ 432 h 455"/>
                <a:gd name="T30" fmla="*/ 80 w 513"/>
                <a:gd name="T31" fmla="*/ 439 h 455"/>
                <a:gd name="T32" fmla="*/ 382 w 513"/>
                <a:gd name="T33" fmla="*/ 171 h 455"/>
                <a:gd name="T34" fmla="*/ 475 w 513"/>
                <a:gd name="T35" fmla="*/ 174 h 455"/>
                <a:gd name="T36" fmla="*/ 480 w 513"/>
                <a:gd name="T37" fmla="*/ 170 h 455"/>
                <a:gd name="T38" fmla="*/ 512 w 513"/>
                <a:gd name="T39" fmla="*/ 84 h 455"/>
                <a:gd name="T40" fmla="*/ 507 w 513"/>
                <a:gd name="T41" fmla="*/ 81 h 455"/>
                <a:gd name="T42" fmla="*/ 85 w 513"/>
                <a:gd name="T43" fmla="*/ 402 h 455"/>
                <a:gd name="T44" fmla="*/ 57 w 513"/>
                <a:gd name="T45" fmla="*/ 424 h 455"/>
                <a:gd name="T46" fmla="*/ 35 w 513"/>
                <a:gd name="T47" fmla="*/ 396 h 455"/>
                <a:gd name="T48" fmla="*/ 63 w 513"/>
                <a:gd name="T49" fmla="*/ 374 h 455"/>
                <a:gd name="T50" fmla="*/ 85 w 513"/>
                <a:gd name="T51" fmla="*/ 40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3" h="455">
                  <a:moveTo>
                    <a:pt x="507" y="81"/>
                  </a:moveTo>
                  <a:cubicBezTo>
                    <a:pt x="507" y="81"/>
                    <a:pt x="464" y="115"/>
                    <a:pt x="460" y="118"/>
                  </a:cubicBezTo>
                  <a:cubicBezTo>
                    <a:pt x="456" y="122"/>
                    <a:pt x="443" y="120"/>
                    <a:pt x="443" y="120"/>
                  </a:cubicBezTo>
                  <a:cubicBezTo>
                    <a:pt x="443" y="120"/>
                    <a:pt x="408" y="112"/>
                    <a:pt x="404" y="106"/>
                  </a:cubicBezTo>
                  <a:cubicBezTo>
                    <a:pt x="400" y="101"/>
                    <a:pt x="400" y="64"/>
                    <a:pt x="400" y="64"/>
                  </a:cubicBezTo>
                  <a:cubicBezTo>
                    <a:pt x="400" y="64"/>
                    <a:pt x="400" y="54"/>
                    <a:pt x="406" y="49"/>
                  </a:cubicBezTo>
                  <a:cubicBezTo>
                    <a:pt x="412" y="45"/>
                    <a:pt x="453" y="12"/>
                    <a:pt x="453" y="12"/>
                  </a:cubicBezTo>
                  <a:cubicBezTo>
                    <a:pt x="453" y="12"/>
                    <a:pt x="458" y="7"/>
                    <a:pt x="451" y="6"/>
                  </a:cubicBezTo>
                  <a:cubicBezTo>
                    <a:pt x="450" y="6"/>
                    <a:pt x="449" y="6"/>
                    <a:pt x="448" y="6"/>
                  </a:cubicBezTo>
                  <a:cubicBezTo>
                    <a:pt x="425" y="3"/>
                    <a:pt x="383" y="0"/>
                    <a:pt x="359" y="18"/>
                  </a:cubicBezTo>
                  <a:cubicBezTo>
                    <a:pt x="354" y="22"/>
                    <a:pt x="354" y="22"/>
                    <a:pt x="354" y="22"/>
                  </a:cubicBezTo>
                  <a:cubicBezTo>
                    <a:pt x="332" y="40"/>
                    <a:pt x="324" y="67"/>
                    <a:pt x="329" y="93"/>
                  </a:cubicBezTo>
                  <a:cubicBezTo>
                    <a:pt x="330" y="100"/>
                    <a:pt x="332" y="107"/>
                    <a:pt x="336" y="113"/>
                  </a:cubicBezTo>
                  <a:cubicBezTo>
                    <a:pt x="25" y="370"/>
                    <a:pt x="25" y="370"/>
                    <a:pt x="25" y="370"/>
                  </a:cubicBezTo>
                  <a:cubicBezTo>
                    <a:pt x="14" y="379"/>
                    <a:pt x="0" y="408"/>
                    <a:pt x="18" y="432"/>
                  </a:cubicBezTo>
                  <a:cubicBezTo>
                    <a:pt x="37" y="455"/>
                    <a:pt x="69" y="448"/>
                    <a:pt x="80" y="439"/>
                  </a:cubicBezTo>
                  <a:cubicBezTo>
                    <a:pt x="80" y="439"/>
                    <a:pt x="365" y="186"/>
                    <a:pt x="382" y="171"/>
                  </a:cubicBezTo>
                  <a:cubicBezTo>
                    <a:pt x="407" y="195"/>
                    <a:pt x="446" y="197"/>
                    <a:pt x="475" y="174"/>
                  </a:cubicBezTo>
                  <a:cubicBezTo>
                    <a:pt x="480" y="170"/>
                    <a:pt x="480" y="170"/>
                    <a:pt x="480" y="170"/>
                  </a:cubicBezTo>
                  <a:cubicBezTo>
                    <a:pt x="503" y="151"/>
                    <a:pt x="509" y="106"/>
                    <a:pt x="512" y="84"/>
                  </a:cubicBezTo>
                  <a:cubicBezTo>
                    <a:pt x="513" y="77"/>
                    <a:pt x="507" y="81"/>
                    <a:pt x="507" y="81"/>
                  </a:cubicBezTo>
                  <a:close/>
                  <a:moveTo>
                    <a:pt x="85" y="402"/>
                  </a:moveTo>
                  <a:cubicBezTo>
                    <a:pt x="83" y="416"/>
                    <a:pt x="71" y="426"/>
                    <a:pt x="57" y="424"/>
                  </a:cubicBezTo>
                  <a:cubicBezTo>
                    <a:pt x="43" y="422"/>
                    <a:pt x="33" y="410"/>
                    <a:pt x="35" y="396"/>
                  </a:cubicBezTo>
                  <a:cubicBezTo>
                    <a:pt x="36" y="382"/>
                    <a:pt x="49" y="372"/>
                    <a:pt x="63" y="374"/>
                  </a:cubicBezTo>
                  <a:cubicBezTo>
                    <a:pt x="77" y="375"/>
                    <a:pt x="87" y="388"/>
                    <a:pt x="85" y="402"/>
                  </a:cubicBezTo>
                  <a:close/>
                </a:path>
              </a:pathLst>
            </a:custGeom>
            <a:solidFill>
              <a:srgbClr val="8E9AA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13" name="矩形 412"/>
            <p:cNvSpPr/>
            <p:nvPr/>
          </p:nvSpPr>
          <p:spPr>
            <a:xfrm>
              <a:off x="1271921" y="1469750"/>
              <a:ext cx="1521230" cy="369188"/>
            </a:xfrm>
            <a:prstGeom prst="rect">
              <a:avLst/>
            </a:prstGeom>
          </p:spPr>
          <p:txBody>
            <a:bodyPr wrap="square">
              <a:noAutofit/>
            </a:bodyPr>
            <a:lstStyle/>
            <a:p>
              <a:pPr algn="ctr" defTabSz="2198745" fontAlgn="ctr"/>
              <a:r>
                <a:rPr lang="en-US" altLang="zh-CN" sz="2399">
                  <a:solidFill>
                    <a:srgbClr val="C7000B"/>
                  </a:solidFill>
                  <a:latin typeface="Arial" panose="020B0604020202020204" pitchFamily="34" charset="0"/>
                  <a:ea typeface="微软雅黑" pitchFamily="34" charset="-122"/>
                  <a:cs typeface="Arial" panose="020B0604020202020204" pitchFamily="34" charset="0"/>
                </a:rPr>
                <a:t>Ever Fast</a:t>
              </a:r>
            </a:p>
          </p:txBody>
        </p:sp>
        <p:sp>
          <p:nvSpPr>
            <p:cNvPr id="106" name="椭圆 26"/>
            <p:cNvSpPr/>
            <p:nvPr/>
          </p:nvSpPr>
          <p:spPr bwMode="auto">
            <a:xfrm>
              <a:off x="885033" y="4997088"/>
              <a:ext cx="2022988" cy="1361134"/>
            </a:xfrm>
            <a:prstGeom prst="ellipse">
              <a:avLst/>
            </a:prstGeom>
            <a:gradFill flip="none" rotWithShape="1">
              <a:gsLst>
                <a:gs pos="0">
                  <a:srgbClr val="00DFF6">
                    <a:alpha val="0"/>
                  </a:srgbClr>
                </a:gs>
                <a:gs pos="90000">
                  <a:srgbClr val="002774"/>
                </a:gs>
              </a:gsLst>
              <a:lin ang="2700000" scaled="1"/>
              <a:tileRect/>
            </a:gradFill>
            <a:ln w="0">
              <a:noFill/>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chemeClr val="bg1">
                  <a:lumMod val="85000"/>
                </a:schemeClr>
              </a:extrusionClr>
              <a:contourClr>
                <a:srgbClr val="AFEAFF"/>
              </a:contourClr>
            </a:sp3d>
          </p:spPr>
          <p:style>
            <a:lnRef idx="1">
              <a:schemeClr val="accent2"/>
            </a:lnRef>
            <a:fillRef idx="3">
              <a:schemeClr val="accent2"/>
            </a:fillRef>
            <a:effectRef idx="2">
              <a:schemeClr val="accent2"/>
            </a:effectRef>
            <a:fontRef idx="minor">
              <a:schemeClr val="lt1"/>
            </a:fontRef>
          </p:style>
          <p:txBody>
            <a:bodyPr anchor="ctr">
              <a:noAutofit/>
              <a:sp3d/>
            </a:bodyPr>
            <a:lstStyle/>
            <a:p>
              <a:pPr marL="0" lvl="2" algn="ctr" eaLnBrk="0" fontAlgn="ctr" hangingPunct="0">
                <a:buClr>
                  <a:srgbClr val="FF0000"/>
                </a:buClr>
                <a:buSzPct val="70000"/>
                <a:buFont typeface="Wingdings" pitchFamily="2" charset="2"/>
                <a:buChar char="u"/>
                <a:tabLst>
                  <a:tab pos="136470" algn="l"/>
                </a:tabLst>
                <a:defRPr/>
              </a:pPr>
              <a:endParaRPr lang="en-US" altLang="zh-CN" sz="1499" b="1">
                <a:solidFill>
                  <a:schemeClr val="bg1"/>
                </a:solidFill>
                <a:latin typeface="Arial" panose="020B0604020202020204" pitchFamily="34" charset="0"/>
                <a:ea typeface="微软雅黑" pitchFamily="34" charset="-122"/>
                <a:cs typeface="Arial" pitchFamily="34" charset="0"/>
              </a:endParaRPr>
            </a:p>
          </p:txBody>
        </p:sp>
        <p:sp>
          <p:nvSpPr>
            <p:cNvPr id="501" name="文本框 25"/>
            <p:cNvSpPr txBox="1"/>
            <p:nvPr/>
          </p:nvSpPr>
          <p:spPr>
            <a:xfrm>
              <a:off x="942990" y="4862919"/>
              <a:ext cx="1907078" cy="584547"/>
            </a:xfrm>
            <a:prstGeom prst="rect">
              <a:avLst/>
            </a:prstGeom>
            <a:noFill/>
          </p:spPr>
          <p:txBody>
            <a:bodyPr wrap="square" rtlCol="0">
              <a:noAutofit/>
            </a:bodyPr>
            <a:lstStyle/>
            <a:p>
              <a:pPr algn="ctr" defTabSz="2198745" fontAlgn="ctr"/>
              <a:r>
                <a:rPr lang="en-US" altLang="zh-CN" sz="1799">
                  <a:solidFill>
                    <a:srgbClr val="C7000B"/>
                  </a:solidFill>
                  <a:latin typeface="Arial" panose="020B0604020202020204" pitchFamily="34" charset="0"/>
                  <a:ea typeface="微软雅黑" panose="020B0503020204020204" pitchFamily="34" charset="-122"/>
                  <a:cs typeface="Arial" panose="020B0604020202020204" pitchFamily="34" charset="0"/>
                </a:rPr>
                <a:t>20 million IOPS  </a:t>
              </a:r>
            </a:p>
            <a:p>
              <a:pPr algn="ctr" defTabSz="2198745" fontAlgn="ctr"/>
              <a:r>
                <a:rPr lang="en-US" altLang="zh-CN" sz="1799">
                  <a:solidFill>
                    <a:srgbClr val="C7000B"/>
                  </a:solidFill>
                  <a:latin typeface="Arial" panose="020B0604020202020204" pitchFamily="34" charset="0"/>
                  <a:ea typeface="微软雅黑" panose="020B0503020204020204" pitchFamily="34" charset="-122"/>
                  <a:cs typeface="Arial" panose="020B0604020202020204" pitchFamily="34" charset="0"/>
                </a:rPr>
                <a:t>0.1 ms latency</a:t>
              </a:r>
            </a:p>
          </p:txBody>
        </p:sp>
      </p:grpSp>
      <p:grpSp>
        <p:nvGrpSpPr>
          <p:cNvPr id="3" name="Group 2">
            <a:extLst>
              <a:ext uri="{FF2B5EF4-FFF2-40B4-BE49-F238E27FC236}">
                <a16:creationId xmlns:a16="http://schemas.microsoft.com/office/drawing/2014/main" id="{28D87770-9B18-1B45-BA59-5A329D75F767}"/>
              </a:ext>
            </a:extLst>
          </p:cNvPr>
          <p:cNvGrpSpPr/>
          <p:nvPr/>
        </p:nvGrpSpPr>
        <p:grpSpPr>
          <a:xfrm>
            <a:off x="4653972" y="1348546"/>
            <a:ext cx="2547497" cy="4877091"/>
            <a:chOff x="3320749" y="1469707"/>
            <a:chExt cx="2547497" cy="4877091"/>
          </a:xfrm>
        </p:grpSpPr>
        <p:grpSp>
          <p:nvGrpSpPr>
            <p:cNvPr id="417" name="组合 416">
              <a:extLst>
                <a:ext uri="{FF2B5EF4-FFF2-40B4-BE49-F238E27FC236}">
                  <a16:creationId xmlns:a16="http://schemas.microsoft.com/office/drawing/2014/main" id="{C206C135-D630-4148-B3CF-CC3C60807249}"/>
                </a:ext>
              </a:extLst>
            </p:cNvPr>
            <p:cNvGrpSpPr/>
            <p:nvPr/>
          </p:nvGrpSpPr>
          <p:grpSpPr>
            <a:xfrm>
              <a:off x="3721994" y="2315165"/>
              <a:ext cx="1758121" cy="1738996"/>
              <a:chOff x="12547120" y="1677921"/>
              <a:chExt cx="1758808" cy="1739675"/>
            </a:xfrm>
          </p:grpSpPr>
          <p:grpSp>
            <p:nvGrpSpPr>
              <p:cNvPr id="418" name="组合 417">
                <a:extLst>
                  <a:ext uri="{FF2B5EF4-FFF2-40B4-BE49-F238E27FC236}">
                    <a16:creationId xmlns:a16="http://schemas.microsoft.com/office/drawing/2014/main" id="{950ECDE1-68EC-45AF-B308-D6642AE9CE2C}"/>
                  </a:ext>
                </a:extLst>
              </p:cNvPr>
              <p:cNvGrpSpPr/>
              <p:nvPr/>
            </p:nvGrpSpPr>
            <p:grpSpPr>
              <a:xfrm>
                <a:off x="12547120" y="1677921"/>
                <a:ext cx="1758808" cy="1739675"/>
                <a:chOff x="12547120" y="1677921"/>
                <a:chExt cx="1758808" cy="1739675"/>
              </a:xfrm>
              <a:solidFill>
                <a:sysClr val="window" lastClr="FFFFFF">
                  <a:lumMod val="50000"/>
                </a:sysClr>
              </a:solidFill>
            </p:grpSpPr>
            <p:sp>
              <p:nvSpPr>
                <p:cNvPr id="426" name="Freeform 32">
                  <a:extLst>
                    <a:ext uri="{FF2B5EF4-FFF2-40B4-BE49-F238E27FC236}">
                      <a16:creationId xmlns:a16="http://schemas.microsoft.com/office/drawing/2014/main" id="{44A41491-7978-4B0C-8DCD-2A03CBE19883}"/>
                    </a:ext>
                  </a:extLst>
                </p:cNvPr>
                <p:cNvSpPr>
                  <a:spLocks noEditPoints="1"/>
                </p:cNvSpPr>
                <p:nvPr/>
              </p:nvSpPr>
              <p:spPr bwMode="auto">
                <a:xfrm>
                  <a:off x="12547120" y="1677921"/>
                  <a:ext cx="1758808" cy="1739675"/>
                </a:xfrm>
                <a:custGeom>
                  <a:avLst/>
                  <a:gdLst/>
                  <a:ahLst/>
                  <a:cxnLst>
                    <a:cxn ang="0">
                      <a:pos x="2464" y="4990"/>
                    </a:cxn>
                    <a:cxn ang="0">
                      <a:pos x="2306" y="5168"/>
                    </a:cxn>
                    <a:cxn ang="0">
                      <a:pos x="2182" y="5152"/>
                    </a:cxn>
                    <a:cxn ang="0">
                      <a:pos x="3050" y="5144"/>
                    </a:cxn>
                    <a:cxn ang="0">
                      <a:pos x="3220" y="5108"/>
                    </a:cxn>
                    <a:cxn ang="0">
                      <a:pos x="3284" y="4892"/>
                    </a:cxn>
                    <a:cxn ang="0">
                      <a:pos x="3482" y="5028"/>
                    </a:cxn>
                    <a:cxn ang="0">
                      <a:pos x="1680" y="4814"/>
                    </a:cxn>
                    <a:cxn ang="0">
                      <a:pos x="1532" y="4746"/>
                    </a:cxn>
                    <a:cxn ang="0">
                      <a:pos x="1336" y="4862"/>
                    </a:cxn>
                    <a:cxn ang="0">
                      <a:pos x="3888" y="4838"/>
                    </a:cxn>
                    <a:cxn ang="0">
                      <a:pos x="4034" y="4746"/>
                    </a:cxn>
                    <a:cxn ang="0">
                      <a:pos x="4040" y="4506"/>
                    </a:cxn>
                    <a:cxn ang="0">
                      <a:pos x="4130" y="4434"/>
                    </a:cxn>
                    <a:cxn ang="0">
                      <a:pos x="852" y="4514"/>
                    </a:cxn>
                    <a:cxn ang="0">
                      <a:pos x="864" y="4258"/>
                    </a:cxn>
                    <a:cxn ang="0">
                      <a:pos x="626" y="4282"/>
                    </a:cxn>
                    <a:cxn ang="0">
                      <a:pos x="546" y="4186"/>
                    </a:cxn>
                    <a:cxn ang="0">
                      <a:pos x="4664" y="4150"/>
                    </a:cxn>
                    <a:cxn ang="0">
                      <a:pos x="4764" y="4006"/>
                    </a:cxn>
                    <a:cxn ang="0">
                      <a:pos x="4664" y="3804"/>
                    </a:cxn>
                    <a:cxn ang="0">
                      <a:pos x="4902" y="3770"/>
                    </a:cxn>
                    <a:cxn ang="0">
                      <a:pos x="410" y="3596"/>
                    </a:cxn>
                    <a:cxn ang="0">
                      <a:pos x="348" y="3448"/>
                    </a:cxn>
                    <a:cxn ang="0">
                      <a:pos x="128" y="3398"/>
                    </a:cxn>
                    <a:cxn ang="0">
                      <a:pos x="5072" y="3354"/>
                    </a:cxn>
                    <a:cxn ang="0">
                      <a:pos x="5116" y="3184"/>
                    </a:cxn>
                    <a:cxn ang="0">
                      <a:pos x="4958" y="3006"/>
                    </a:cxn>
                    <a:cxn ang="0">
                      <a:pos x="4974" y="2892"/>
                    </a:cxn>
                    <a:cxn ang="0">
                      <a:pos x="8" y="2814"/>
                    </a:cxn>
                    <a:cxn ang="0">
                      <a:pos x="192" y="2636"/>
                    </a:cxn>
                    <a:cxn ang="0">
                      <a:pos x="0" y="2516"/>
                    </a:cxn>
                    <a:cxn ang="0">
                      <a:pos x="200" y="2382"/>
                    </a:cxn>
                    <a:cxn ang="0">
                      <a:pos x="5170" y="2322"/>
                    </a:cxn>
                    <a:cxn ang="0">
                      <a:pos x="5148" y="2150"/>
                    </a:cxn>
                    <a:cxn ang="0">
                      <a:pos x="4936" y="2070"/>
                    </a:cxn>
                    <a:cxn ang="0">
                      <a:pos x="272" y="1974"/>
                    </a:cxn>
                    <a:cxn ang="0">
                      <a:pos x="318" y="1820"/>
                    </a:cxn>
                    <a:cxn ang="0">
                      <a:pos x="188" y="1618"/>
                    </a:cxn>
                    <a:cxn ang="0">
                      <a:pos x="238" y="1502"/>
                    </a:cxn>
                    <a:cxn ang="0">
                      <a:pos x="4754" y="1548"/>
                    </a:cxn>
                    <a:cxn ang="0">
                      <a:pos x="4846" y="1310"/>
                    </a:cxn>
                    <a:cxn ang="0">
                      <a:pos x="4608" y="1288"/>
                    </a:cxn>
                    <a:cxn ang="0">
                      <a:pos x="4542" y="1192"/>
                    </a:cxn>
                    <a:cxn ang="0">
                      <a:pos x="702" y="1112"/>
                    </a:cxn>
                    <a:cxn ang="0">
                      <a:pos x="806" y="988"/>
                    </a:cxn>
                    <a:cxn ang="0">
                      <a:pos x="748" y="770"/>
                    </a:cxn>
                    <a:cxn ang="0">
                      <a:pos x="984" y="808"/>
                    </a:cxn>
                    <a:cxn ang="0">
                      <a:pos x="4298" y="638"/>
                    </a:cxn>
                    <a:cxn ang="0">
                      <a:pos x="4162" y="528"/>
                    </a:cxn>
                    <a:cxn ang="0">
                      <a:pos x="3952" y="614"/>
                    </a:cxn>
                    <a:cxn ang="0">
                      <a:pos x="1316" y="558"/>
                    </a:cxn>
                    <a:cxn ang="0">
                      <a:pos x="1454" y="478"/>
                    </a:cxn>
                    <a:cxn ang="0">
                      <a:pos x="1496" y="242"/>
                    </a:cxn>
                    <a:cxn ang="0">
                      <a:pos x="1610" y="192"/>
                    </a:cxn>
                    <a:cxn ang="0">
                      <a:pos x="3464" y="354"/>
                    </a:cxn>
                    <a:cxn ang="0">
                      <a:pos x="3368" y="118"/>
                    </a:cxn>
                    <a:cxn ang="0">
                      <a:pos x="3178" y="264"/>
                    </a:cxn>
                    <a:cxn ang="0">
                      <a:pos x="3064" y="238"/>
                    </a:cxn>
                    <a:cxn ang="0">
                      <a:pos x="2216" y="220"/>
                    </a:cxn>
                    <a:cxn ang="0">
                      <a:pos x="2376" y="202"/>
                    </a:cxn>
                    <a:cxn ang="0">
                      <a:pos x="2482" y="2"/>
                    </a:cxn>
                  </a:cxnLst>
                  <a:rect l="0" t="0" r="r" b="b"/>
                  <a:pathLst>
                    <a:path w="5184" h="5184">
                      <a:moveTo>
                        <a:pt x="2604" y="5184"/>
                      </a:moveTo>
                      <a:lnTo>
                        <a:pt x="2602" y="4992"/>
                      </a:lnTo>
                      <a:lnTo>
                        <a:pt x="2602" y="4992"/>
                      </a:lnTo>
                      <a:lnTo>
                        <a:pt x="2626" y="4992"/>
                      </a:lnTo>
                      <a:lnTo>
                        <a:pt x="2628" y="5184"/>
                      </a:lnTo>
                      <a:lnTo>
                        <a:pt x="2628" y="5184"/>
                      </a:lnTo>
                      <a:lnTo>
                        <a:pt x="2604" y="5184"/>
                      </a:lnTo>
                      <a:lnTo>
                        <a:pt x="2604" y="5184"/>
                      </a:lnTo>
                      <a:close/>
                      <a:moveTo>
                        <a:pt x="2478" y="5182"/>
                      </a:moveTo>
                      <a:lnTo>
                        <a:pt x="2478" y="5182"/>
                      </a:lnTo>
                      <a:lnTo>
                        <a:pt x="2454" y="5180"/>
                      </a:lnTo>
                      <a:lnTo>
                        <a:pt x="2464" y="4990"/>
                      </a:lnTo>
                      <a:lnTo>
                        <a:pt x="2464" y="4990"/>
                      </a:lnTo>
                      <a:lnTo>
                        <a:pt x="2488" y="4990"/>
                      </a:lnTo>
                      <a:lnTo>
                        <a:pt x="2478" y="5182"/>
                      </a:lnTo>
                      <a:close/>
                      <a:moveTo>
                        <a:pt x="2752" y="5180"/>
                      </a:moveTo>
                      <a:lnTo>
                        <a:pt x="2740" y="4988"/>
                      </a:lnTo>
                      <a:lnTo>
                        <a:pt x="2740" y="4988"/>
                      </a:lnTo>
                      <a:lnTo>
                        <a:pt x="2764" y="4986"/>
                      </a:lnTo>
                      <a:lnTo>
                        <a:pt x="2778" y="5178"/>
                      </a:lnTo>
                      <a:lnTo>
                        <a:pt x="2778" y="5178"/>
                      </a:lnTo>
                      <a:lnTo>
                        <a:pt x="2752" y="5180"/>
                      </a:lnTo>
                      <a:lnTo>
                        <a:pt x="2752" y="5180"/>
                      </a:lnTo>
                      <a:close/>
                      <a:moveTo>
                        <a:pt x="2330" y="5172"/>
                      </a:moveTo>
                      <a:lnTo>
                        <a:pt x="2330" y="5172"/>
                      </a:lnTo>
                      <a:lnTo>
                        <a:pt x="2306" y="5168"/>
                      </a:lnTo>
                      <a:lnTo>
                        <a:pt x="2326" y="4978"/>
                      </a:lnTo>
                      <a:lnTo>
                        <a:pt x="2326" y="4978"/>
                      </a:lnTo>
                      <a:lnTo>
                        <a:pt x="2350" y="4980"/>
                      </a:lnTo>
                      <a:lnTo>
                        <a:pt x="2330" y="5172"/>
                      </a:lnTo>
                      <a:close/>
                      <a:moveTo>
                        <a:pt x="2902" y="5166"/>
                      </a:moveTo>
                      <a:lnTo>
                        <a:pt x="2878" y="4976"/>
                      </a:lnTo>
                      <a:lnTo>
                        <a:pt x="2878" y="4976"/>
                      </a:lnTo>
                      <a:lnTo>
                        <a:pt x="2902" y="4972"/>
                      </a:lnTo>
                      <a:lnTo>
                        <a:pt x="2926" y="5164"/>
                      </a:lnTo>
                      <a:lnTo>
                        <a:pt x="2926" y="5164"/>
                      </a:lnTo>
                      <a:lnTo>
                        <a:pt x="2902" y="5166"/>
                      </a:lnTo>
                      <a:lnTo>
                        <a:pt x="2902" y="5166"/>
                      </a:lnTo>
                      <a:close/>
                      <a:moveTo>
                        <a:pt x="2182" y="5152"/>
                      </a:moveTo>
                      <a:lnTo>
                        <a:pt x="2182" y="5152"/>
                      </a:lnTo>
                      <a:lnTo>
                        <a:pt x="2158" y="5148"/>
                      </a:lnTo>
                      <a:lnTo>
                        <a:pt x="2190" y="4958"/>
                      </a:lnTo>
                      <a:lnTo>
                        <a:pt x="2190" y="4958"/>
                      </a:lnTo>
                      <a:lnTo>
                        <a:pt x="2212" y="4962"/>
                      </a:lnTo>
                      <a:lnTo>
                        <a:pt x="2182" y="5152"/>
                      </a:lnTo>
                      <a:close/>
                      <a:moveTo>
                        <a:pt x="3050" y="5144"/>
                      </a:moveTo>
                      <a:lnTo>
                        <a:pt x="3016" y="4956"/>
                      </a:lnTo>
                      <a:lnTo>
                        <a:pt x="3016" y="4956"/>
                      </a:lnTo>
                      <a:lnTo>
                        <a:pt x="3038" y="4952"/>
                      </a:lnTo>
                      <a:lnTo>
                        <a:pt x="3074" y="5140"/>
                      </a:lnTo>
                      <a:lnTo>
                        <a:pt x="3074" y="5140"/>
                      </a:lnTo>
                      <a:lnTo>
                        <a:pt x="3050" y="5144"/>
                      </a:lnTo>
                      <a:lnTo>
                        <a:pt x="3050" y="5144"/>
                      </a:lnTo>
                      <a:close/>
                      <a:moveTo>
                        <a:pt x="2034" y="5124"/>
                      </a:moveTo>
                      <a:lnTo>
                        <a:pt x="2034" y="5124"/>
                      </a:lnTo>
                      <a:lnTo>
                        <a:pt x="2010" y="5120"/>
                      </a:lnTo>
                      <a:lnTo>
                        <a:pt x="2054" y="4932"/>
                      </a:lnTo>
                      <a:lnTo>
                        <a:pt x="2054" y="4932"/>
                      </a:lnTo>
                      <a:lnTo>
                        <a:pt x="2076" y="4938"/>
                      </a:lnTo>
                      <a:lnTo>
                        <a:pt x="2034" y="5124"/>
                      </a:lnTo>
                      <a:close/>
                      <a:moveTo>
                        <a:pt x="3196" y="5114"/>
                      </a:moveTo>
                      <a:lnTo>
                        <a:pt x="3152" y="4928"/>
                      </a:lnTo>
                      <a:lnTo>
                        <a:pt x="3152" y="4928"/>
                      </a:lnTo>
                      <a:lnTo>
                        <a:pt x="3174" y="4922"/>
                      </a:lnTo>
                      <a:lnTo>
                        <a:pt x="3220" y="5108"/>
                      </a:lnTo>
                      <a:lnTo>
                        <a:pt x="3220" y="5108"/>
                      </a:lnTo>
                      <a:lnTo>
                        <a:pt x="3196" y="5114"/>
                      </a:lnTo>
                      <a:lnTo>
                        <a:pt x="3196" y="5114"/>
                      </a:lnTo>
                      <a:close/>
                      <a:moveTo>
                        <a:pt x="1890" y="5088"/>
                      </a:moveTo>
                      <a:lnTo>
                        <a:pt x="1890" y="5088"/>
                      </a:lnTo>
                      <a:lnTo>
                        <a:pt x="1866" y="5082"/>
                      </a:lnTo>
                      <a:lnTo>
                        <a:pt x="1920" y="4898"/>
                      </a:lnTo>
                      <a:lnTo>
                        <a:pt x="1920" y="4898"/>
                      </a:lnTo>
                      <a:lnTo>
                        <a:pt x="1942" y="4904"/>
                      </a:lnTo>
                      <a:lnTo>
                        <a:pt x="1890" y="5088"/>
                      </a:lnTo>
                      <a:close/>
                      <a:moveTo>
                        <a:pt x="3340" y="5074"/>
                      </a:moveTo>
                      <a:lnTo>
                        <a:pt x="3284" y="4892"/>
                      </a:lnTo>
                      <a:lnTo>
                        <a:pt x="3284" y="4892"/>
                      </a:lnTo>
                      <a:lnTo>
                        <a:pt x="3306" y="4884"/>
                      </a:lnTo>
                      <a:lnTo>
                        <a:pt x="3364" y="5068"/>
                      </a:lnTo>
                      <a:lnTo>
                        <a:pt x="3364" y="5068"/>
                      </a:lnTo>
                      <a:lnTo>
                        <a:pt x="3340" y="5074"/>
                      </a:lnTo>
                      <a:lnTo>
                        <a:pt x="3340" y="5074"/>
                      </a:lnTo>
                      <a:close/>
                      <a:moveTo>
                        <a:pt x="1748" y="5044"/>
                      </a:moveTo>
                      <a:lnTo>
                        <a:pt x="1748" y="5044"/>
                      </a:lnTo>
                      <a:lnTo>
                        <a:pt x="1724" y="5036"/>
                      </a:lnTo>
                      <a:lnTo>
                        <a:pt x="1788" y="4854"/>
                      </a:lnTo>
                      <a:lnTo>
                        <a:pt x="1788" y="4854"/>
                      </a:lnTo>
                      <a:lnTo>
                        <a:pt x="1810" y="4862"/>
                      </a:lnTo>
                      <a:lnTo>
                        <a:pt x="1748" y="5044"/>
                      </a:lnTo>
                      <a:close/>
                      <a:moveTo>
                        <a:pt x="3482" y="5028"/>
                      </a:moveTo>
                      <a:lnTo>
                        <a:pt x="3416" y="4848"/>
                      </a:lnTo>
                      <a:lnTo>
                        <a:pt x="3416" y="4848"/>
                      </a:lnTo>
                      <a:lnTo>
                        <a:pt x="3438" y="4840"/>
                      </a:lnTo>
                      <a:lnTo>
                        <a:pt x="3506" y="5020"/>
                      </a:lnTo>
                      <a:lnTo>
                        <a:pt x="3506" y="5020"/>
                      </a:lnTo>
                      <a:lnTo>
                        <a:pt x="3482" y="5028"/>
                      </a:lnTo>
                      <a:lnTo>
                        <a:pt x="3482" y="5028"/>
                      </a:lnTo>
                      <a:close/>
                      <a:moveTo>
                        <a:pt x="1606" y="4990"/>
                      </a:moveTo>
                      <a:lnTo>
                        <a:pt x="1606" y="4990"/>
                      </a:lnTo>
                      <a:lnTo>
                        <a:pt x="1584" y="4982"/>
                      </a:lnTo>
                      <a:lnTo>
                        <a:pt x="1658" y="4804"/>
                      </a:lnTo>
                      <a:lnTo>
                        <a:pt x="1658" y="4804"/>
                      </a:lnTo>
                      <a:lnTo>
                        <a:pt x="1680" y="4814"/>
                      </a:lnTo>
                      <a:lnTo>
                        <a:pt x="1606" y="4990"/>
                      </a:lnTo>
                      <a:close/>
                      <a:moveTo>
                        <a:pt x="3620" y="4972"/>
                      </a:moveTo>
                      <a:lnTo>
                        <a:pt x="3544" y="4796"/>
                      </a:lnTo>
                      <a:lnTo>
                        <a:pt x="3544" y="4796"/>
                      </a:lnTo>
                      <a:lnTo>
                        <a:pt x="3566" y="4788"/>
                      </a:lnTo>
                      <a:lnTo>
                        <a:pt x="3644" y="4962"/>
                      </a:lnTo>
                      <a:lnTo>
                        <a:pt x="3644" y="4962"/>
                      </a:lnTo>
                      <a:lnTo>
                        <a:pt x="3620" y="4972"/>
                      </a:lnTo>
                      <a:lnTo>
                        <a:pt x="3620" y="4972"/>
                      </a:lnTo>
                      <a:close/>
                      <a:moveTo>
                        <a:pt x="1470" y="4930"/>
                      </a:moveTo>
                      <a:lnTo>
                        <a:pt x="1470" y="4930"/>
                      </a:lnTo>
                      <a:lnTo>
                        <a:pt x="1448" y="4918"/>
                      </a:lnTo>
                      <a:lnTo>
                        <a:pt x="1532" y="4746"/>
                      </a:lnTo>
                      <a:lnTo>
                        <a:pt x="1532" y="4746"/>
                      </a:lnTo>
                      <a:lnTo>
                        <a:pt x="1554" y="4756"/>
                      </a:lnTo>
                      <a:lnTo>
                        <a:pt x="1470" y="4930"/>
                      </a:lnTo>
                      <a:close/>
                      <a:moveTo>
                        <a:pt x="3756" y="4910"/>
                      </a:moveTo>
                      <a:lnTo>
                        <a:pt x="3670" y="4738"/>
                      </a:lnTo>
                      <a:lnTo>
                        <a:pt x="3670" y="4738"/>
                      </a:lnTo>
                      <a:lnTo>
                        <a:pt x="3690" y="4728"/>
                      </a:lnTo>
                      <a:lnTo>
                        <a:pt x="3778" y="4898"/>
                      </a:lnTo>
                      <a:lnTo>
                        <a:pt x="3778" y="4898"/>
                      </a:lnTo>
                      <a:lnTo>
                        <a:pt x="3756" y="4910"/>
                      </a:lnTo>
                      <a:lnTo>
                        <a:pt x="3756" y="4910"/>
                      </a:lnTo>
                      <a:close/>
                      <a:moveTo>
                        <a:pt x="1336" y="4862"/>
                      </a:moveTo>
                      <a:lnTo>
                        <a:pt x="1336" y="4862"/>
                      </a:lnTo>
                      <a:lnTo>
                        <a:pt x="1316" y="4848"/>
                      </a:lnTo>
                      <a:lnTo>
                        <a:pt x="1410" y="4682"/>
                      </a:lnTo>
                      <a:lnTo>
                        <a:pt x="1410" y="4682"/>
                      </a:lnTo>
                      <a:lnTo>
                        <a:pt x="1430" y="4694"/>
                      </a:lnTo>
                      <a:lnTo>
                        <a:pt x="1336" y="4862"/>
                      </a:lnTo>
                      <a:close/>
                      <a:moveTo>
                        <a:pt x="3888" y="4838"/>
                      </a:moveTo>
                      <a:lnTo>
                        <a:pt x="3792" y="4672"/>
                      </a:lnTo>
                      <a:lnTo>
                        <a:pt x="3792" y="4672"/>
                      </a:lnTo>
                      <a:lnTo>
                        <a:pt x="3810" y="4660"/>
                      </a:lnTo>
                      <a:lnTo>
                        <a:pt x="3908" y="4826"/>
                      </a:lnTo>
                      <a:lnTo>
                        <a:pt x="3908" y="4826"/>
                      </a:lnTo>
                      <a:lnTo>
                        <a:pt x="3888" y="4838"/>
                      </a:lnTo>
                      <a:lnTo>
                        <a:pt x="3888" y="4838"/>
                      </a:lnTo>
                      <a:close/>
                      <a:moveTo>
                        <a:pt x="1208" y="4784"/>
                      </a:moveTo>
                      <a:lnTo>
                        <a:pt x="1208" y="4784"/>
                      </a:lnTo>
                      <a:lnTo>
                        <a:pt x="1188" y="4772"/>
                      </a:lnTo>
                      <a:lnTo>
                        <a:pt x="1292" y="4610"/>
                      </a:lnTo>
                      <a:lnTo>
                        <a:pt x="1292" y="4610"/>
                      </a:lnTo>
                      <a:lnTo>
                        <a:pt x="1310" y="4622"/>
                      </a:lnTo>
                      <a:lnTo>
                        <a:pt x="1208" y="4784"/>
                      </a:lnTo>
                      <a:close/>
                      <a:moveTo>
                        <a:pt x="4014" y="4760"/>
                      </a:moveTo>
                      <a:lnTo>
                        <a:pt x="3908" y="4600"/>
                      </a:lnTo>
                      <a:lnTo>
                        <a:pt x="3908" y="4600"/>
                      </a:lnTo>
                      <a:lnTo>
                        <a:pt x="3928" y="4586"/>
                      </a:lnTo>
                      <a:lnTo>
                        <a:pt x="4034" y="4746"/>
                      </a:lnTo>
                      <a:lnTo>
                        <a:pt x="4034" y="4746"/>
                      </a:lnTo>
                      <a:lnTo>
                        <a:pt x="4014" y="4760"/>
                      </a:lnTo>
                      <a:lnTo>
                        <a:pt x="4014" y="4760"/>
                      </a:lnTo>
                      <a:close/>
                      <a:moveTo>
                        <a:pt x="1084" y="4702"/>
                      </a:moveTo>
                      <a:lnTo>
                        <a:pt x="1084" y="4702"/>
                      </a:lnTo>
                      <a:lnTo>
                        <a:pt x="1064" y="4686"/>
                      </a:lnTo>
                      <a:lnTo>
                        <a:pt x="1178" y="4532"/>
                      </a:lnTo>
                      <a:lnTo>
                        <a:pt x="1178" y="4532"/>
                      </a:lnTo>
                      <a:lnTo>
                        <a:pt x="1196" y="4546"/>
                      </a:lnTo>
                      <a:lnTo>
                        <a:pt x="1084" y="4702"/>
                      </a:lnTo>
                      <a:close/>
                      <a:moveTo>
                        <a:pt x="4136" y="4674"/>
                      </a:moveTo>
                      <a:lnTo>
                        <a:pt x="4022" y="4520"/>
                      </a:lnTo>
                      <a:lnTo>
                        <a:pt x="4022" y="4520"/>
                      </a:lnTo>
                      <a:lnTo>
                        <a:pt x="4040" y="4506"/>
                      </a:lnTo>
                      <a:lnTo>
                        <a:pt x="4156" y="4660"/>
                      </a:lnTo>
                      <a:lnTo>
                        <a:pt x="4156" y="4660"/>
                      </a:lnTo>
                      <a:lnTo>
                        <a:pt x="4136" y="4674"/>
                      </a:lnTo>
                      <a:lnTo>
                        <a:pt x="4136" y="4674"/>
                      </a:lnTo>
                      <a:close/>
                      <a:moveTo>
                        <a:pt x="966" y="4610"/>
                      </a:moveTo>
                      <a:lnTo>
                        <a:pt x="966" y="4610"/>
                      </a:lnTo>
                      <a:lnTo>
                        <a:pt x="946" y="4594"/>
                      </a:lnTo>
                      <a:lnTo>
                        <a:pt x="1068" y="4446"/>
                      </a:lnTo>
                      <a:lnTo>
                        <a:pt x="1068" y="4446"/>
                      </a:lnTo>
                      <a:lnTo>
                        <a:pt x="1086" y="4462"/>
                      </a:lnTo>
                      <a:lnTo>
                        <a:pt x="966" y="4610"/>
                      </a:lnTo>
                      <a:close/>
                      <a:moveTo>
                        <a:pt x="4254" y="4582"/>
                      </a:moveTo>
                      <a:lnTo>
                        <a:pt x="4130" y="4434"/>
                      </a:lnTo>
                      <a:lnTo>
                        <a:pt x="4130" y="4434"/>
                      </a:lnTo>
                      <a:lnTo>
                        <a:pt x="4148" y="4420"/>
                      </a:lnTo>
                      <a:lnTo>
                        <a:pt x="4272" y="4566"/>
                      </a:lnTo>
                      <a:lnTo>
                        <a:pt x="4272" y="4566"/>
                      </a:lnTo>
                      <a:lnTo>
                        <a:pt x="4254" y="4582"/>
                      </a:lnTo>
                      <a:lnTo>
                        <a:pt x="4254" y="4582"/>
                      </a:lnTo>
                      <a:close/>
                      <a:moveTo>
                        <a:pt x="852" y="4514"/>
                      </a:moveTo>
                      <a:lnTo>
                        <a:pt x="852" y="4514"/>
                      </a:lnTo>
                      <a:lnTo>
                        <a:pt x="834" y="4496"/>
                      </a:lnTo>
                      <a:lnTo>
                        <a:pt x="964" y="4356"/>
                      </a:lnTo>
                      <a:lnTo>
                        <a:pt x="964" y="4356"/>
                      </a:lnTo>
                      <a:lnTo>
                        <a:pt x="980" y="4372"/>
                      </a:lnTo>
                      <a:lnTo>
                        <a:pt x="852" y="4514"/>
                      </a:lnTo>
                      <a:close/>
                      <a:moveTo>
                        <a:pt x="4366" y="4482"/>
                      </a:moveTo>
                      <a:lnTo>
                        <a:pt x="4234" y="4342"/>
                      </a:lnTo>
                      <a:lnTo>
                        <a:pt x="4234" y="4342"/>
                      </a:lnTo>
                      <a:lnTo>
                        <a:pt x="4252" y="4328"/>
                      </a:lnTo>
                      <a:lnTo>
                        <a:pt x="4384" y="4466"/>
                      </a:lnTo>
                      <a:lnTo>
                        <a:pt x="4384" y="4466"/>
                      </a:lnTo>
                      <a:lnTo>
                        <a:pt x="4366" y="4482"/>
                      </a:lnTo>
                      <a:lnTo>
                        <a:pt x="4366" y="4482"/>
                      </a:lnTo>
                      <a:close/>
                      <a:moveTo>
                        <a:pt x="744" y="4410"/>
                      </a:moveTo>
                      <a:lnTo>
                        <a:pt x="744" y="4410"/>
                      </a:lnTo>
                      <a:lnTo>
                        <a:pt x="726" y="4392"/>
                      </a:lnTo>
                      <a:lnTo>
                        <a:pt x="864" y="4258"/>
                      </a:lnTo>
                      <a:lnTo>
                        <a:pt x="864" y="4258"/>
                      </a:lnTo>
                      <a:lnTo>
                        <a:pt x="880" y="4276"/>
                      </a:lnTo>
                      <a:lnTo>
                        <a:pt x="744" y="4410"/>
                      </a:lnTo>
                      <a:close/>
                      <a:moveTo>
                        <a:pt x="4472" y="4378"/>
                      </a:moveTo>
                      <a:lnTo>
                        <a:pt x="4332" y="4246"/>
                      </a:lnTo>
                      <a:lnTo>
                        <a:pt x="4332" y="4246"/>
                      </a:lnTo>
                      <a:lnTo>
                        <a:pt x="4348" y="4228"/>
                      </a:lnTo>
                      <a:lnTo>
                        <a:pt x="4488" y="4360"/>
                      </a:lnTo>
                      <a:lnTo>
                        <a:pt x="4488" y="4360"/>
                      </a:lnTo>
                      <a:lnTo>
                        <a:pt x="4472" y="4378"/>
                      </a:lnTo>
                      <a:lnTo>
                        <a:pt x="4472" y="4378"/>
                      </a:lnTo>
                      <a:close/>
                      <a:moveTo>
                        <a:pt x="642" y="4300"/>
                      </a:moveTo>
                      <a:lnTo>
                        <a:pt x="642" y="4300"/>
                      </a:lnTo>
                      <a:lnTo>
                        <a:pt x="626" y="4282"/>
                      </a:lnTo>
                      <a:lnTo>
                        <a:pt x="772" y="4156"/>
                      </a:lnTo>
                      <a:lnTo>
                        <a:pt x="772" y="4156"/>
                      </a:lnTo>
                      <a:lnTo>
                        <a:pt x="786" y="4174"/>
                      </a:lnTo>
                      <a:lnTo>
                        <a:pt x="642" y="4300"/>
                      </a:lnTo>
                      <a:close/>
                      <a:moveTo>
                        <a:pt x="4572" y="4266"/>
                      </a:moveTo>
                      <a:lnTo>
                        <a:pt x="4424" y="4142"/>
                      </a:lnTo>
                      <a:lnTo>
                        <a:pt x="4424" y="4142"/>
                      </a:lnTo>
                      <a:lnTo>
                        <a:pt x="4440" y="4124"/>
                      </a:lnTo>
                      <a:lnTo>
                        <a:pt x="4588" y="4248"/>
                      </a:lnTo>
                      <a:lnTo>
                        <a:pt x="4588" y="4248"/>
                      </a:lnTo>
                      <a:lnTo>
                        <a:pt x="4572" y="4266"/>
                      </a:lnTo>
                      <a:lnTo>
                        <a:pt x="4572" y="4266"/>
                      </a:lnTo>
                      <a:close/>
                      <a:moveTo>
                        <a:pt x="546" y="4186"/>
                      </a:moveTo>
                      <a:lnTo>
                        <a:pt x="546" y="4186"/>
                      </a:lnTo>
                      <a:lnTo>
                        <a:pt x="532" y="4166"/>
                      </a:lnTo>
                      <a:lnTo>
                        <a:pt x="684" y="4050"/>
                      </a:lnTo>
                      <a:lnTo>
                        <a:pt x="684" y="4050"/>
                      </a:lnTo>
                      <a:lnTo>
                        <a:pt x="698" y="4068"/>
                      </a:lnTo>
                      <a:lnTo>
                        <a:pt x="546" y="4186"/>
                      </a:lnTo>
                      <a:close/>
                      <a:moveTo>
                        <a:pt x="4664" y="4150"/>
                      </a:moveTo>
                      <a:lnTo>
                        <a:pt x="4512" y="4034"/>
                      </a:lnTo>
                      <a:lnTo>
                        <a:pt x="4512" y="4034"/>
                      </a:lnTo>
                      <a:lnTo>
                        <a:pt x="4526" y="4016"/>
                      </a:lnTo>
                      <a:lnTo>
                        <a:pt x="4680" y="4130"/>
                      </a:lnTo>
                      <a:lnTo>
                        <a:pt x="4680" y="4130"/>
                      </a:lnTo>
                      <a:lnTo>
                        <a:pt x="4664" y="4150"/>
                      </a:lnTo>
                      <a:lnTo>
                        <a:pt x="4664" y="4150"/>
                      </a:lnTo>
                      <a:close/>
                      <a:moveTo>
                        <a:pt x="458" y="4066"/>
                      </a:moveTo>
                      <a:lnTo>
                        <a:pt x="458" y="4066"/>
                      </a:lnTo>
                      <a:lnTo>
                        <a:pt x="444" y="4044"/>
                      </a:lnTo>
                      <a:lnTo>
                        <a:pt x="604" y="3936"/>
                      </a:lnTo>
                      <a:lnTo>
                        <a:pt x="604" y="3936"/>
                      </a:lnTo>
                      <a:lnTo>
                        <a:pt x="616" y="3956"/>
                      </a:lnTo>
                      <a:lnTo>
                        <a:pt x="458" y="4066"/>
                      </a:lnTo>
                      <a:close/>
                      <a:moveTo>
                        <a:pt x="4752" y="4028"/>
                      </a:moveTo>
                      <a:lnTo>
                        <a:pt x="4592" y="3920"/>
                      </a:lnTo>
                      <a:lnTo>
                        <a:pt x="4592" y="3920"/>
                      </a:lnTo>
                      <a:lnTo>
                        <a:pt x="4604" y="3902"/>
                      </a:lnTo>
                      <a:lnTo>
                        <a:pt x="4764" y="4006"/>
                      </a:lnTo>
                      <a:lnTo>
                        <a:pt x="4764" y="4006"/>
                      </a:lnTo>
                      <a:lnTo>
                        <a:pt x="4752" y="4028"/>
                      </a:lnTo>
                      <a:lnTo>
                        <a:pt x="4752" y="4028"/>
                      </a:lnTo>
                      <a:close/>
                      <a:moveTo>
                        <a:pt x="376" y="3940"/>
                      </a:moveTo>
                      <a:lnTo>
                        <a:pt x="376" y="3940"/>
                      </a:lnTo>
                      <a:lnTo>
                        <a:pt x="364" y="3918"/>
                      </a:lnTo>
                      <a:lnTo>
                        <a:pt x="528" y="3820"/>
                      </a:lnTo>
                      <a:lnTo>
                        <a:pt x="528" y="3820"/>
                      </a:lnTo>
                      <a:lnTo>
                        <a:pt x="540" y="3840"/>
                      </a:lnTo>
                      <a:lnTo>
                        <a:pt x="376" y="3940"/>
                      </a:lnTo>
                      <a:close/>
                      <a:moveTo>
                        <a:pt x="4830" y="3900"/>
                      </a:moveTo>
                      <a:lnTo>
                        <a:pt x="4664" y="3804"/>
                      </a:lnTo>
                      <a:lnTo>
                        <a:pt x="4664" y="3804"/>
                      </a:lnTo>
                      <a:lnTo>
                        <a:pt x="4676" y="3784"/>
                      </a:lnTo>
                      <a:lnTo>
                        <a:pt x="4844" y="3880"/>
                      </a:lnTo>
                      <a:lnTo>
                        <a:pt x="4844" y="3880"/>
                      </a:lnTo>
                      <a:lnTo>
                        <a:pt x="4830" y="3900"/>
                      </a:lnTo>
                      <a:lnTo>
                        <a:pt x="4830" y="3900"/>
                      </a:lnTo>
                      <a:close/>
                      <a:moveTo>
                        <a:pt x="302" y="3810"/>
                      </a:moveTo>
                      <a:lnTo>
                        <a:pt x="302" y="3810"/>
                      </a:lnTo>
                      <a:lnTo>
                        <a:pt x="292" y="3788"/>
                      </a:lnTo>
                      <a:lnTo>
                        <a:pt x="462" y="3700"/>
                      </a:lnTo>
                      <a:lnTo>
                        <a:pt x="462" y="3700"/>
                      </a:lnTo>
                      <a:lnTo>
                        <a:pt x="472" y="3720"/>
                      </a:lnTo>
                      <a:lnTo>
                        <a:pt x="302" y="3810"/>
                      </a:lnTo>
                      <a:close/>
                      <a:moveTo>
                        <a:pt x="4902" y="3770"/>
                      </a:moveTo>
                      <a:lnTo>
                        <a:pt x="4732" y="3682"/>
                      </a:lnTo>
                      <a:lnTo>
                        <a:pt x="4732" y="3682"/>
                      </a:lnTo>
                      <a:lnTo>
                        <a:pt x="4742" y="3662"/>
                      </a:lnTo>
                      <a:lnTo>
                        <a:pt x="4914" y="3746"/>
                      </a:lnTo>
                      <a:lnTo>
                        <a:pt x="4914" y="3746"/>
                      </a:lnTo>
                      <a:lnTo>
                        <a:pt x="4902" y="3770"/>
                      </a:lnTo>
                      <a:lnTo>
                        <a:pt x="4902" y="3770"/>
                      </a:lnTo>
                      <a:close/>
                      <a:moveTo>
                        <a:pt x="236" y="3676"/>
                      </a:moveTo>
                      <a:lnTo>
                        <a:pt x="236" y="3676"/>
                      </a:lnTo>
                      <a:lnTo>
                        <a:pt x="226" y="3654"/>
                      </a:lnTo>
                      <a:lnTo>
                        <a:pt x="402" y="3576"/>
                      </a:lnTo>
                      <a:lnTo>
                        <a:pt x="402" y="3576"/>
                      </a:lnTo>
                      <a:lnTo>
                        <a:pt x="410" y="3596"/>
                      </a:lnTo>
                      <a:lnTo>
                        <a:pt x="236" y="3676"/>
                      </a:lnTo>
                      <a:close/>
                      <a:moveTo>
                        <a:pt x="4966" y="3634"/>
                      </a:moveTo>
                      <a:lnTo>
                        <a:pt x="4790" y="3556"/>
                      </a:lnTo>
                      <a:lnTo>
                        <a:pt x="4790" y="3556"/>
                      </a:lnTo>
                      <a:lnTo>
                        <a:pt x="4800" y="3536"/>
                      </a:lnTo>
                      <a:lnTo>
                        <a:pt x="4976" y="3610"/>
                      </a:lnTo>
                      <a:lnTo>
                        <a:pt x="4976" y="3610"/>
                      </a:lnTo>
                      <a:lnTo>
                        <a:pt x="4966" y="3634"/>
                      </a:lnTo>
                      <a:lnTo>
                        <a:pt x="4966" y="3634"/>
                      </a:lnTo>
                      <a:close/>
                      <a:moveTo>
                        <a:pt x="178" y="3540"/>
                      </a:moveTo>
                      <a:lnTo>
                        <a:pt x="178" y="3540"/>
                      </a:lnTo>
                      <a:lnTo>
                        <a:pt x="170" y="3516"/>
                      </a:lnTo>
                      <a:lnTo>
                        <a:pt x="348" y="3448"/>
                      </a:lnTo>
                      <a:lnTo>
                        <a:pt x="348" y="3448"/>
                      </a:lnTo>
                      <a:lnTo>
                        <a:pt x="356" y="3470"/>
                      </a:lnTo>
                      <a:lnTo>
                        <a:pt x="178" y="3540"/>
                      </a:lnTo>
                      <a:close/>
                      <a:moveTo>
                        <a:pt x="5022" y="3496"/>
                      </a:moveTo>
                      <a:lnTo>
                        <a:pt x="4842" y="3428"/>
                      </a:lnTo>
                      <a:lnTo>
                        <a:pt x="4842" y="3428"/>
                      </a:lnTo>
                      <a:lnTo>
                        <a:pt x="4850" y="3406"/>
                      </a:lnTo>
                      <a:lnTo>
                        <a:pt x="5032" y="3472"/>
                      </a:lnTo>
                      <a:lnTo>
                        <a:pt x="5032" y="3472"/>
                      </a:lnTo>
                      <a:lnTo>
                        <a:pt x="5022" y="3496"/>
                      </a:lnTo>
                      <a:lnTo>
                        <a:pt x="5022" y="3496"/>
                      </a:lnTo>
                      <a:close/>
                      <a:moveTo>
                        <a:pt x="128" y="3398"/>
                      </a:moveTo>
                      <a:lnTo>
                        <a:pt x="128" y="3398"/>
                      </a:lnTo>
                      <a:lnTo>
                        <a:pt x="120" y="3376"/>
                      </a:lnTo>
                      <a:lnTo>
                        <a:pt x="302" y="3318"/>
                      </a:lnTo>
                      <a:lnTo>
                        <a:pt x="302" y="3318"/>
                      </a:lnTo>
                      <a:lnTo>
                        <a:pt x="310" y="3340"/>
                      </a:lnTo>
                      <a:lnTo>
                        <a:pt x="128" y="3398"/>
                      </a:lnTo>
                      <a:close/>
                      <a:moveTo>
                        <a:pt x="5072" y="3354"/>
                      </a:moveTo>
                      <a:lnTo>
                        <a:pt x="4888" y="3296"/>
                      </a:lnTo>
                      <a:lnTo>
                        <a:pt x="4888" y="3296"/>
                      </a:lnTo>
                      <a:lnTo>
                        <a:pt x="4894" y="3274"/>
                      </a:lnTo>
                      <a:lnTo>
                        <a:pt x="5078" y="3330"/>
                      </a:lnTo>
                      <a:lnTo>
                        <a:pt x="5078" y="3330"/>
                      </a:lnTo>
                      <a:lnTo>
                        <a:pt x="5072" y="3354"/>
                      </a:lnTo>
                      <a:lnTo>
                        <a:pt x="5072" y="3354"/>
                      </a:lnTo>
                      <a:close/>
                      <a:moveTo>
                        <a:pt x="86" y="3256"/>
                      </a:moveTo>
                      <a:lnTo>
                        <a:pt x="86" y="3256"/>
                      </a:lnTo>
                      <a:lnTo>
                        <a:pt x="78" y="3232"/>
                      </a:lnTo>
                      <a:lnTo>
                        <a:pt x="264" y="3184"/>
                      </a:lnTo>
                      <a:lnTo>
                        <a:pt x="264" y="3184"/>
                      </a:lnTo>
                      <a:lnTo>
                        <a:pt x="270" y="3206"/>
                      </a:lnTo>
                      <a:lnTo>
                        <a:pt x="86" y="3256"/>
                      </a:lnTo>
                      <a:close/>
                      <a:moveTo>
                        <a:pt x="5110" y="3208"/>
                      </a:moveTo>
                      <a:lnTo>
                        <a:pt x="4924" y="3164"/>
                      </a:lnTo>
                      <a:lnTo>
                        <a:pt x="4924" y="3164"/>
                      </a:lnTo>
                      <a:lnTo>
                        <a:pt x="4930" y="3140"/>
                      </a:lnTo>
                      <a:lnTo>
                        <a:pt x="5116" y="3184"/>
                      </a:lnTo>
                      <a:lnTo>
                        <a:pt x="5116" y="3184"/>
                      </a:lnTo>
                      <a:lnTo>
                        <a:pt x="5110" y="3208"/>
                      </a:lnTo>
                      <a:lnTo>
                        <a:pt x="5110" y="3208"/>
                      </a:lnTo>
                      <a:close/>
                      <a:moveTo>
                        <a:pt x="52" y="3110"/>
                      </a:moveTo>
                      <a:lnTo>
                        <a:pt x="52" y="3110"/>
                      </a:lnTo>
                      <a:lnTo>
                        <a:pt x="46" y="3086"/>
                      </a:lnTo>
                      <a:lnTo>
                        <a:pt x="234" y="3048"/>
                      </a:lnTo>
                      <a:lnTo>
                        <a:pt x="234" y="3048"/>
                      </a:lnTo>
                      <a:lnTo>
                        <a:pt x="240" y="3072"/>
                      </a:lnTo>
                      <a:lnTo>
                        <a:pt x="52" y="3110"/>
                      </a:lnTo>
                      <a:close/>
                      <a:moveTo>
                        <a:pt x="5142" y="3062"/>
                      </a:moveTo>
                      <a:lnTo>
                        <a:pt x="4954" y="3028"/>
                      </a:lnTo>
                      <a:lnTo>
                        <a:pt x="4954" y="3028"/>
                      </a:lnTo>
                      <a:lnTo>
                        <a:pt x="4958" y="3006"/>
                      </a:lnTo>
                      <a:lnTo>
                        <a:pt x="5146" y="3038"/>
                      </a:lnTo>
                      <a:lnTo>
                        <a:pt x="5146" y="3038"/>
                      </a:lnTo>
                      <a:lnTo>
                        <a:pt x="5142" y="3062"/>
                      </a:lnTo>
                      <a:lnTo>
                        <a:pt x="5142" y="3062"/>
                      </a:lnTo>
                      <a:close/>
                      <a:moveTo>
                        <a:pt x="26" y="2962"/>
                      </a:moveTo>
                      <a:lnTo>
                        <a:pt x="26" y="2962"/>
                      </a:lnTo>
                      <a:lnTo>
                        <a:pt x="22" y="2938"/>
                      </a:lnTo>
                      <a:lnTo>
                        <a:pt x="212" y="2912"/>
                      </a:lnTo>
                      <a:lnTo>
                        <a:pt x="212" y="2912"/>
                      </a:lnTo>
                      <a:lnTo>
                        <a:pt x="216" y="2936"/>
                      </a:lnTo>
                      <a:lnTo>
                        <a:pt x="26" y="2962"/>
                      </a:lnTo>
                      <a:close/>
                      <a:moveTo>
                        <a:pt x="5164" y="2914"/>
                      </a:moveTo>
                      <a:lnTo>
                        <a:pt x="4974" y="2892"/>
                      </a:lnTo>
                      <a:lnTo>
                        <a:pt x="4974" y="2892"/>
                      </a:lnTo>
                      <a:lnTo>
                        <a:pt x="4976" y="2868"/>
                      </a:lnTo>
                      <a:lnTo>
                        <a:pt x="5168" y="2890"/>
                      </a:lnTo>
                      <a:lnTo>
                        <a:pt x="5168" y="2890"/>
                      </a:lnTo>
                      <a:lnTo>
                        <a:pt x="5164" y="2914"/>
                      </a:lnTo>
                      <a:lnTo>
                        <a:pt x="5164" y="2914"/>
                      </a:lnTo>
                      <a:close/>
                      <a:moveTo>
                        <a:pt x="8" y="2814"/>
                      </a:moveTo>
                      <a:lnTo>
                        <a:pt x="8" y="2814"/>
                      </a:lnTo>
                      <a:lnTo>
                        <a:pt x="6" y="2790"/>
                      </a:lnTo>
                      <a:lnTo>
                        <a:pt x="198" y="2774"/>
                      </a:lnTo>
                      <a:lnTo>
                        <a:pt x="198" y="2774"/>
                      </a:lnTo>
                      <a:lnTo>
                        <a:pt x="200" y="2798"/>
                      </a:lnTo>
                      <a:lnTo>
                        <a:pt x="8" y="2814"/>
                      </a:lnTo>
                      <a:close/>
                      <a:moveTo>
                        <a:pt x="5178" y="2766"/>
                      </a:moveTo>
                      <a:lnTo>
                        <a:pt x="4988" y="2754"/>
                      </a:lnTo>
                      <a:lnTo>
                        <a:pt x="4988" y="2754"/>
                      </a:lnTo>
                      <a:lnTo>
                        <a:pt x="4988" y="2730"/>
                      </a:lnTo>
                      <a:lnTo>
                        <a:pt x="5180" y="2742"/>
                      </a:lnTo>
                      <a:lnTo>
                        <a:pt x="5180" y="2742"/>
                      </a:lnTo>
                      <a:lnTo>
                        <a:pt x="5178" y="2766"/>
                      </a:lnTo>
                      <a:lnTo>
                        <a:pt x="5178" y="2766"/>
                      </a:lnTo>
                      <a:close/>
                      <a:moveTo>
                        <a:pt x="0" y="2664"/>
                      </a:moveTo>
                      <a:lnTo>
                        <a:pt x="0" y="2664"/>
                      </a:lnTo>
                      <a:lnTo>
                        <a:pt x="0" y="2640"/>
                      </a:lnTo>
                      <a:lnTo>
                        <a:pt x="192" y="2636"/>
                      </a:lnTo>
                      <a:lnTo>
                        <a:pt x="192" y="2636"/>
                      </a:lnTo>
                      <a:lnTo>
                        <a:pt x="192" y="2660"/>
                      </a:lnTo>
                      <a:lnTo>
                        <a:pt x="0" y="2664"/>
                      </a:lnTo>
                      <a:close/>
                      <a:moveTo>
                        <a:pt x="5184" y="2616"/>
                      </a:moveTo>
                      <a:lnTo>
                        <a:pt x="4992" y="2616"/>
                      </a:lnTo>
                      <a:lnTo>
                        <a:pt x="4992" y="2616"/>
                      </a:lnTo>
                      <a:lnTo>
                        <a:pt x="4992" y="2592"/>
                      </a:lnTo>
                      <a:lnTo>
                        <a:pt x="5184" y="2592"/>
                      </a:lnTo>
                      <a:lnTo>
                        <a:pt x="5184" y="2592"/>
                      </a:lnTo>
                      <a:lnTo>
                        <a:pt x="5184" y="2616"/>
                      </a:lnTo>
                      <a:lnTo>
                        <a:pt x="5184" y="2616"/>
                      </a:lnTo>
                      <a:close/>
                      <a:moveTo>
                        <a:pt x="192" y="2520"/>
                      </a:moveTo>
                      <a:lnTo>
                        <a:pt x="0" y="2516"/>
                      </a:lnTo>
                      <a:lnTo>
                        <a:pt x="0" y="2516"/>
                      </a:lnTo>
                      <a:lnTo>
                        <a:pt x="2" y="2490"/>
                      </a:lnTo>
                      <a:lnTo>
                        <a:pt x="194" y="2498"/>
                      </a:lnTo>
                      <a:lnTo>
                        <a:pt x="194" y="2498"/>
                      </a:lnTo>
                      <a:lnTo>
                        <a:pt x="192" y="2520"/>
                      </a:lnTo>
                      <a:lnTo>
                        <a:pt x="192" y="2520"/>
                      </a:lnTo>
                      <a:close/>
                      <a:moveTo>
                        <a:pt x="4990" y="2480"/>
                      </a:moveTo>
                      <a:lnTo>
                        <a:pt x="4990" y="2480"/>
                      </a:lnTo>
                      <a:lnTo>
                        <a:pt x="4988" y="2458"/>
                      </a:lnTo>
                      <a:lnTo>
                        <a:pt x="5180" y="2446"/>
                      </a:lnTo>
                      <a:lnTo>
                        <a:pt x="5180" y="2446"/>
                      </a:lnTo>
                      <a:lnTo>
                        <a:pt x="5182" y="2472"/>
                      </a:lnTo>
                      <a:lnTo>
                        <a:pt x="4990" y="2480"/>
                      </a:lnTo>
                      <a:close/>
                      <a:moveTo>
                        <a:pt x="200" y="2382"/>
                      </a:moveTo>
                      <a:lnTo>
                        <a:pt x="10" y="2366"/>
                      </a:lnTo>
                      <a:lnTo>
                        <a:pt x="10" y="2366"/>
                      </a:lnTo>
                      <a:lnTo>
                        <a:pt x="12" y="2342"/>
                      </a:lnTo>
                      <a:lnTo>
                        <a:pt x="202" y="2360"/>
                      </a:lnTo>
                      <a:lnTo>
                        <a:pt x="202" y="2360"/>
                      </a:lnTo>
                      <a:lnTo>
                        <a:pt x="200" y="2382"/>
                      </a:lnTo>
                      <a:lnTo>
                        <a:pt x="200" y="2382"/>
                      </a:lnTo>
                      <a:close/>
                      <a:moveTo>
                        <a:pt x="4980" y="2342"/>
                      </a:moveTo>
                      <a:lnTo>
                        <a:pt x="4980" y="2342"/>
                      </a:lnTo>
                      <a:lnTo>
                        <a:pt x="4978" y="2320"/>
                      </a:lnTo>
                      <a:lnTo>
                        <a:pt x="5168" y="2298"/>
                      </a:lnTo>
                      <a:lnTo>
                        <a:pt x="5168" y="2298"/>
                      </a:lnTo>
                      <a:lnTo>
                        <a:pt x="5170" y="2322"/>
                      </a:lnTo>
                      <a:lnTo>
                        <a:pt x="4980" y="2342"/>
                      </a:lnTo>
                      <a:close/>
                      <a:moveTo>
                        <a:pt x="216" y="2246"/>
                      </a:moveTo>
                      <a:lnTo>
                        <a:pt x="26" y="2218"/>
                      </a:lnTo>
                      <a:lnTo>
                        <a:pt x="26" y="2218"/>
                      </a:lnTo>
                      <a:lnTo>
                        <a:pt x="30" y="2194"/>
                      </a:lnTo>
                      <a:lnTo>
                        <a:pt x="220" y="2222"/>
                      </a:lnTo>
                      <a:lnTo>
                        <a:pt x="220" y="2222"/>
                      </a:lnTo>
                      <a:lnTo>
                        <a:pt x="216" y="2246"/>
                      </a:lnTo>
                      <a:lnTo>
                        <a:pt x="216" y="2246"/>
                      </a:lnTo>
                      <a:close/>
                      <a:moveTo>
                        <a:pt x="4962" y="2206"/>
                      </a:moveTo>
                      <a:lnTo>
                        <a:pt x="4962" y="2206"/>
                      </a:lnTo>
                      <a:lnTo>
                        <a:pt x="4958" y="2182"/>
                      </a:lnTo>
                      <a:lnTo>
                        <a:pt x="5148" y="2150"/>
                      </a:lnTo>
                      <a:lnTo>
                        <a:pt x="5148" y="2150"/>
                      </a:lnTo>
                      <a:lnTo>
                        <a:pt x="5152" y="2174"/>
                      </a:lnTo>
                      <a:lnTo>
                        <a:pt x="4962" y="2206"/>
                      </a:lnTo>
                      <a:close/>
                      <a:moveTo>
                        <a:pt x="240" y="2108"/>
                      </a:moveTo>
                      <a:lnTo>
                        <a:pt x="52" y="2070"/>
                      </a:lnTo>
                      <a:lnTo>
                        <a:pt x="52" y="2070"/>
                      </a:lnTo>
                      <a:lnTo>
                        <a:pt x="56" y="2046"/>
                      </a:lnTo>
                      <a:lnTo>
                        <a:pt x="244" y="2086"/>
                      </a:lnTo>
                      <a:lnTo>
                        <a:pt x="244" y="2086"/>
                      </a:lnTo>
                      <a:lnTo>
                        <a:pt x="240" y="2108"/>
                      </a:lnTo>
                      <a:lnTo>
                        <a:pt x="240" y="2108"/>
                      </a:lnTo>
                      <a:close/>
                      <a:moveTo>
                        <a:pt x="4936" y="2070"/>
                      </a:moveTo>
                      <a:lnTo>
                        <a:pt x="4936" y="2070"/>
                      </a:lnTo>
                      <a:lnTo>
                        <a:pt x="4930" y="2046"/>
                      </a:lnTo>
                      <a:lnTo>
                        <a:pt x="5118" y="2004"/>
                      </a:lnTo>
                      <a:lnTo>
                        <a:pt x="5118" y="2004"/>
                      </a:lnTo>
                      <a:lnTo>
                        <a:pt x="5122" y="2028"/>
                      </a:lnTo>
                      <a:lnTo>
                        <a:pt x="4936" y="2070"/>
                      </a:lnTo>
                      <a:close/>
                      <a:moveTo>
                        <a:pt x="272" y="1974"/>
                      </a:moveTo>
                      <a:lnTo>
                        <a:pt x="86" y="1924"/>
                      </a:lnTo>
                      <a:lnTo>
                        <a:pt x="86" y="1924"/>
                      </a:lnTo>
                      <a:lnTo>
                        <a:pt x="92" y="1900"/>
                      </a:lnTo>
                      <a:lnTo>
                        <a:pt x="278" y="1952"/>
                      </a:lnTo>
                      <a:lnTo>
                        <a:pt x="278" y="1952"/>
                      </a:lnTo>
                      <a:lnTo>
                        <a:pt x="272" y="1974"/>
                      </a:lnTo>
                      <a:lnTo>
                        <a:pt x="272" y="1974"/>
                      </a:lnTo>
                      <a:close/>
                      <a:moveTo>
                        <a:pt x="4902" y="1936"/>
                      </a:moveTo>
                      <a:lnTo>
                        <a:pt x="4902" y="1936"/>
                      </a:lnTo>
                      <a:lnTo>
                        <a:pt x="4896" y="1912"/>
                      </a:lnTo>
                      <a:lnTo>
                        <a:pt x="5080" y="1858"/>
                      </a:lnTo>
                      <a:lnTo>
                        <a:pt x="5080" y="1858"/>
                      </a:lnTo>
                      <a:lnTo>
                        <a:pt x="5086" y="1882"/>
                      </a:lnTo>
                      <a:lnTo>
                        <a:pt x="4902" y="1936"/>
                      </a:lnTo>
                      <a:close/>
                      <a:moveTo>
                        <a:pt x="310" y="1842"/>
                      </a:moveTo>
                      <a:lnTo>
                        <a:pt x="128" y="1782"/>
                      </a:lnTo>
                      <a:lnTo>
                        <a:pt x="128" y="1782"/>
                      </a:lnTo>
                      <a:lnTo>
                        <a:pt x="136" y="1758"/>
                      </a:lnTo>
                      <a:lnTo>
                        <a:pt x="318" y="1820"/>
                      </a:lnTo>
                      <a:lnTo>
                        <a:pt x="318" y="1820"/>
                      </a:lnTo>
                      <a:lnTo>
                        <a:pt x="310" y="1842"/>
                      </a:lnTo>
                      <a:lnTo>
                        <a:pt x="310" y="1842"/>
                      </a:lnTo>
                      <a:close/>
                      <a:moveTo>
                        <a:pt x="4860" y="1804"/>
                      </a:moveTo>
                      <a:lnTo>
                        <a:pt x="4860" y="1804"/>
                      </a:lnTo>
                      <a:lnTo>
                        <a:pt x="4852" y="1782"/>
                      </a:lnTo>
                      <a:lnTo>
                        <a:pt x="5034" y="1716"/>
                      </a:lnTo>
                      <a:lnTo>
                        <a:pt x="5034" y="1716"/>
                      </a:lnTo>
                      <a:lnTo>
                        <a:pt x="5042" y="1740"/>
                      </a:lnTo>
                      <a:lnTo>
                        <a:pt x="4860" y="1804"/>
                      </a:lnTo>
                      <a:close/>
                      <a:moveTo>
                        <a:pt x="358" y="1712"/>
                      </a:moveTo>
                      <a:lnTo>
                        <a:pt x="180" y="1640"/>
                      </a:lnTo>
                      <a:lnTo>
                        <a:pt x="180" y="1640"/>
                      </a:lnTo>
                      <a:lnTo>
                        <a:pt x="188" y="1618"/>
                      </a:lnTo>
                      <a:lnTo>
                        <a:pt x="366" y="1690"/>
                      </a:lnTo>
                      <a:lnTo>
                        <a:pt x="366" y="1690"/>
                      </a:lnTo>
                      <a:lnTo>
                        <a:pt x="358" y="1712"/>
                      </a:lnTo>
                      <a:lnTo>
                        <a:pt x="358" y="1712"/>
                      </a:lnTo>
                      <a:close/>
                      <a:moveTo>
                        <a:pt x="4810" y="1674"/>
                      </a:moveTo>
                      <a:lnTo>
                        <a:pt x="4810" y="1674"/>
                      </a:lnTo>
                      <a:lnTo>
                        <a:pt x="4802" y="1652"/>
                      </a:lnTo>
                      <a:lnTo>
                        <a:pt x="4978" y="1578"/>
                      </a:lnTo>
                      <a:lnTo>
                        <a:pt x="4978" y="1578"/>
                      </a:lnTo>
                      <a:lnTo>
                        <a:pt x="4988" y="1600"/>
                      </a:lnTo>
                      <a:lnTo>
                        <a:pt x="4810" y="1674"/>
                      </a:lnTo>
                      <a:close/>
                      <a:moveTo>
                        <a:pt x="412" y="1584"/>
                      </a:moveTo>
                      <a:lnTo>
                        <a:pt x="238" y="1502"/>
                      </a:lnTo>
                      <a:lnTo>
                        <a:pt x="238" y="1502"/>
                      </a:lnTo>
                      <a:lnTo>
                        <a:pt x="250" y="1480"/>
                      </a:lnTo>
                      <a:lnTo>
                        <a:pt x="422" y="1562"/>
                      </a:lnTo>
                      <a:lnTo>
                        <a:pt x="422" y="1562"/>
                      </a:lnTo>
                      <a:lnTo>
                        <a:pt x="412" y="1584"/>
                      </a:lnTo>
                      <a:lnTo>
                        <a:pt x="412" y="1584"/>
                      </a:lnTo>
                      <a:close/>
                      <a:moveTo>
                        <a:pt x="4754" y="1548"/>
                      </a:moveTo>
                      <a:lnTo>
                        <a:pt x="4754" y="1548"/>
                      </a:lnTo>
                      <a:lnTo>
                        <a:pt x="4744" y="1528"/>
                      </a:lnTo>
                      <a:lnTo>
                        <a:pt x="4916" y="1442"/>
                      </a:lnTo>
                      <a:lnTo>
                        <a:pt x="4916" y="1442"/>
                      </a:lnTo>
                      <a:lnTo>
                        <a:pt x="4928" y="1464"/>
                      </a:lnTo>
                      <a:lnTo>
                        <a:pt x="4754" y="1548"/>
                      </a:lnTo>
                      <a:close/>
                      <a:moveTo>
                        <a:pt x="474" y="1460"/>
                      </a:moveTo>
                      <a:lnTo>
                        <a:pt x="306" y="1368"/>
                      </a:lnTo>
                      <a:lnTo>
                        <a:pt x="306" y="1368"/>
                      </a:lnTo>
                      <a:lnTo>
                        <a:pt x="318" y="1348"/>
                      </a:lnTo>
                      <a:lnTo>
                        <a:pt x="486" y="1440"/>
                      </a:lnTo>
                      <a:lnTo>
                        <a:pt x="486" y="1440"/>
                      </a:lnTo>
                      <a:lnTo>
                        <a:pt x="474" y="1460"/>
                      </a:lnTo>
                      <a:lnTo>
                        <a:pt x="474" y="1460"/>
                      </a:lnTo>
                      <a:close/>
                      <a:moveTo>
                        <a:pt x="4690" y="1426"/>
                      </a:moveTo>
                      <a:lnTo>
                        <a:pt x="4690" y="1426"/>
                      </a:lnTo>
                      <a:lnTo>
                        <a:pt x="4680" y="1406"/>
                      </a:lnTo>
                      <a:lnTo>
                        <a:pt x="4846" y="1310"/>
                      </a:lnTo>
                      <a:lnTo>
                        <a:pt x="4846" y="1310"/>
                      </a:lnTo>
                      <a:lnTo>
                        <a:pt x="4858" y="1332"/>
                      </a:lnTo>
                      <a:lnTo>
                        <a:pt x="4690" y="1426"/>
                      </a:lnTo>
                      <a:close/>
                      <a:moveTo>
                        <a:pt x="544" y="1340"/>
                      </a:moveTo>
                      <a:lnTo>
                        <a:pt x="380" y="1240"/>
                      </a:lnTo>
                      <a:lnTo>
                        <a:pt x="380" y="1240"/>
                      </a:lnTo>
                      <a:lnTo>
                        <a:pt x="394" y="1218"/>
                      </a:lnTo>
                      <a:lnTo>
                        <a:pt x="556" y="1320"/>
                      </a:lnTo>
                      <a:lnTo>
                        <a:pt x="556" y="1320"/>
                      </a:lnTo>
                      <a:lnTo>
                        <a:pt x="544" y="1340"/>
                      </a:lnTo>
                      <a:lnTo>
                        <a:pt x="544" y="1340"/>
                      </a:lnTo>
                      <a:close/>
                      <a:moveTo>
                        <a:pt x="4620" y="1306"/>
                      </a:moveTo>
                      <a:lnTo>
                        <a:pt x="4620" y="1306"/>
                      </a:lnTo>
                      <a:lnTo>
                        <a:pt x="4608" y="1288"/>
                      </a:lnTo>
                      <a:lnTo>
                        <a:pt x="4768" y="1182"/>
                      </a:lnTo>
                      <a:lnTo>
                        <a:pt x="4768" y="1182"/>
                      </a:lnTo>
                      <a:lnTo>
                        <a:pt x="4782" y="1204"/>
                      </a:lnTo>
                      <a:lnTo>
                        <a:pt x="4620" y="1306"/>
                      </a:lnTo>
                      <a:close/>
                      <a:moveTo>
                        <a:pt x="620" y="1224"/>
                      </a:moveTo>
                      <a:lnTo>
                        <a:pt x="462" y="1114"/>
                      </a:lnTo>
                      <a:lnTo>
                        <a:pt x="462" y="1114"/>
                      </a:lnTo>
                      <a:lnTo>
                        <a:pt x="476" y="1094"/>
                      </a:lnTo>
                      <a:lnTo>
                        <a:pt x="632" y="1204"/>
                      </a:lnTo>
                      <a:lnTo>
                        <a:pt x="632" y="1204"/>
                      </a:lnTo>
                      <a:lnTo>
                        <a:pt x="620" y="1224"/>
                      </a:lnTo>
                      <a:lnTo>
                        <a:pt x="620" y="1224"/>
                      </a:lnTo>
                      <a:close/>
                      <a:moveTo>
                        <a:pt x="4542" y="1192"/>
                      </a:moveTo>
                      <a:lnTo>
                        <a:pt x="4542" y="1192"/>
                      </a:lnTo>
                      <a:lnTo>
                        <a:pt x="4528" y="1174"/>
                      </a:lnTo>
                      <a:lnTo>
                        <a:pt x="4684" y="1060"/>
                      </a:lnTo>
                      <a:lnTo>
                        <a:pt x="4684" y="1060"/>
                      </a:lnTo>
                      <a:lnTo>
                        <a:pt x="4698" y="1080"/>
                      </a:lnTo>
                      <a:lnTo>
                        <a:pt x="4542" y="1192"/>
                      </a:lnTo>
                      <a:close/>
                      <a:moveTo>
                        <a:pt x="702" y="1112"/>
                      </a:moveTo>
                      <a:lnTo>
                        <a:pt x="550" y="994"/>
                      </a:lnTo>
                      <a:lnTo>
                        <a:pt x="550" y="994"/>
                      </a:lnTo>
                      <a:lnTo>
                        <a:pt x="566" y="974"/>
                      </a:lnTo>
                      <a:lnTo>
                        <a:pt x="716" y="1094"/>
                      </a:lnTo>
                      <a:lnTo>
                        <a:pt x="716" y="1094"/>
                      </a:lnTo>
                      <a:lnTo>
                        <a:pt x="702" y="1112"/>
                      </a:lnTo>
                      <a:lnTo>
                        <a:pt x="702" y="1112"/>
                      </a:lnTo>
                      <a:close/>
                      <a:moveTo>
                        <a:pt x="4458" y="1082"/>
                      </a:moveTo>
                      <a:lnTo>
                        <a:pt x="4458" y="1082"/>
                      </a:lnTo>
                      <a:lnTo>
                        <a:pt x="4444" y="1064"/>
                      </a:lnTo>
                      <a:lnTo>
                        <a:pt x="4592" y="942"/>
                      </a:lnTo>
                      <a:lnTo>
                        <a:pt x="4592" y="942"/>
                      </a:lnTo>
                      <a:lnTo>
                        <a:pt x="4608" y="962"/>
                      </a:lnTo>
                      <a:lnTo>
                        <a:pt x="4458" y="1082"/>
                      </a:lnTo>
                      <a:close/>
                      <a:moveTo>
                        <a:pt x="790" y="1006"/>
                      </a:moveTo>
                      <a:lnTo>
                        <a:pt x="646" y="878"/>
                      </a:lnTo>
                      <a:lnTo>
                        <a:pt x="646" y="878"/>
                      </a:lnTo>
                      <a:lnTo>
                        <a:pt x="662" y="860"/>
                      </a:lnTo>
                      <a:lnTo>
                        <a:pt x="806" y="988"/>
                      </a:lnTo>
                      <a:lnTo>
                        <a:pt x="806" y="988"/>
                      </a:lnTo>
                      <a:lnTo>
                        <a:pt x="790" y="1006"/>
                      </a:lnTo>
                      <a:lnTo>
                        <a:pt x="790" y="1006"/>
                      </a:lnTo>
                      <a:close/>
                      <a:moveTo>
                        <a:pt x="4368" y="978"/>
                      </a:moveTo>
                      <a:lnTo>
                        <a:pt x="4368" y="978"/>
                      </a:lnTo>
                      <a:lnTo>
                        <a:pt x="4352" y="960"/>
                      </a:lnTo>
                      <a:lnTo>
                        <a:pt x="4494" y="830"/>
                      </a:lnTo>
                      <a:lnTo>
                        <a:pt x="4494" y="830"/>
                      </a:lnTo>
                      <a:lnTo>
                        <a:pt x="4510" y="848"/>
                      </a:lnTo>
                      <a:lnTo>
                        <a:pt x="4368" y="978"/>
                      </a:lnTo>
                      <a:close/>
                      <a:moveTo>
                        <a:pt x="884" y="904"/>
                      </a:moveTo>
                      <a:lnTo>
                        <a:pt x="748" y="770"/>
                      </a:lnTo>
                      <a:lnTo>
                        <a:pt x="748" y="770"/>
                      </a:lnTo>
                      <a:lnTo>
                        <a:pt x="766" y="752"/>
                      </a:lnTo>
                      <a:lnTo>
                        <a:pt x="902" y="888"/>
                      </a:lnTo>
                      <a:lnTo>
                        <a:pt x="902" y="888"/>
                      </a:lnTo>
                      <a:lnTo>
                        <a:pt x="884" y="904"/>
                      </a:lnTo>
                      <a:lnTo>
                        <a:pt x="884" y="904"/>
                      </a:lnTo>
                      <a:close/>
                      <a:moveTo>
                        <a:pt x="4272" y="878"/>
                      </a:moveTo>
                      <a:lnTo>
                        <a:pt x="4272" y="878"/>
                      </a:lnTo>
                      <a:lnTo>
                        <a:pt x="4256" y="862"/>
                      </a:lnTo>
                      <a:lnTo>
                        <a:pt x="4388" y="722"/>
                      </a:lnTo>
                      <a:lnTo>
                        <a:pt x="4388" y="722"/>
                      </a:lnTo>
                      <a:lnTo>
                        <a:pt x="4406" y="740"/>
                      </a:lnTo>
                      <a:lnTo>
                        <a:pt x="4272" y="878"/>
                      </a:lnTo>
                      <a:close/>
                      <a:moveTo>
                        <a:pt x="984" y="808"/>
                      </a:moveTo>
                      <a:lnTo>
                        <a:pt x="856" y="666"/>
                      </a:lnTo>
                      <a:lnTo>
                        <a:pt x="856" y="666"/>
                      </a:lnTo>
                      <a:lnTo>
                        <a:pt x="874" y="650"/>
                      </a:lnTo>
                      <a:lnTo>
                        <a:pt x="1002" y="794"/>
                      </a:lnTo>
                      <a:lnTo>
                        <a:pt x="1002" y="794"/>
                      </a:lnTo>
                      <a:lnTo>
                        <a:pt x="984" y="808"/>
                      </a:lnTo>
                      <a:lnTo>
                        <a:pt x="984" y="808"/>
                      </a:lnTo>
                      <a:close/>
                      <a:moveTo>
                        <a:pt x="4170" y="784"/>
                      </a:moveTo>
                      <a:lnTo>
                        <a:pt x="4170" y="784"/>
                      </a:lnTo>
                      <a:lnTo>
                        <a:pt x="4154" y="768"/>
                      </a:lnTo>
                      <a:lnTo>
                        <a:pt x="4278" y="622"/>
                      </a:lnTo>
                      <a:lnTo>
                        <a:pt x="4278" y="622"/>
                      </a:lnTo>
                      <a:lnTo>
                        <a:pt x="4298" y="638"/>
                      </a:lnTo>
                      <a:lnTo>
                        <a:pt x="4170" y="784"/>
                      </a:lnTo>
                      <a:close/>
                      <a:moveTo>
                        <a:pt x="1090" y="720"/>
                      </a:moveTo>
                      <a:lnTo>
                        <a:pt x="970" y="570"/>
                      </a:lnTo>
                      <a:lnTo>
                        <a:pt x="970" y="570"/>
                      </a:lnTo>
                      <a:lnTo>
                        <a:pt x="990" y="554"/>
                      </a:lnTo>
                      <a:lnTo>
                        <a:pt x="1108" y="704"/>
                      </a:lnTo>
                      <a:lnTo>
                        <a:pt x="1108" y="704"/>
                      </a:lnTo>
                      <a:lnTo>
                        <a:pt x="1090" y="720"/>
                      </a:lnTo>
                      <a:lnTo>
                        <a:pt x="1090" y="720"/>
                      </a:lnTo>
                      <a:close/>
                      <a:moveTo>
                        <a:pt x="4064" y="696"/>
                      </a:moveTo>
                      <a:lnTo>
                        <a:pt x="4064" y="696"/>
                      </a:lnTo>
                      <a:lnTo>
                        <a:pt x="4046" y="682"/>
                      </a:lnTo>
                      <a:lnTo>
                        <a:pt x="4162" y="528"/>
                      </a:lnTo>
                      <a:lnTo>
                        <a:pt x="4162" y="528"/>
                      </a:lnTo>
                      <a:lnTo>
                        <a:pt x="4182" y="544"/>
                      </a:lnTo>
                      <a:lnTo>
                        <a:pt x="4064" y="696"/>
                      </a:lnTo>
                      <a:close/>
                      <a:moveTo>
                        <a:pt x="1200" y="636"/>
                      </a:moveTo>
                      <a:lnTo>
                        <a:pt x="1090" y="480"/>
                      </a:lnTo>
                      <a:lnTo>
                        <a:pt x="1090" y="480"/>
                      </a:lnTo>
                      <a:lnTo>
                        <a:pt x="1110" y="464"/>
                      </a:lnTo>
                      <a:lnTo>
                        <a:pt x="1220" y="622"/>
                      </a:lnTo>
                      <a:lnTo>
                        <a:pt x="1220" y="622"/>
                      </a:lnTo>
                      <a:lnTo>
                        <a:pt x="1200" y="636"/>
                      </a:lnTo>
                      <a:lnTo>
                        <a:pt x="1200" y="636"/>
                      </a:lnTo>
                      <a:close/>
                      <a:moveTo>
                        <a:pt x="3952" y="614"/>
                      </a:moveTo>
                      <a:lnTo>
                        <a:pt x="3952" y="614"/>
                      </a:lnTo>
                      <a:lnTo>
                        <a:pt x="3932" y="600"/>
                      </a:lnTo>
                      <a:lnTo>
                        <a:pt x="4040" y="442"/>
                      </a:lnTo>
                      <a:lnTo>
                        <a:pt x="4040" y="442"/>
                      </a:lnTo>
                      <a:lnTo>
                        <a:pt x="4060" y="456"/>
                      </a:lnTo>
                      <a:lnTo>
                        <a:pt x="3952" y="614"/>
                      </a:lnTo>
                      <a:close/>
                      <a:moveTo>
                        <a:pt x="1316" y="558"/>
                      </a:moveTo>
                      <a:lnTo>
                        <a:pt x="1214" y="396"/>
                      </a:lnTo>
                      <a:lnTo>
                        <a:pt x="1214" y="396"/>
                      </a:lnTo>
                      <a:lnTo>
                        <a:pt x="1234" y="382"/>
                      </a:lnTo>
                      <a:lnTo>
                        <a:pt x="1334" y="546"/>
                      </a:lnTo>
                      <a:lnTo>
                        <a:pt x="1334" y="546"/>
                      </a:lnTo>
                      <a:lnTo>
                        <a:pt x="1316" y="558"/>
                      </a:lnTo>
                      <a:lnTo>
                        <a:pt x="1316" y="558"/>
                      </a:lnTo>
                      <a:close/>
                      <a:moveTo>
                        <a:pt x="3836" y="538"/>
                      </a:moveTo>
                      <a:lnTo>
                        <a:pt x="3836" y="538"/>
                      </a:lnTo>
                      <a:lnTo>
                        <a:pt x="3816" y="526"/>
                      </a:lnTo>
                      <a:lnTo>
                        <a:pt x="3914" y="362"/>
                      </a:lnTo>
                      <a:lnTo>
                        <a:pt x="3914" y="362"/>
                      </a:lnTo>
                      <a:lnTo>
                        <a:pt x="3936" y="374"/>
                      </a:lnTo>
                      <a:lnTo>
                        <a:pt x="3836" y="538"/>
                      </a:lnTo>
                      <a:close/>
                      <a:moveTo>
                        <a:pt x="1434" y="488"/>
                      </a:moveTo>
                      <a:lnTo>
                        <a:pt x="1342" y="320"/>
                      </a:lnTo>
                      <a:lnTo>
                        <a:pt x="1342" y="320"/>
                      </a:lnTo>
                      <a:lnTo>
                        <a:pt x="1364" y="308"/>
                      </a:lnTo>
                      <a:lnTo>
                        <a:pt x="1454" y="478"/>
                      </a:lnTo>
                      <a:lnTo>
                        <a:pt x="1454" y="478"/>
                      </a:lnTo>
                      <a:lnTo>
                        <a:pt x="1434" y="488"/>
                      </a:lnTo>
                      <a:lnTo>
                        <a:pt x="1434" y="488"/>
                      </a:lnTo>
                      <a:close/>
                      <a:moveTo>
                        <a:pt x="3716" y="470"/>
                      </a:moveTo>
                      <a:lnTo>
                        <a:pt x="3716" y="470"/>
                      </a:lnTo>
                      <a:lnTo>
                        <a:pt x="3694" y="460"/>
                      </a:lnTo>
                      <a:lnTo>
                        <a:pt x="3782" y="288"/>
                      </a:lnTo>
                      <a:lnTo>
                        <a:pt x="3782" y="288"/>
                      </a:lnTo>
                      <a:lnTo>
                        <a:pt x="3806" y="300"/>
                      </a:lnTo>
                      <a:lnTo>
                        <a:pt x="3716" y="470"/>
                      </a:lnTo>
                      <a:close/>
                      <a:moveTo>
                        <a:pt x="1558" y="426"/>
                      </a:moveTo>
                      <a:lnTo>
                        <a:pt x="1474" y="252"/>
                      </a:lnTo>
                      <a:lnTo>
                        <a:pt x="1474" y="252"/>
                      </a:lnTo>
                      <a:lnTo>
                        <a:pt x="1496" y="242"/>
                      </a:lnTo>
                      <a:lnTo>
                        <a:pt x="1578" y="416"/>
                      </a:lnTo>
                      <a:lnTo>
                        <a:pt x="1578" y="416"/>
                      </a:lnTo>
                      <a:lnTo>
                        <a:pt x="1558" y="426"/>
                      </a:lnTo>
                      <a:lnTo>
                        <a:pt x="1558" y="426"/>
                      </a:lnTo>
                      <a:close/>
                      <a:moveTo>
                        <a:pt x="3590" y="408"/>
                      </a:moveTo>
                      <a:lnTo>
                        <a:pt x="3590" y="408"/>
                      </a:lnTo>
                      <a:lnTo>
                        <a:pt x="3570" y="398"/>
                      </a:lnTo>
                      <a:lnTo>
                        <a:pt x="3648" y="224"/>
                      </a:lnTo>
                      <a:lnTo>
                        <a:pt x="3648" y="224"/>
                      </a:lnTo>
                      <a:lnTo>
                        <a:pt x="3670" y="234"/>
                      </a:lnTo>
                      <a:lnTo>
                        <a:pt x="3590" y="408"/>
                      </a:lnTo>
                      <a:close/>
                      <a:moveTo>
                        <a:pt x="1684" y="370"/>
                      </a:moveTo>
                      <a:lnTo>
                        <a:pt x="1610" y="192"/>
                      </a:lnTo>
                      <a:lnTo>
                        <a:pt x="1610" y="192"/>
                      </a:lnTo>
                      <a:lnTo>
                        <a:pt x="1634" y="182"/>
                      </a:lnTo>
                      <a:lnTo>
                        <a:pt x="1704" y="360"/>
                      </a:lnTo>
                      <a:lnTo>
                        <a:pt x="1704" y="360"/>
                      </a:lnTo>
                      <a:lnTo>
                        <a:pt x="1684" y="370"/>
                      </a:lnTo>
                      <a:lnTo>
                        <a:pt x="1684" y="370"/>
                      </a:lnTo>
                      <a:close/>
                      <a:moveTo>
                        <a:pt x="3464" y="354"/>
                      </a:moveTo>
                      <a:lnTo>
                        <a:pt x="3464" y="354"/>
                      </a:lnTo>
                      <a:lnTo>
                        <a:pt x="3442" y="346"/>
                      </a:lnTo>
                      <a:lnTo>
                        <a:pt x="3510" y="166"/>
                      </a:lnTo>
                      <a:lnTo>
                        <a:pt x="3510" y="166"/>
                      </a:lnTo>
                      <a:lnTo>
                        <a:pt x="3532" y="176"/>
                      </a:lnTo>
                      <a:lnTo>
                        <a:pt x="3464" y="354"/>
                      </a:lnTo>
                      <a:close/>
                      <a:moveTo>
                        <a:pt x="1814" y="320"/>
                      </a:moveTo>
                      <a:lnTo>
                        <a:pt x="1750" y="138"/>
                      </a:lnTo>
                      <a:lnTo>
                        <a:pt x="1750" y="138"/>
                      </a:lnTo>
                      <a:lnTo>
                        <a:pt x="1774" y="130"/>
                      </a:lnTo>
                      <a:lnTo>
                        <a:pt x="1834" y="314"/>
                      </a:lnTo>
                      <a:lnTo>
                        <a:pt x="1834" y="314"/>
                      </a:lnTo>
                      <a:lnTo>
                        <a:pt x="1814" y="320"/>
                      </a:lnTo>
                      <a:lnTo>
                        <a:pt x="1814" y="320"/>
                      </a:lnTo>
                      <a:close/>
                      <a:moveTo>
                        <a:pt x="3332" y="308"/>
                      </a:moveTo>
                      <a:lnTo>
                        <a:pt x="3332" y="308"/>
                      </a:lnTo>
                      <a:lnTo>
                        <a:pt x="3310" y="300"/>
                      </a:lnTo>
                      <a:lnTo>
                        <a:pt x="3368" y="118"/>
                      </a:lnTo>
                      <a:lnTo>
                        <a:pt x="3368" y="118"/>
                      </a:lnTo>
                      <a:lnTo>
                        <a:pt x="3392" y="126"/>
                      </a:lnTo>
                      <a:lnTo>
                        <a:pt x="3332" y="308"/>
                      </a:lnTo>
                      <a:close/>
                      <a:moveTo>
                        <a:pt x="1946" y="280"/>
                      </a:moveTo>
                      <a:lnTo>
                        <a:pt x="1894" y="94"/>
                      </a:lnTo>
                      <a:lnTo>
                        <a:pt x="1894" y="94"/>
                      </a:lnTo>
                      <a:lnTo>
                        <a:pt x="1918" y="88"/>
                      </a:lnTo>
                      <a:lnTo>
                        <a:pt x="1968" y="274"/>
                      </a:lnTo>
                      <a:lnTo>
                        <a:pt x="1968" y="274"/>
                      </a:lnTo>
                      <a:lnTo>
                        <a:pt x="1946" y="280"/>
                      </a:lnTo>
                      <a:lnTo>
                        <a:pt x="1946" y="280"/>
                      </a:lnTo>
                      <a:close/>
                      <a:moveTo>
                        <a:pt x="3200" y="268"/>
                      </a:moveTo>
                      <a:lnTo>
                        <a:pt x="3200" y="268"/>
                      </a:lnTo>
                      <a:lnTo>
                        <a:pt x="3178" y="264"/>
                      </a:lnTo>
                      <a:lnTo>
                        <a:pt x="3224" y="76"/>
                      </a:lnTo>
                      <a:lnTo>
                        <a:pt x="3224" y="76"/>
                      </a:lnTo>
                      <a:lnTo>
                        <a:pt x="3248" y="84"/>
                      </a:lnTo>
                      <a:lnTo>
                        <a:pt x="3200" y="268"/>
                      </a:lnTo>
                      <a:close/>
                      <a:moveTo>
                        <a:pt x="2080" y="246"/>
                      </a:moveTo>
                      <a:lnTo>
                        <a:pt x="2038" y="58"/>
                      </a:lnTo>
                      <a:lnTo>
                        <a:pt x="2038" y="58"/>
                      </a:lnTo>
                      <a:lnTo>
                        <a:pt x="2064" y="54"/>
                      </a:lnTo>
                      <a:lnTo>
                        <a:pt x="2102" y="242"/>
                      </a:lnTo>
                      <a:lnTo>
                        <a:pt x="2102" y="242"/>
                      </a:lnTo>
                      <a:lnTo>
                        <a:pt x="2080" y="246"/>
                      </a:lnTo>
                      <a:lnTo>
                        <a:pt x="2080" y="246"/>
                      </a:lnTo>
                      <a:close/>
                      <a:moveTo>
                        <a:pt x="3064" y="238"/>
                      </a:moveTo>
                      <a:lnTo>
                        <a:pt x="3064" y="238"/>
                      </a:lnTo>
                      <a:lnTo>
                        <a:pt x="3042" y="234"/>
                      </a:lnTo>
                      <a:lnTo>
                        <a:pt x="3078" y="44"/>
                      </a:lnTo>
                      <a:lnTo>
                        <a:pt x="3078" y="44"/>
                      </a:lnTo>
                      <a:lnTo>
                        <a:pt x="3102" y="50"/>
                      </a:lnTo>
                      <a:lnTo>
                        <a:pt x="3064" y="238"/>
                      </a:lnTo>
                      <a:close/>
                      <a:moveTo>
                        <a:pt x="2216" y="220"/>
                      </a:moveTo>
                      <a:lnTo>
                        <a:pt x="2186" y="32"/>
                      </a:lnTo>
                      <a:lnTo>
                        <a:pt x="2186" y="32"/>
                      </a:lnTo>
                      <a:lnTo>
                        <a:pt x="2210" y="28"/>
                      </a:lnTo>
                      <a:lnTo>
                        <a:pt x="2238" y="218"/>
                      </a:lnTo>
                      <a:lnTo>
                        <a:pt x="2238" y="218"/>
                      </a:lnTo>
                      <a:lnTo>
                        <a:pt x="2216" y="220"/>
                      </a:lnTo>
                      <a:lnTo>
                        <a:pt x="2216" y="220"/>
                      </a:lnTo>
                      <a:close/>
                      <a:moveTo>
                        <a:pt x="2928" y="214"/>
                      </a:moveTo>
                      <a:lnTo>
                        <a:pt x="2928" y="214"/>
                      </a:lnTo>
                      <a:lnTo>
                        <a:pt x="2906" y="212"/>
                      </a:lnTo>
                      <a:lnTo>
                        <a:pt x="2930" y="22"/>
                      </a:lnTo>
                      <a:lnTo>
                        <a:pt x="2930" y="22"/>
                      </a:lnTo>
                      <a:lnTo>
                        <a:pt x="2954" y="24"/>
                      </a:lnTo>
                      <a:lnTo>
                        <a:pt x="2928" y="214"/>
                      </a:lnTo>
                      <a:close/>
                      <a:moveTo>
                        <a:pt x="2352" y="204"/>
                      </a:moveTo>
                      <a:lnTo>
                        <a:pt x="2334" y="12"/>
                      </a:lnTo>
                      <a:lnTo>
                        <a:pt x="2334" y="12"/>
                      </a:lnTo>
                      <a:lnTo>
                        <a:pt x="2358" y="10"/>
                      </a:lnTo>
                      <a:lnTo>
                        <a:pt x="2376" y="202"/>
                      </a:lnTo>
                      <a:lnTo>
                        <a:pt x="2376" y="202"/>
                      </a:lnTo>
                      <a:lnTo>
                        <a:pt x="2352" y="204"/>
                      </a:lnTo>
                      <a:lnTo>
                        <a:pt x="2352" y="204"/>
                      </a:lnTo>
                      <a:close/>
                      <a:moveTo>
                        <a:pt x="2790" y="200"/>
                      </a:moveTo>
                      <a:lnTo>
                        <a:pt x="2790" y="200"/>
                      </a:lnTo>
                      <a:lnTo>
                        <a:pt x="2768" y="198"/>
                      </a:lnTo>
                      <a:lnTo>
                        <a:pt x="2782" y="6"/>
                      </a:lnTo>
                      <a:lnTo>
                        <a:pt x="2782" y="6"/>
                      </a:lnTo>
                      <a:lnTo>
                        <a:pt x="2806" y="8"/>
                      </a:lnTo>
                      <a:lnTo>
                        <a:pt x="2790" y="200"/>
                      </a:lnTo>
                      <a:close/>
                      <a:moveTo>
                        <a:pt x="2490" y="194"/>
                      </a:moveTo>
                      <a:lnTo>
                        <a:pt x="2482" y="2"/>
                      </a:lnTo>
                      <a:lnTo>
                        <a:pt x="2482" y="2"/>
                      </a:lnTo>
                      <a:lnTo>
                        <a:pt x="2508" y="0"/>
                      </a:lnTo>
                      <a:lnTo>
                        <a:pt x="2514" y="192"/>
                      </a:lnTo>
                      <a:lnTo>
                        <a:pt x="2514" y="192"/>
                      </a:lnTo>
                      <a:lnTo>
                        <a:pt x="2490" y="194"/>
                      </a:lnTo>
                      <a:lnTo>
                        <a:pt x="2490" y="194"/>
                      </a:lnTo>
                      <a:close/>
                      <a:moveTo>
                        <a:pt x="2652" y="192"/>
                      </a:moveTo>
                      <a:lnTo>
                        <a:pt x="2652" y="192"/>
                      </a:lnTo>
                      <a:lnTo>
                        <a:pt x="2630" y="192"/>
                      </a:lnTo>
                      <a:lnTo>
                        <a:pt x="2632" y="0"/>
                      </a:lnTo>
                      <a:lnTo>
                        <a:pt x="2632" y="0"/>
                      </a:lnTo>
                      <a:lnTo>
                        <a:pt x="2658" y="0"/>
                      </a:lnTo>
                      <a:lnTo>
                        <a:pt x="2652" y="19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7" name="Freeform 37">
                  <a:extLst>
                    <a:ext uri="{FF2B5EF4-FFF2-40B4-BE49-F238E27FC236}">
                      <a16:creationId xmlns:a16="http://schemas.microsoft.com/office/drawing/2014/main" id="{74684CEB-E0F8-43C6-B677-79ABCE7327A6}"/>
                    </a:ext>
                  </a:extLst>
                </p:cNvPr>
                <p:cNvSpPr>
                  <a:spLocks noEditPoints="1"/>
                </p:cNvSpPr>
                <p:nvPr/>
              </p:nvSpPr>
              <p:spPr bwMode="auto">
                <a:xfrm>
                  <a:off x="12648902" y="1778599"/>
                  <a:ext cx="1555243" cy="1538325"/>
                </a:xfrm>
                <a:custGeom>
                  <a:avLst/>
                  <a:gdLst/>
                  <a:ahLst/>
                  <a:cxnLst>
                    <a:cxn ang="0">
                      <a:pos x="2178" y="4582"/>
                    </a:cxn>
                    <a:cxn ang="0">
                      <a:pos x="2058" y="4572"/>
                    </a:cxn>
                    <a:cxn ang="0">
                      <a:pos x="1950" y="4536"/>
                    </a:cxn>
                    <a:cxn ang="0">
                      <a:pos x="1848" y="4518"/>
                    </a:cxn>
                    <a:cxn ang="0">
                      <a:pos x="1734" y="4516"/>
                    </a:cxn>
                    <a:cxn ang="0">
                      <a:pos x="3056" y="4454"/>
                    </a:cxn>
                    <a:cxn ang="0">
                      <a:pos x="3152" y="4392"/>
                    </a:cxn>
                    <a:cxn ang="0">
                      <a:pos x="3262" y="4344"/>
                    </a:cxn>
                    <a:cxn ang="0">
                      <a:pos x="3372" y="4314"/>
                    </a:cxn>
                    <a:cxn ang="0">
                      <a:pos x="3462" y="4264"/>
                    </a:cxn>
                    <a:cxn ang="0">
                      <a:pos x="1016" y="4198"/>
                    </a:cxn>
                    <a:cxn ang="0">
                      <a:pos x="918" y="4128"/>
                    </a:cxn>
                    <a:cxn ang="0">
                      <a:pos x="846" y="4040"/>
                    </a:cxn>
                    <a:cxn ang="0">
                      <a:pos x="766" y="3972"/>
                    </a:cxn>
                    <a:cxn ang="0">
                      <a:pos x="670" y="3912"/>
                    </a:cxn>
                    <a:cxn ang="0">
                      <a:pos x="4058" y="3754"/>
                    </a:cxn>
                    <a:cxn ang="0">
                      <a:pos x="4108" y="3650"/>
                    </a:cxn>
                    <a:cxn ang="0">
                      <a:pos x="4178" y="3554"/>
                    </a:cxn>
                    <a:cxn ang="0">
                      <a:pos x="4258" y="3472"/>
                    </a:cxn>
                    <a:cxn ang="0">
                      <a:pos x="4310" y="3380"/>
                    </a:cxn>
                    <a:cxn ang="0">
                      <a:pos x="218" y="3272"/>
                    </a:cxn>
                    <a:cxn ang="0">
                      <a:pos x="170" y="3162"/>
                    </a:cxn>
                    <a:cxn ang="0">
                      <a:pos x="152" y="3048"/>
                    </a:cxn>
                    <a:cxn ang="0">
                      <a:pos x="120" y="2950"/>
                    </a:cxn>
                    <a:cxn ang="0">
                      <a:pos x="68" y="2848"/>
                    </a:cxn>
                    <a:cxn ang="0">
                      <a:pos x="4558" y="2636"/>
                    </a:cxn>
                    <a:cxn ang="0">
                      <a:pos x="4550" y="2522"/>
                    </a:cxn>
                    <a:cxn ang="0">
                      <a:pos x="4558" y="2404"/>
                    </a:cxn>
                    <a:cxn ang="0">
                      <a:pos x="4584" y="2292"/>
                    </a:cxn>
                    <a:cxn ang="0">
                      <a:pos x="4558" y="2190"/>
                    </a:cxn>
                    <a:cxn ang="0">
                      <a:pos x="34" y="2068"/>
                    </a:cxn>
                    <a:cxn ang="0">
                      <a:pos x="24" y="1954"/>
                    </a:cxn>
                    <a:cxn ang="0">
                      <a:pos x="44" y="1836"/>
                    </a:cxn>
                    <a:cxn ang="0">
                      <a:pos x="94" y="1732"/>
                    </a:cxn>
                    <a:cxn ang="0">
                      <a:pos x="120" y="1632"/>
                    </a:cxn>
                    <a:cxn ang="0">
                      <a:pos x="4392" y="1434"/>
                    </a:cxn>
                    <a:cxn ang="0">
                      <a:pos x="4344" y="1324"/>
                    </a:cxn>
                    <a:cxn ang="0">
                      <a:pos x="4316" y="1214"/>
                    </a:cxn>
                    <a:cxn ang="0">
                      <a:pos x="4264" y="1122"/>
                    </a:cxn>
                    <a:cxn ang="0">
                      <a:pos x="4184" y="1040"/>
                    </a:cxn>
                    <a:cxn ang="0">
                      <a:pos x="472" y="938"/>
                    </a:cxn>
                    <a:cxn ang="0">
                      <a:pos x="522" y="836"/>
                    </a:cxn>
                    <a:cxn ang="0">
                      <a:pos x="600" y="744"/>
                    </a:cxn>
                    <a:cxn ang="0">
                      <a:pos x="696" y="680"/>
                    </a:cxn>
                    <a:cxn ang="0">
                      <a:pos x="770" y="610"/>
                    </a:cxn>
                    <a:cxn ang="0">
                      <a:pos x="3652" y="476"/>
                    </a:cxn>
                    <a:cxn ang="0">
                      <a:pos x="3556" y="408"/>
                    </a:cxn>
                    <a:cxn ang="0">
                      <a:pos x="3474" y="326"/>
                    </a:cxn>
                    <a:cxn ang="0">
                      <a:pos x="3382" y="274"/>
                    </a:cxn>
                    <a:cxn ang="0">
                      <a:pos x="3272" y="246"/>
                    </a:cxn>
                    <a:cxn ang="0">
                      <a:pos x="1426" y="194"/>
                    </a:cxn>
                    <a:cxn ang="0">
                      <a:pos x="1522" y="132"/>
                    </a:cxn>
                    <a:cxn ang="0">
                      <a:pos x="1636" y="94"/>
                    </a:cxn>
                    <a:cxn ang="0">
                      <a:pos x="1750" y="88"/>
                    </a:cxn>
                    <a:cxn ang="0">
                      <a:pos x="1852" y="66"/>
                    </a:cxn>
                    <a:cxn ang="0">
                      <a:pos x="2524" y="36"/>
                    </a:cxn>
                    <a:cxn ang="0">
                      <a:pos x="2406" y="26"/>
                    </a:cxn>
                    <a:cxn ang="0">
                      <a:pos x="2294" y="0"/>
                    </a:cxn>
                  </a:cxnLst>
                  <a:rect l="0" t="0" r="r" b="b"/>
                  <a:pathLst>
                    <a:path w="4584" h="4584">
                      <a:moveTo>
                        <a:pt x="2292" y="4584"/>
                      </a:moveTo>
                      <a:lnTo>
                        <a:pt x="2284" y="4584"/>
                      </a:lnTo>
                      <a:lnTo>
                        <a:pt x="2284" y="4560"/>
                      </a:lnTo>
                      <a:lnTo>
                        <a:pt x="2292" y="4560"/>
                      </a:lnTo>
                      <a:lnTo>
                        <a:pt x="2292" y="4584"/>
                      </a:lnTo>
                      <a:close/>
                      <a:moveTo>
                        <a:pt x="2396" y="4582"/>
                      </a:moveTo>
                      <a:lnTo>
                        <a:pt x="2394" y="4558"/>
                      </a:lnTo>
                      <a:lnTo>
                        <a:pt x="2402" y="4558"/>
                      </a:lnTo>
                      <a:lnTo>
                        <a:pt x="2404" y="4582"/>
                      </a:lnTo>
                      <a:lnTo>
                        <a:pt x="2396" y="4582"/>
                      </a:lnTo>
                      <a:close/>
                      <a:moveTo>
                        <a:pt x="2178" y="4582"/>
                      </a:moveTo>
                      <a:lnTo>
                        <a:pt x="2170" y="4582"/>
                      </a:lnTo>
                      <a:lnTo>
                        <a:pt x="2172" y="4558"/>
                      </a:lnTo>
                      <a:lnTo>
                        <a:pt x="2180" y="4558"/>
                      </a:lnTo>
                      <a:lnTo>
                        <a:pt x="2178" y="4582"/>
                      </a:lnTo>
                      <a:close/>
                      <a:moveTo>
                        <a:pt x="2508" y="4574"/>
                      </a:moveTo>
                      <a:lnTo>
                        <a:pt x="2506" y="4550"/>
                      </a:lnTo>
                      <a:lnTo>
                        <a:pt x="2514" y="4550"/>
                      </a:lnTo>
                      <a:lnTo>
                        <a:pt x="2516" y="4574"/>
                      </a:lnTo>
                      <a:lnTo>
                        <a:pt x="2508" y="4574"/>
                      </a:lnTo>
                      <a:close/>
                      <a:moveTo>
                        <a:pt x="2066" y="4574"/>
                      </a:moveTo>
                      <a:lnTo>
                        <a:pt x="2058" y="4572"/>
                      </a:lnTo>
                      <a:lnTo>
                        <a:pt x="2062" y="4550"/>
                      </a:lnTo>
                      <a:lnTo>
                        <a:pt x="2068" y="4550"/>
                      </a:lnTo>
                      <a:lnTo>
                        <a:pt x="2066" y="4574"/>
                      </a:lnTo>
                      <a:close/>
                      <a:moveTo>
                        <a:pt x="2620" y="4562"/>
                      </a:moveTo>
                      <a:lnTo>
                        <a:pt x="2616" y="4538"/>
                      </a:lnTo>
                      <a:lnTo>
                        <a:pt x="2624" y="4536"/>
                      </a:lnTo>
                      <a:lnTo>
                        <a:pt x="2628" y="4560"/>
                      </a:lnTo>
                      <a:lnTo>
                        <a:pt x="2620" y="4562"/>
                      </a:lnTo>
                      <a:close/>
                      <a:moveTo>
                        <a:pt x="1954" y="4560"/>
                      </a:moveTo>
                      <a:lnTo>
                        <a:pt x="1946" y="4558"/>
                      </a:lnTo>
                      <a:lnTo>
                        <a:pt x="1950" y="4536"/>
                      </a:lnTo>
                      <a:lnTo>
                        <a:pt x="1958" y="4536"/>
                      </a:lnTo>
                      <a:lnTo>
                        <a:pt x="1954" y="4560"/>
                      </a:lnTo>
                      <a:close/>
                      <a:moveTo>
                        <a:pt x="2730" y="4542"/>
                      </a:moveTo>
                      <a:lnTo>
                        <a:pt x="2726" y="4520"/>
                      </a:lnTo>
                      <a:lnTo>
                        <a:pt x="2734" y="4518"/>
                      </a:lnTo>
                      <a:lnTo>
                        <a:pt x="2738" y="4542"/>
                      </a:lnTo>
                      <a:lnTo>
                        <a:pt x="2730" y="4542"/>
                      </a:lnTo>
                      <a:close/>
                      <a:moveTo>
                        <a:pt x="1844" y="4540"/>
                      </a:moveTo>
                      <a:lnTo>
                        <a:pt x="1836" y="4540"/>
                      </a:lnTo>
                      <a:lnTo>
                        <a:pt x="1840" y="4516"/>
                      </a:lnTo>
                      <a:lnTo>
                        <a:pt x="1848" y="4518"/>
                      </a:lnTo>
                      <a:lnTo>
                        <a:pt x="1844" y="4540"/>
                      </a:lnTo>
                      <a:close/>
                      <a:moveTo>
                        <a:pt x="2840" y="4518"/>
                      </a:moveTo>
                      <a:lnTo>
                        <a:pt x="2836" y="4496"/>
                      </a:lnTo>
                      <a:lnTo>
                        <a:pt x="2842" y="4494"/>
                      </a:lnTo>
                      <a:lnTo>
                        <a:pt x="2848" y="4516"/>
                      </a:lnTo>
                      <a:lnTo>
                        <a:pt x="2840" y="4518"/>
                      </a:lnTo>
                      <a:close/>
                      <a:moveTo>
                        <a:pt x="1734" y="4516"/>
                      </a:moveTo>
                      <a:lnTo>
                        <a:pt x="1726" y="4514"/>
                      </a:lnTo>
                      <a:lnTo>
                        <a:pt x="1732" y="4492"/>
                      </a:lnTo>
                      <a:lnTo>
                        <a:pt x="1740" y="4492"/>
                      </a:lnTo>
                      <a:lnTo>
                        <a:pt x="1734" y="4516"/>
                      </a:lnTo>
                      <a:close/>
                      <a:moveTo>
                        <a:pt x="2950" y="4488"/>
                      </a:moveTo>
                      <a:lnTo>
                        <a:pt x="2942" y="4466"/>
                      </a:lnTo>
                      <a:lnTo>
                        <a:pt x="2950" y="4464"/>
                      </a:lnTo>
                      <a:lnTo>
                        <a:pt x="2958" y="4486"/>
                      </a:lnTo>
                      <a:lnTo>
                        <a:pt x="2950" y="4488"/>
                      </a:lnTo>
                      <a:close/>
                      <a:moveTo>
                        <a:pt x="1626" y="4486"/>
                      </a:moveTo>
                      <a:lnTo>
                        <a:pt x="1618" y="4484"/>
                      </a:lnTo>
                      <a:lnTo>
                        <a:pt x="1626" y="4460"/>
                      </a:lnTo>
                      <a:lnTo>
                        <a:pt x="1632" y="4464"/>
                      </a:lnTo>
                      <a:lnTo>
                        <a:pt x="1626" y="4486"/>
                      </a:lnTo>
                      <a:close/>
                      <a:moveTo>
                        <a:pt x="3056" y="4454"/>
                      </a:moveTo>
                      <a:lnTo>
                        <a:pt x="3048" y="4432"/>
                      </a:lnTo>
                      <a:lnTo>
                        <a:pt x="3056" y="4428"/>
                      </a:lnTo>
                      <a:lnTo>
                        <a:pt x="3064" y="4452"/>
                      </a:lnTo>
                      <a:lnTo>
                        <a:pt x="3056" y="4454"/>
                      </a:lnTo>
                      <a:close/>
                      <a:moveTo>
                        <a:pt x="1518" y="4450"/>
                      </a:moveTo>
                      <a:lnTo>
                        <a:pt x="1510" y="4448"/>
                      </a:lnTo>
                      <a:lnTo>
                        <a:pt x="1520" y="4426"/>
                      </a:lnTo>
                      <a:lnTo>
                        <a:pt x="1526" y="4428"/>
                      </a:lnTo>
                      <a:lnTo>
                        <a:pt x="1518" y="4450"/>
                      </a:lnTo>
                      <a:close/>
                      <a:moveTo>
                        <a:pt x="3162" y="4414"/>
                      </a:moveTo>
                      <a:lnTo>
                        <a:pt x="3152" y="4392"/>
                      </a:lnTo>
                      <a:lnTo>
                        <a:pt x="3160" y="4388"/>
                      </a:lnTo>
                      <a:lnTo>
                        <a:pt x="3170" y="4410"/>
                      </a:lnTo>
                      <a:lnTo>
                        <a:pt x="3162" y="4414"/>
                      </a:lnTo>
                      <a:close/>
                      <a:moveTo>
                        <a:pt x="1414" y="4410"/>
                      </a:moveTo>
                      <a:lnTo>
                        <a:pt x="1406" y="4408"/>
                      </a:lnTo>
                      <a:lnTo>
                        <a:pt x="1416" y="4384"/>
                      </a:lnTo>
                      <a:lnTo>
                        <a:pt x="1422" y="4388"/>
                      </a:lnTo>
                      <a:lnTo>
                        <a:pt x="1414" y="4410"/>
                      </a:lnTo>
                      <a:close/>
                      <a:moveTo>
                        <a:pt x="3264" y="4368"/>
                      </a:moveTo>
                      <a:lnTo>
                        <a:pt x="3254" y="4348"/>
                      </a:lnTo>
                      <a:lnTo>
                        <a:pt x="3262" y="4344"/>
                      </a:lnTo>
                      <a:lnTo>
                        <a:pt x="3272" y="4366"/>
                      </a:lnTo>
                      <a:lnTo>
                        <a:pt x="3264" y="4368"/>
                      </a:lnTo>
                      <a:close/>
                      <a:moveTo>
                        <a:pt x="1310" y="4364"/>
                      </a:moveTo>
                      <a:lnTo>
                        <a:pt x="1302" y="4360"/>
                      </a:lnTo>
                      <a:lnTo>
                        <a:pt x="1314" y="4340"/>
                      </a:lnTo>
                      <a:lnTo>
                        <a:pt x="1320" y="4342"/>
                      </a:lnTo>
                      <a:lnTo>
                        <a:pt x="1310" y="4364"/>
                      </a:lnTo>
                      <a:close/>
                      <a:moveTo>
                        <a:pt x="3364" y="4318"/>
                      </a:moveTo>
                      <a:lnTo>
                        <a:pt x="3354" y="4298"/>
                      </a:lnTo>
                      <a:lnTo>
                        <a:pt x="3360" y="4294"/>
                      </a:lnTo>
                      <a:lnTo>
                        <a:pt x="3372" y="4314"/>
                      </a:lnTo>
                      <a:lnTo>
                        <a:pt x="3364" y="4318"/>
                      </a:lnTo>
                      <a:close/>
                      <a:moveTo>
                        <a:pt x="1210" y="4314"/>
                      </a:moveTo>
                      <a:lnTo>
                        <a:pt x="1202" y="4310"/>
                      </a:lnTo>
                      <a:lnTo>
                        <a:pt x="1214" y="4288"/>
                      </a:lnTo>
                      <a:lnTo>
                        <a:pt x="1222" y="4292"/>
                      </a:lnTo>
                      <a:lnTo>
                        <a:pt x="1210" y="4314"/>
                      </a:lnTo>
                      <a:close/>
                      <a:moveTo>
                        <a:pt x="3462" y="4264"/>
                      </a:moveTo>
                      <a:lnTo>
                        <a:pt x="3450" y="4242"/>
                      </a:lnTo>
                      <a:lnTo>
                        <a:pt x="3458" y="4238"/>
                      </a:lnTo>
                      <a:lnTo>
                        <a:pt x="3470" y="4260"/>
                      </a:lnTo>
                      <a:lnTo>
                        <a:pt x="3462" y="4264"/>
                      </a:lnTo>
                      <a:close/>
                      <a:moveTo>
                        <a:pt x="1112" y="4258"/>
                      </a:moveTo>
                      <a:lnTo>
                        <a:pt x="1104" y="4254"/>
                      </a:lnTo>
                      <a:lnTo>
                        <a:pt x="1118" y="4234"/>
                      </a:lnTo>
                      <a:lnTo>
                        <a:pt x="1124" y="4238"/>
                      </a:lnTo>
                      <a:lnTo>
                        <a:pt x="1112" y="4258"/>
                      </a:lnTo>
                      <a:close/>
                      <a:moveTo>
                        <a:pt x="3558" y="4204"/>
                      </a:moveTo>
                      <a:lnTo>
                        <a:pt x="3544" y="4184"/>
                      </a:lnTo>
                      <a:lnTo>
                        <a:pt x="3552" y="4180"/>
                      </a:lnTo>
                      <a:lnTo>
                        <a:pt x="3564" y="4200"/>
                      </a:lnTo>
                      <a:lnTo>
                        <a:pt x="3558" y="4204"/>
                      </a:lnTo>
                      <a:close/>
                      <a:moveTo>
                        <a:pt x="1016" y="4198"/>
                      </a:moveTo>
                      <a:lnTo>
                        <a:pt x="1010" y="4192"/>
                      </a:lnTo>
                      <a:lnTo>
                        <a:pt x="1024" y="4172"/>
                      </a:lnTo>
                      <a:lnTo>
                        <a:pt x="1030" y="4178"/>
                      </a:lnTo>
                      <a:lnTo>
                        <a:pt x="1016" y="4198"/>
                      </a:lnTo>
                      <a:close/>
                      <a:moveTo>
                        <a:pt x="3650" y="4140"/>
                      </a:moveTo>
                      <a:lnTo>
                        <a:pt x="3636" y="4120"/>
                      </a:lnTo>
                      <a:lnTo>
                        <a:pt x="3642" y="4116"/>
                      </a:lnTo>
                      <a:lnTo>
                        <a:pt x="3656" y="4134"/>
                      </a:lnTo>
                      <a:lnTo>
                        <a:pt x="3650" y="4140"/>
                      </a:lnTo>
                      <a:close/>
                      <a:moveTo>
                        <a:pt x="924" y="4132"/>
                      </a:moveTo>
                      <a:lnTo>
                        <a:pt x="918" y="4128"/>
                      </a:lnTo>
                      <a:lnTo>
                        <a:pt x="932" y="4108"/>
                      </a:lnTo>
                      <a:lnTo>
                        <a:pt x="938" y="4114"/>
                      </a:lnTo>
                      <a:lnTo>
                        <a:pt x="924" y="4132"/>
                      </a:lnTo>
                      <a:close/>
                      <a:moveTo>
                        <a:pt x="3740" y="4070"/>
                      </a:moveTo>
                      <a:lnTo>
                        <a:pt x="3724" y="4052"/>
                      </a:lnTo>
                      <a:lnTo>
                        <a:pt x="3730" y="4046"/>
                      </a:lnTo>
                      <a:lnTo>
                        <a:pt x="3746" y="4066"/>
                      </a:lnTo>
                      <a:lnTo>
                        <a:pt x="3740" y="4070"/>
                      </a:lnTo>
                      <a:close/>
                      <a:moveTo>
                        <a:pt x="836" y="4062"/>
                      </a:moveTo>
                      <a:lnTo>
                        <a:pt x="830" y="4058"/>
                      </a:lnTo>
                      <a:lnTo>
                        <a:pt x="846" y="4040"/>
                      </a:lnTo>
                      <a:lnTo>
                        <a:pt x="852" y="4044"/>
                      </a:lnTo>
                      <a:lnTo>
                        <a:pt x="836" y="4062"/>
                      </a:lnTo>
                      <a:close/>
                      <a:moveTo>
                        <a:pt x="3824" y="3998"/>
                      </a:moveTo>
                      <a:lnTo>
                        <a:pt x="3808" y="3980"/>
                      </a:lnTo>
                      <a:lnTo>
                        <a:pt x="3814" y="3974"/>
                      </a:lnTo>
                      <a:lnTo>
                        <a:pt x="3830" y="3992"/>
                      </a:lnTo>
                      <a:lnTo>
                        <a:pt x="3824" y="3998"/>
                      </a:lnTo>
                      <a:close/>
                      <a:moveTo>
                        <a:pt x="750" y="3990"/>
                      </a:moveTo>
                      <a:lnTo>
                        <a:pt x="744" y="3984"/>
                      </a:lnTo>
                      <a:lnTo>
                        <a:pt x="762" y="3966"/>
                      </a:lnTo>
                      <a:lnTo>
                        <a:pt x="766" y="3972"/>
                      </a:lnTo>
                      <a:lnTo>
                        <a:pt x="750" y="3990"/>
                      </a:lnTo>
                      <a:close/>
                      <a:moveTo>
                        <a:pt x="3906" y="3920"/>
                      </a:moveTo>
                      <a:lnTo>
                        <a:pt x="3890" y="3902"/>
                      </a:lnTo>
                      <a:lnTo>
                        <a:pt x="3896" y="3898"/>
                      </a:lnTo>
                      <a:lnTo>
                        <a:pt x="3912" y="3914"/>
                      </a:lnTo>
                      <a:lnTo>
                        <a:pt x="3906" y="3920"/>
                      </a:lnTo>
                      <a:close/>
                      <a:moveTo>
                        <a:pt x="670" y="3912"/>
                      </a:moveTo>
                      <a:lnTo>
                        <a:pt x="664" y="3906"/>
                      </a:lnTo>
                      <a:lnTo>
                        <a:pt x="680" y="3888"/>
                      </a:lnTo>
                      <a:lnTo>
                        <a:pt x="686" y="3894"/>
                      </a:lnTo>
                      <a:lnTo>
                        <a:pt x="670" y="3912"/>
                      </a:lnTo>
                      <a:close/>
                      <a:moveTo>
                        <a:pt x="3984" y="3838"/>
                      </a:moveTo>
                      <a:lnTo>
                        <a:pt x="3966" y="3822"/>
                      </a:lnTo>
                      <a:lnTo>
                        <a:pt x="3972" y="3816"/>
                      </a:lnTo>
                      <a:lnTo>
                        <a:pt x="3990" y="3832"/>
                      </a:lnTo>
                      <a:lnTo>
                        <a:pt x="3984" y="3838"/>
                      </a:lnTo>
                      <a:close/>
                      <a:moveTo>
                        <a:pt x="592" y="3830"/>
                      </a:moveTo>
                      <a:lnTo>
                        <a:pt x="586" y="3824"/>
                      </a:lnTo>
                      <a:lnTo>
                        <a:pt x="604" y="3808"/>
                      </a:lnTo>
                      <a:lnTo>
                        <a:pt x="610" y="3814"/>
                      </a:lnTo>
                      <a:lnTo>
                        <a:pt x="592" y="3830"/>
                      </a:lnTo>
                      <a:close/>
                      <a:moveTo>
                        <a:pt x="4058" y="3754"/>
                      </a:moveTo>
                      <a:lnTo>
                        <a:pt x="4040" y="3738"/>
                      </a:lnTo>
                      <a:lnTo>
                        <a:pt x="4044" y="3732"/>
                      </a:lnTo>
                      <a:lnTo>
                        <a:pt x="4064" y="3748"/>
                      </a:lnTo>
                      <a:lnTo>
                        <a:pt x="4058" y="3754"/>
                      </a:lnTo>
                      <a:close/>
                      <a:moveTo>
                        <a:pt x="518" y="3744"/>
                      </a:moveTo>
                      <a:lnTo>
                        <a:pt x="514" y="3738"/>
                      </a:lnTo>
                      <a:lnTo>
                        <a:pt x="532" y="3724"/>
                      </a:lnTo>
                      <a:lnTo>
                        <a:pt x="536" y="3730"/>
                      </a:lnTo>
                      <a:lnTo>
                        <a:pt x="518" y="3744"/>
                      </a:lnTo>
                      <a:close/>
                      <a:moveTo>
                        <a:pt x="4128" y="3666"/>
                      </a:moveTo>
                      <a:lnTo>
                        <a:pt x="4108" y="3650"/>
                      </a:lnTo>
                      <a:lnTo>
                        <a:pt x="4114" y="3644"/>
                      </a:lnTo>
                      <a:lnTo>
                        <a:pt x="4132" y="3658"/>
                      </a:lnTo>
                      <a:lnTo>
                        <a:pt x="4128" y="3666"/>
                      </a:lnTo>
                      <a:close/>
                      <a:moveTo>
                        <a:pt x="450" y="3656"/>
                      </a:moveTo>
                      <a:lnTo>
                        <a:pt x="444" y="3650"/>
                      </a:lnTo>
                      <a:lnTo>
                        <a:pt x="464" y="3636"/>
                      </a:lnTo>
                      <a:lnTo>
                        <a:pt x="468" y="3642"/>
                      </a:lnTo>
                      <a:lnTo>
                        <a:pt x="450" y="3656"/>
                      </a:lnTo>
                      <a:close/>
                      <a:moveTo>
                        <a:pt x="4194" y="3574"/>
                      </a:moveTo>
                      <a:lnTo>
                        <a:pt x="4174" y="3560"/>
                      </a:lnTo>
                      <a:lnTo>
                        <a:pt x="4178" y="3554"/>
                      </a:lnTo>
                      <a:lnTo>
                        <a:pt x="4198" y="3566"/>
                      </a:lnTo>
                      <a:lnTo>
                        <a:pt x="4194" y="3574"/>
                      </a:lnTo>
                      <a:close/>
                      <a:moveTo>
                        <a:pt x="384" y="3564"/>
                      </a:moveTo>
                      <a:lnTo>
                        <a:pt x="380" y="3558"/>
                      </a:lnTo>
                      <a:lnTo>
                        <a:pt x="400" y="3544"/>
                      </a:lnTo>
                      <a:lnTo>
                        <a:pt x="404" y="3550"/>
                      </a:lnTo>
                      <a:lnTo>
                        <a:pt x="384" y="3564"/>
                      </a:lnTo>
                      <a:close/>
                      <a:moveTo>
                        <a:pt x="4254" y="3478"/>
                      </a:moveTo>
                      <a:lnTo>
                        <a:pt x="4234" y="3466"/>
                      </a:lnTo>
                      <a:lnTo>
                        <a:pt x="4238" y="3460"/>
                      </a:lnTo>
                      <a:lnTo>
                        <a:pt x="4258" y="3472"/>
                      </a:lnTo>
                      <a:lnTo>
                        <a:pt x="4254" y="3478"/>
                      </a:lnTo>
                      <a:close/>
                      <a:moveTo>
                        <a:pt x="324" y="3470"/>
                      </a:moveTo>
                      <a:lnTo>
                        <a:pt x="320" y="3462"/>
                      </a:lnTo>
                      <a:lnTo>
                        <a:pt x="340" y="3450"/>
                      </a:lnTo>
                      <a:lnTo>
                        <a:pt x="344" y="3456"/>
                      </a:lnTo>
                      <a:lnTo>
                        <a:pt x="324" y="3470"/>
                      </a:lnTo>
                      <a:close/>
                      <a:moveTo>
                        <a:pt x="4310" y="3380"/>
                      </a:moveTo>
                      <a:lnTo>
                        <a:pt x="4288" y="3370"/>
                      </a:lnTo>
                      <a:lnTo>
                        <a:pt x="4292" y="3362"/>
                      </a:lnTo>
                      <a:lnTo>
                        <a:pt x="4314" y="3374"/>
                      </a:lnTo>
                      <a:lnTo>
                        <a:pt x="4310" y="3380"/>
                      </a:lnTo>
                      <a:close/>
                      <a:moveTo>
                        <a:pt x="268" y="3372"/>
                      </a:moveTo>
                      <a:lnTo>
                        <a:pt x="266" y="3364"/>
                      </a:lnTo>
                      <a:lnTo>
                        <a:pt x="286" y="3354"/>
                      </a:lnTo>
                      <a:lnTo>
                        <a:pt x="290" y="3360"/>
                      </a:lnTo>
                      <a:lnTo>
                        <a:pt x="268" y="3372"/>
                      </a:lnTo>
                      <a:close/>
                      <a:moveTo>
                        <a:pt x="4362" y="3280"/>
                      </a:moveTo>
                      <a:lnTo>
                        <a:pt x="4340" y="3270"/>
                      </a:lnTo>
                      <a:lnTo>
                        <a:pt x="4342" y="3262"/>
                      </a:lnTo>
                      <a:lnTo>
                        <a:pt x="4364" y="3274"/>
                      </a:lnTo>
                      <a:lnTo>
                        <a:pt x="4362" y="3280"/>
                      </a:lnTo>
                      <a:close/>
                      <a:moveTo>
                        <a:pt x="218" y="3272"/>
                      </a:moveTo>
                      <a:lnTo>
                        <a:pt x="214" y="3264"/>
                      </a:lnTo>
                      <a:lnTo>
                        <a:pt x="236" y="3254"/>
                      </a:lnTo>
                      <a:lnTo>
                        <a:pt x="240" y="3260"/>
                      </a:lnTo>
                      <a:lnTo>
                        <a:pt x="218" y="3272"/>
                      </a:lnTo>
                      <a:close/>
                      <a:moveTo>
                        <a:pt x="4408" y="3178"/>
                      </a:moveTo>
                      <a:lnTo>
                        <a:pt x="4386" y="3168"/>
                      </a:lnTo>
                      <a:lnTo>
                        <a:pt x="4388" y="3160"/>
                      </a:lnTo>
                      <a:lnTo>
                        <a:pt x="4410" y="3170"/>
                      </a:lnTo>
                      <a:lnTo>
                        <a:pt x="4408" y="3178"/>
                      </a:lnTo>
                      <a:close/>
                      <a:moveTo>
                        <a:pt x="172" y="3168"/>
                      </a:moveTo>
                      <a:lnTo>
                        <a:pt x="170" y="3162"/>
                      </a:lnTo>
                      <a:lnTo>
                        <a:pt x="192" y="3152"/>
                      </a:lnTo>
                      <a:lnTo>
                        <a:pt x="196" y="3160"/>
                      </a:lnTo>
                      <a:lnTo>
                        <a:pt x="172" y="3168"/>
                      </a:lnTo>
                      <a:close/>
                      <a:moveTo>
                        <a:pt x="4448" y="3072"/>
                      </a:moveTo>
                      <a:lnTo>
                        <a:pt x="4426" y="3064"/>
                      </a:lnTo>
                      <a:lnTo>
                        <a:pt x="4428" y="3056"/>
                      </a:lnTo>
                      <a:lnTo>
                        <a:pt x="4452" y="3064"/>
                      </a:lnTo>
                      <a:lnTo>
                        <a:pt x="4448" y="3072"/>
                      </a:lnTo>
                      <a:close/>
                      <a:moveTo>
                        <a:pt x="132" y="3064"/>
                      </a:moveTo>
                      <a:lnTo>
                        <a:pt x="130" y="3056"/>
                      </a:lnTo>
                      <a:lnTo>
                        <a:pt x="152" y="3048"/>
                      </a:lnTo>
                      <a:lnTo>
                        <a:pt x="156" y="3056"/>
                      </a:lnTo>
                      <a:lnTo>
                        <a:pt x="132" y="3064"/>
                      </a:lnTo>
                      <a:close/>
                      <a:moveTo>
                        <a:pt x="4484" y="2966"/>
                      </a:moveTo>
                      <a:lnTo>
                        <a:pt x="4462" y="2958"/>
                      </a:lnTo>
                      <a:lnTo>
                        <a:pt x="4464" y="2950"/>
                      </a:lnTo>
                      <a:lnTo>
                        <a:pt x="4486" y="2958"/>
                      </a:lnTo>
                      <a:lnTo>
                        <a:pt x="4484" y="2966"/>
                      </a:lnTo>
                      <a:close/>
                      <a:moveTo>
                        <a:pt x="98" y="2956"/>
                      </a:moveTo>
                      <a:lnTo>
                        <a:pt x="94" y="2948"/>
                      </a:lnTo>
                      <a:lnTo>
                        <a:pt x="118" y="2942"/>
                      </a:lnTo>
                      <a:lnTo>
                        <a:pt x="120" y="2950"/>
                      </a:lnTo>
                      <a:lnTo>
                        <a:pt x="98" y="2956"/>
                      </a:lnTo>
                      <a:close/>
                      <a:moveTo>
                        <a:pt x="4514" y="2856"/>
                      </a:moveTo>
                      <a:lnTo>
                        <a:pt x="4492" y="2852"/>
                      </a:lnTo>
                      <a:lnTo>
                        <a:pt x="4494" y="2844"/>
                      </a:lnTo>
                      <a:lnTo>
                        <a:pt x="4516" y="2850"/>
                      </a:lnTo>
                      <a:lnTo>
                        <a:pt x="4514" y="2856"/>
                      </a:lnTo>
                      <a:close/>
                      <a:moveTo>
                        <a:pt x="68" y="2848"/>
                      </a:moveTo>
                      <a:lnTo>
                        <a:pt x="66" y="2840"/>
                      </a:lnTo>
                      <a:lnTo>
                        <a:pt x="88" y="2834"/>
                      </a:lnTo>
                      <a:lnTo>
                        <a:pt x="90" y="2842"/>
                      </a:lnTo>
                      <a:lnTo>
                        <a:pt x="68" y="2848"/>
                      </a:lnTo>
                      <a:close/>
                      <a:moveTo>
                        <a:pt x="4540" y="2748"/>
                      </a:moveTo>
                      <a:lnTo>
                        <a:pt x="4516" y="2742"/>
                      </a:lnTo>
                      <a:lnTo>
                        <a:pt x="4518" y="2734"/>
                      </a:lnTo>
                      <a:lnTo>
                        <a:pt x="4540" y="2740"/>
                      </a:lnTo>
                      <a:lnTo>
                        <a:pt x="4540" y="2748"/>
                      </a:lnTo>
                      <a:close/>
                      <a:moveTo>
                        <a:pt x="42" y="2738"/>
                      </a:moveTo>
                      <a:lnTo>
                        <a:pt x="42" y="2730"/>
                      </a:lnTo>
                      <a:lnTo>
                        <a:pt x="64" y="2726"/>
                      </a:lnTo>
                      <a:lnTo>
                        <a:pt x="66" y="2734"/>
                      </a:lnTo>
                      <a:lnTo>
                        <a:pt x="42" y="2738"/>
                      </a:lnTo>
                      <a:close/>
                      <a:moveTo>
                        <a:pt x="4558" y="2636"/>
                      </a:moveTo>
                      <a:lnTo>
                        <a:pt x="4536" y="2632"/>
                      </a:lnTo>
                      <a:lnTo>
                        <a:pt x="4536" y="2624"/>
                      </a:lnTo>
                      <a:lnTo>
                        <a:pt x="4560" y="2628"/>
                      </a:lnTo>
                      <a:lnTo>
                        <a:pt x="4558" y="2636"/>
                      </a:lnTo>
                      <a:close/>
                      <a:moveTo>
                        <a:pt x="24" y="2628"/>
                      </a:moveTo>
                      <a:lnTo>
                        <a:pt x="22" y="2620"/>
                      </a:lnTo>
                      <a:lnTo>
                        <a:pt x="46" y="2616"/>
                      </a:lnTo>
                      <a:lnTo>
                        <a:pt x="48" y="2624"/>
                      </a:lnTo>
                      <a:lnTo>
                        <a:pt x="24" y="2628"/>
                      </a:lnTo>
                      <a:close/>
                      <a:moveTo>
                        <a:pt x="4572" y="2524"/>
                      </a:moveTo>
                      <a:lnTo>
                        <a:pt x="4550" y="2522"/>
                      </a:lnTo>
                      <a:lnTo>
                        <a:pt x="4550" y="2514"/>
                      </a:lnTo>
                      <a:lnTo>
                        <a:pt x="4574" y="2516"/>
                      </a:lnTo>
                      <a:lnTo>
                        <a:pt x="4572" y="2524"/>
                      </a:lnTo>
                      <a:close/>
                      <a:moveTo>
                        <a:pt x="10" y="2516"/>
                      </a:moveTo>
                      <a:lnTo>
                        <a:pt x="10" y="2508"/>
                      </a:lnTo>
                      <a:lnTo>
                        <a:pt x="34" y="2506"/>
                      </a:lnTo>
                      <a:lnTo>
                        <a:pt x="34" y="2514"/>
                      </a:lnTo>
                      <a:lnTo>
                        <a:pt x="10" y="2516"/>
                      </a:lnTo>
                      <a:close/>
                      <a:moveTo>
                        <a:pt x="4582" y="2412"/>
                      </a:moveTo>
                      <a:lnTo>
                        <a:pt x="4558" y="2412"/>
                      </a:lnTo>
                      <a:lnTo>
                        <a:pt x="4558" y="2404"/>
                      </a:lnTo>
                      <a:lnTo>
                        <a:pt x="4582" y="2404"/>
                      </a:lnTo>
                      <a:lnTo>
                        <a:pt x="4582" y="2412"/>
                      </a:lnTo>
                      <a:close/>
                      <a:moveTo>
                        <a:pt x="2" y="2404"/>
                      </a:moveTo>
                      <a:lnTo>
                        <a:pt x="2" y="2396"/>
                      </a:lnTo>
                      <a:lnTo>
                        <a:pt x="26" y="2394"/>
                      </a:lnTo>
                      <a:lnTo>
                        <a:pt x="26" y="2402"/>
                      </a:lnTo>
                      <a:lnTo>
                        <a:pt x="2" y="2404"/>
                      </a:lnTo>
                      <a:close/>
                      <a:moveTo>
                        <a:pt x="4584" y="2300"/>
                      </a:moveTo>
                      <a:lnTo>
                        <a:pt x="4560" y="2300"/>
                      </a:lnTo>
                      <a:lnTo>
                        <a:pt x="4560" y="2292"/>
                      </a:lnTo>
                      <a:lnTo>
                        <a:pt x="4584" y="2292"/>
                      </a:lnTo>
                      <a:lnTo>
                        <a:pt x="4584" y="2300"/>
                      </a:lnTo>
                      <a:close/>
                      <a:moveTo>
                        <a:pt x="24" y="2290"/>
                      </a:moveTo>
                      <a:lnTo>
                        <a:pt x="0" y="2290"/>
                      </a:lnTo>
                      <a:lnTo>
                        <a:pt x="0" y="2282"/>
                      </a:lnTo>
                      <a:lnTo>
                        <a:pt x="24" y="2282"/>
                      </a:lnTo>
                      <a:lnTo>
                        <a:pt x="24" y="2290"/>
                      </a:lnTo>
                      <a:close/>
                      <a:moveTo>
                        <a:pt x="4558" y="2190"/>
                      </a:moveTo>
                      <a:lnTo>
                        <a:pt x="4558" y="2184"/>
                      </a:lnTo>
                      <a:lnTo>
                        <a:pt x="4582" y="2182"/>
                      </a:lnTo>
                      <a:lnTo>
                        <a:pt x="4582" y="2190"/>
                      </a:lnTo>
                      <a:lnTo>
                        <a:pt x="4558" y="2190"/>
                      </a:lnTo>
                      <a:close/>
                      <a:moveTo>
                        <a:pt x="26" y="2180"/>
                      </a:moveTo>
                      <a:lnTo>
                        <a:pt x="2" y="2178"/>
                      </a:lnTo>
                      <a:lnTo>
                        <a:pt x="2" y="2170"/>
                      </a:lnTo>
                      <a:lnTo>
                        <a:pt x="26" y="2172"/>
                      </a:lnTo>
                      <a:lnTo>
                        <a:pt x="26" y="2180"/>
                      </a:lnTo>
                      <a:close/>
                      <a:moveTo>
                        <a:pt x="4550" y="2080"/>
                      </a:moveTo>
                      <a:lnTo>
                        <a:pt x="4550" y="2072"/>
                      </a:lnTo>
                      <a:lnTo>
                        <a:pt x="4574" y="2070"/>
                      </a:lnTo>
                      <a:lnTo>
                        <a:pt x="4574" y="2078"/>
                      </a:lnTo>
                      <a:lnTo>
                        <a:pt x="4550" y="2080"/>
                      </a:lnTo>
                      <a:close/>
                      <a:moveTo>
                        <a:pt x="34" y="2068"/>
                      </a:moveTo>
                      <a:lnTo>
                        <a:pt x="10" y="2066"/>
                      </a:lnTo>
                      <a:lnTo>
                        <a:pt x="12" y="2058"/>
                      </a:lnTo>
                      <a:lnTo>
                        <a:pt x="36" y="2060"/>
                      </a:lnTo>
                      <a:lnTo>
                        <a:pt x="34" y="2068"/>
                      </a:lnTo>
                      <a:close/>
                      <a:moveTo>
                        <a:pt x="4538" y="1970"/>
                      </a:moveTo>
                      <a:lnTo>
                        <a:pt x="4536" y="1962"/>
                      </a:lnTo>
                      <a:lnTo>
                        <a:pt x="4560" y="1958"/>
                      </a:lnTo>
                      <a:lnTo>
                        <a:pt x="4562" y="1966"/>
                      </a:lnTo>
                      <a:lnTo>
                        <a:pt x="4538" y="1970"/>
                      </a:lnTo>
                      <a:close/>
                      <a:moveTo>
                        <a:pt x="48" y="1958"/>
                      </a:moveTo>
                      <a:lnTo>
                        <a:pt x="24" y="1954"/>
                      </a:lnTo>
                      <a:lnTo>
                        <a:pt x="26" y="1946"/>
                      </a:lnTo>
                      <a:lnTo>
                        <a:pt x="50" y="1950"/>
                      </a:lnTo>
                      <a:lnTo>
                        <a:pt x="48" y="1958"/>
                      </a:lnTo>
                      <a:close/>
                      <a:moveTo>
                        <a:pt x="4520" y="1860"/>
                      </a:moveTo>
                      <a:lnTo>
                        <a:pt x="4518" y="1852"/>
                      </a:lnTo>
                      <a:lnTo>
                        <a:pt x="4542" y="1846"/>
                      </a:lnTo>
                      <a:lnTo>
                        <a:pt x="4542" y="1854"/>
                      </a:lnTo>
                      <a:lnTo>
                        <a:pt x="4520" y="1860"/>
                      </a:lnTo>
                      <a:close/>
                      <a:moveTo>
                        <a:pt x="66" y="1848"/>
                      </a:moveTo>
                      <a:lnTo>
                        <a:pt x="44" y="1844"/>
                      </a:lnTo>
                      <a:lnTo>
                        <a:pt x="44" y="1836"/>
                      </a:lnTo>
                      <a:lnTo>
                        <a:pt x="68" y="1840"/>
                      </a:lnTo>
                      <a:lnTo>
                        <a:pt x="66" y="1848"/>
                      </a:lnTo>
                      <a:close/>
                      <a:moveTo>
                        <a:pt x="4496" y="1750"/>
                      </a:moveTo>
                      <a:lnTo>
                        <a:pt x="4494" y="1742"/>
                      </a:lnTo>
                      <a:lnTo>
                        <a:pt x="4518" y="1738"/>
                      </a:lnTo>
                      <a:lnTo>
                        <a:pt x="4518" y="1744"/>
                      </a:lnTo>
                      <a:lnTo>
                        <a:pt x="4496" y="1750"/>
                      </a:lnTo>
                      <a:close/>
                      <a:moveTo>
                        <a:pt x="92" y="1740"/>
                      </a:moveTo>
                      <a:lnTo>
                        <a:pt x="68" y="1734"/>
                      </a:lnTo>
                      <a:lnTo>
                        <a:pt x="70" y="1726"/>
                      </a:lnTo>
                      <a:lnTo>
                        <a:pt x="94" y="1732"/>
                      </a:lnTo>
                      <a:lnTo>
                        <a:pt x="92" y="1740"/>
                      </a:lnTo>
                      <a:close/>
                      <a:moveTo>
                        <a:pt x="4466" y="1644"/>
                      </a:moveTo>
                      <a:lnTo>
                        <a:pt x="4464" y="1636"/>
                      </a:lnTo>
                      <a:lnTo>
                        <a:pt x="4488" y="1628"/>
                      </a:lnTo>
                      <a:lnTo>
                        <a:pt x="4490" y="1636"/>
                      </a:lnTo>
                      <a:lnTo>
                        <a:pt x="4466" y="1644"/>
                      </a:lnTo>
                      <a:close/>
                      <a:moveTo>
                        <a:pt x="120" y="1632"/>
                      </a:moveTo>
                      <a:lnTo>
                        <a:pt x="98" y="1626"/>
                      </a:lnTo>
                      <a:lnTo>
                        <a:pt x="100" y="1618"/>
                      </a:lnTo>
                      <a:lnTo>
                        <a:pt x="124" y="1624"/>
                      </a:lnTo>
                      <a:lnTo>
                        <a:pt x="120" y="1632"/>
                      </a:lnTo>
                      <a:close/>
                      <a:moveTo>
                        <a:pt x="4432" y="1538"/>
                      </a:moveTo>
                      <a:lnTo>
                        <a:pt x="4430" y="1530"/>
                      </a:lnTo>
                      <a:lnTo>
                        <a:pt x="4452" y="1522"/>
                      </a:lnTo>
                      <a:lnTo>
                        <a:pt x="4454" y="1530"/>
                      </a:lnTo>
                      <a:lnTo>
                        <a:pt x="4432" y="1538"/>
                      </a:lnTo>
                      <a:close/>
                      <a:moveTo>
                        <a:pt x="156" y="1526"/>
                      </a:moveTo>
                      <a:lnTo>
                        <a:pt x="134" y="1518"/>
                      </a:lnTo>
                      <a:lnTo>
                        <a:pt x="136" y="1510"/>
                      </a:lnTo>
                      <a:lnTo>
                        <a:pt x="158" y="1518"/>
                      </a:lnTo>
                      <a:lnTo>
                        <a:pt x="156" y="1526"/>
                      </a:lnTo>
                      <a:close/>
                      <a:moveTo>
                        <a:pt x="4392" y="1434"/>
                      </a:moveTo>
                      <a:lnTo>
                        <a:pt x="4390" y="1426"/>
                      </a:lnTo>
                      <a:lnTo>
                        <a:pt x="4412" y="1416"/>
                      </a:lnTo>
                      <a:lnTo>
                        <a:pt x="4414" y="1424"/>
                      </a:lnTo>
                      <a:lnTo>
                        <a:pt x="4392" y="1434"/>
                      </a:lnTo>
                      <a:close/>
                      <a:moveTo>
                        <a:pt x="196" y="1422"/>
                      </a:moveTo>
                      <a:lnTo>
                        <a:pt x="174" y="1412"/>
                      </a:lnTo>
                      <a:lnTo>
                        <a:pt x="178" y="1406"/>
                      </a:lnTo>
                      <a:lnTo>
                        <a:pt x="200" y="1414"/>
                      </a:lnTo>
                      <a:lnTo>
                        <a:pt x="196" y="1422"/>
                      </a:lnTo>
                      <a:close/>
                      <a:moveTo>
                        <a:pt x="4348" y="1332"/>
                      </a:moveTo>
                      <a:lnTo>
                        <a:pt x="4344" y="1324"/>
                      </a:lnTo>
                      <a:lnTo>
                        <a:pt x="4366" y="1314"/>
                      </a:lnTo>
                      <a:lnTo>
                        <a:pt x="4370" y="1322"/>
                      </a:lnTo>
                      <a:lnTo>
                        <a:pt x="4348" y="1332"/>
                      </a:lnTo>
                      <a:close/>
                      <a:moveTo>
                        <a:pt x="242" y="1320"/>
                      </a:moveTo>
                      <a:lnTo>
                        <a:pt x="220" y="1310"/>
                      </a:lnTo>
                      <a:lnTo>
                        <a:pt x="224" y="1302"/>
                      </a:lnTo>
                      <a:lnTo>
                        <a:pt x="246" y="1312"/>
                      </a:lnTo>
                      <a:lnTo>
                        <a:pt x="242" y="1320"/>
                      </a:lnTo>
                      <a:close/>
                      <a:moveTo>
                        <a:pt x="4298" y="1232"/>
                      </a:moveTo>
                      <a:lnTo>
                        <a:pt x="4294" y="1224"/>
                      </a:lnTo>
                      <a:lnTo>
                        <a:pt x="4316" y="1214"/>
                      </a:lnTo>
                      <a:lnTo>
                        <a:pt x="4320" y="1220"/>
                      </a:lnTo>
                      <a:lnTo>
                        <a:pt x="4298" y="1232"/>
                      </a:lnTo>
                      <a:close/>
                      <a:moveTo>
                        <a:pt x="292" y="1220"/>
                      </a:moveTo>
                      <a:lnTo>
                        <a:pt x="270" y="1210"/>
                      </a:lnTo>
                      <a:lnTo>
                        <a:pt x="274" y="1202"/>
                      </a:lnTo>
                      <a:lnTo>
                        <a:pt x="296" y="1214"/>
                      </a:lnTo>
                      <a:lnTo>
                        <a:pt x="292" y="1220"/>
                      </a:lnTo>
                      <a:close/>
                      <a:moveTo>
                        <a:pt x="4244" y="1136"/>
                      </a:moveTo>
                      <a:lnTo>
                        <a:pt x="4240" y="1128"/>
                      </a:lnTo>
                      <a:lnTo>
                        <a:pt x="4260" y="1116"/>
                      </a:lnTo>
                      <a:lnTo>
                        <a:pt x="4264" y="1122"/>
                      </a:lnTo>
                      <a:lnTo>
                        <a:pt x="4244" y="1136"/>
                      </a:lnTo>
                      <a:close/>
                      <a:moveTo>
                        <a:pt x="348" y="1124"/>
                      </a:moveTo>
                      <a:lnTo>
                        <a:pt x="326" y="1112"/>
                      </a:lnTo>
                      <a:lnTo>
                        <a:pt x="330" y="1104"/>
                      </a:lnTo>
                      <a:lnTo>
                        <a:pt x="352" y="1116"/>
                      </a:lnTo>
                      <a:lnTo>
                        <a:pt x="348" y="1124"/>
                      </a:lnTo>
                      <a:close/>
                      <a:moveTo>
                        <a:pt x="4184" y="1040"/>
                      </a:moveTo>
                      <a:lnTo>
                        <a:pt x="4180" y="1034"/>
                      </a:lnTo>
                      <a:lnTo>
                        <a:pt x="4200" y="1020"/>
                      </a:lnTo>
                      <a:lnTo>
                        <a:pt x="4204" y="1028"/>
                      </a:lnTo>
                      <a:lnTo>
                        <a:pt x="4184" y="1040"/>
                      </a:lnTo>
                      <a:close/>
                      <a:moveTo>
                        <a:pt x="406" y="1030"/>
                      </a:moveTo>
                      <a:lnTo>
                        <a:pt x="386" y="1016"/>
                      </a:lnTo>
                      <a:lnTo>
                        <a:pt x="392" y="1010"/>
                      </a:lnTo>
                      <a:lnTo>
                        <a:pt x="412" y="1022"/>
                      </a:lnTo>
                      <a:lnTo>
                        <a:pt x="406" y="1030"/>
                      </a:lnTo>
                      <a:close/>
                      <a:moveTo>
                        <a:pt x="4120" y="950"/>
                      </a:moveTo>
                      <a:lnTo>
                        <a:pt x="4116" y="944"/>
                      </a:lnTo>
                      <a:lnTo>
                        <a:pt x="4136" y="928"/>
                      </a:lnTo>
                      <a:lnTo>
                        <a:pt x="4140" y="936"/>
                      </a:lnTo>
                      <a:lnTo>
                        <a:pt x="4120" y="950"/>
                      </a:lnTo>
                      <a:close/>
                      <a:moveTo>
                        <a:pt x="472" y="938"/>
                      </a:moveTo>
                      <a:lnTo>
                        <a:pt x="452" y="924"/>
                      </a:lnTo>
                      <a:lnTo>
                        <a:pt x="456" y="918"/>
                      </a:lnTo>
                      <a:lnTo>
                        <a:pt x="476" y="932"/>
                      </a:lnTo>
                      <a:lnTo>
                        <a:pt x="472" y="938"/>
                      </a:lnTo>
                      <a:close/>
                      <a:moveTo>
                        <a:pt x="4052" y="862"/>
                      </a:moveTo>
                      <a:lnTo>
                        <a:pt x="4048" y="856"/>
                      </a:lnTo>
                      <a:lnTo>
                        <a:pt x="4066" y="840"/>
                      </a:lnTo>
                      <a:lnTo>
                        <a:pt x="4072" y="846"/>
                      </a:lnTo>
                      <a:lnTo>
                        <a:pt x="4052" y="862"/>
                      </a:lnTo>
                      <a:close/>
                      <a:moveTo>
                        <a:pt x="540" y="850"/>
                      </a:moveTo>
                      <a:lnTo>
                        <a:pt x="522" y="836"/>
                      </a:lnTo>
                      <a:lnTo>
                        <a:pt x="526" y="830"/>
                      </a:lnTo>
                      <a:lnTo>
                        <a:pt x="546" y="844"/>
                      </a:lnTo>
                      <a:lnTo>
                        <a:pt x="540" y="850"/>
                      </a:lnTo>
                      <a:close/>
                      <a:moveTo>
                        <a:pt x="3980" y="776"/>
                      </a:moveTo>
                      <a:lnTo>
                        <a:pt x="3976" y="770"/>
                      </a:lnTo>
                      <a:lnTo>
                        <a:pt x="3992" y="754"/>
                      </a:lnTo>
                      <a:lnTo>
                        <a:pt x="3998" y="760"/>
                      </a:lnTo>
                      <a:lnTo>
                        <a:pt x="3980" y="776"/>
                      </a:lnTo>
                      <a:close/>
                      <a:moveTo>
                        <a:pt x="612" y="766"/>
                      </a:moveTo>
                      <a:lnTo>
                        <a:pt x="596" y="750"/>
                      </a:lnTo>
                      <a:lnTo>
                        <a:pt x="600" y="744"/>
                      </a:lnTo>
                      <a:lnTo>
                        <a:pt x="618" y="760"/>
                      </a:lnTo>
                      <a:lnTo>
                        <a:pt x="612" y="766"/>
                      </a:lnTo>
                      <a:close/>
                      <a:moveTo>
                        <a:pt x="3904" y="696"/>
                      </a:moveTo>
                      <a:lnTo>
                        <a:pt x="3898" y="690"/>
                      </a:lnTo>
                      <a:lnTo>
                        <a:pt x="3916" y="674"/>
                      </a:lnTo>
                      <a:lnTo>
                        <a:pt x="3922" y="678"/>
                      </a:lnTo>
                      <a:lnTo>
                        <a:pt x="3904" y="696"/>
                      </a:lnTo>
                      <a:close/>
                      <a:moveTo>
                        <a:pt x="690" y="686"/>
                      </a:moveTo>
                      <a:lnTo>
                        <a:pt x="672" y="668"/>
                      </a:lnTo>
                      <a:lnTo>
                        <a:pt x="678" y="664"/>
                      </a:lnTo>
                      <a:lnTo>
                        <a:pt x="696" y="680"/>
                      </a:lnTo>
                      <a:lnTo>
                        <a:pt x="690" y="686"/>
                      </a:lnTo>
                      <a:close/>
                      <a:moveTo>
                        <a:pt x="3824" y="618"/>
                      </a:moveTo>
                      <a:lnTo>
                        <a:pt x="3818" y="614"/>
                      </a:lnTo>
                      <a:lnTo>
                        <a:pt x="3834" y="596"/>
                      </a:lnTo>
                      <a:lnTo>
                        <a:pt x="3840" y="600"/>
                      </a:lnTo>
                      <a:lnTo>
                        <a:pt x="3824" y="618"/>
                      </a:lnTo>
                      <a:close/>
                      <a:moveTo>
                        <a:pt x="770" y="610"/>
                      </a:moveTo>
                      <a:lnTo>
                        <a:pt x="754" y="592"/>
                      </a:lnTo>
                      <a:lnTo>
                        <a:pt x="760" y="586"/>
                      </a:lnTo>
                      <a:lnTo>
                        <a:pt x="776" y="604"/>
                      </a:lnTo>
                      <a:lnTo>
                        <a:pt x="770" y="610"/>
                      </a:lnTo>
                      <a:close/>
                      <a:moveTo>
                        <a:pt x="3740" y="546"/>
                      </a:moveTo>
                      <a:lnTo>
                        <a:pt x="3734" y="540"/>
                      </a:lnTo>
                      <a:lnTo>
                        <a:pt x="3748" y="522"/>
                      </a:lnTo>
                      <a:lnTo>
                        <a:pt x="3756" y="526"/>
                      </a:lnTo>
                      <a:lnTo>
                        <a:pt x="3740" y="546"/>
                      </a:lnTo>
                      <a:close/>
                      <a:moveTo>
                        <a:pt x="854" y="536"/>
                      </a:moveTo>
                      <a:lnTo>
                        <a:pt x="840" y="518"/>
                      </a:lnTo>
                      <a:lnTo>
                        <a:pt x="846" y="512"/>
                      </a:lnTo>
                      <a:lnTo>
                        <a:pt x="862" y="532"/>
                      </a:lnTo>
                      <a:lnTo>
                        <a:pt x="854" y="536"/>
                      </a:lnTo>
                      <a:close/>
                      <a:moveTo>
                        <a:pt x="3652" y="476"/>
                      </a:moveTo>
                      <a:lnTo>
                        <a:pt x="3646" y="472"/>
                      </a:lnTo>
                      <a:lnTo>
                        <a:pt x="3660" y="452"/>
                      </a:lnTo>
                      <a:lnTo>
                        <a:pt x="3666" y="458"/>
                      </a:lnTo>
                      <a:lnTo>
                        <a:pt x="3652" y="476"/>
                      </a:lnTo>
                      <a:close/>
                      <a:moveTo>
                        <a:pt x="942" y="468"/>
                      </a:moveTo>
                      <a:lnTo>
                        <a:pt x="928" y="448"/>
                      </a:lnTo>
                      <a:lnTo>
                        <a:pt x="934" y="444"/>
                      </a:lnTo>
                      <a:lnTo>
                        <a:pt x="950" y="464"/>
                      </a:lnTo>
                      <a:lnTo>
                        <a:pt x="942" y="468"/>
                      </a:lnTo>
                      <a:close/>
                      <a:moveTo>
                        <a:pt x="3562" y="412"/>
                      </a:moveTo>
                      <a:lnTo>
                        <a:pt x="3556" y="408"/>
                      </a:lnTo>
                      <a:lnTo>
                        <a:pt x="3568" y="388"/>
                      </a:lnTo>
                      <a:lnTo>
                        <a:pt x="3576" y="392"/>
                      </a:lnTo>
                      <a:lnTo>
                        <a:pt x="3562" y="412"/>
                      </a:lnTo>
                      <a:close/>
                      <a:moveTo>
                        <a:pt x="1034" y="404"/>
                      </a:moveTo>
                      <a:lnTo>
                        <a:pt x="1020" y="384"/>
                      </a:lnTo>
                      <a:lnTo>
                        <a:pt x="1026" y="380"/>
                      </a:lnTo>
                      <a:lnTo>
                        <a:pt x="1040" y="400"/>
                      </a:lnTo>
                      <a:lnTo>
                        <a:pt x="1034" y="404"/>
                      </a:lnTo>
                      <a:close/>
                      <a:moveTo>
                        <a:pt x="3468" y="352"/>
                      </a:moveTo>
                      <a:lnTo>
                        <a:pt x="3460" y="348"/>
                      </a:lnTo>
                      <a:lnTo>
                        <a:pt x="3474" y="326"/>
                      </a:lnTo>
                      <a:lnTo>
                        <a:pt x="3480" y="330"/>
                      </a:lnTo>
                      <a:lnTo>
                        <a:pt x="3468" y="352"/>
                      </a:lnTo>
                      <a:close/>
                      <a:moveTo>
                        <a:pt x="1128" y="344"/>
                      </a:moveTo>
                      <a:lnTo>
                        <a:pt x="1116" y="324"/>
                      </a:lnTo>
                      <a:lnTo>
                        <a:pt x="1122" y="320"/>
                      </a:lnTo>
                      <a:lnTo>
                        <a:pt x="1134" y="340"/>
                      </a:lnTo>
                      <a:lnTo>
                        <a:pt x="1128" y="344"/>
                      </a:lnTo>
                      <a:close/>
                      <a:moveTo>
                        <a:pt x="3372" y="296"/>
                      </a:moveTo>
                      <a:lnTo>
                        <a:pt x="3364" y="292"/>
                      </a:lnTo>
                      <a:lnTo>
                        <a:pt x="3376" y="272"/>
                      </a:lnTo>
                      <a:lnTo>
                        <a:pt x="3382" y="274"/>
                      </a:lnTo>
                      <a:lnTo>
                        <a:pt x="3372" y="296"/>
                      </a:lnTo>
                      <a:close/>
                      <a:moveTo>
                        <a:pt x="1224" y="290"/>
                      </a:moveTo>
                      <a:lnTo>
                        <a:pt x="1214" y="268"/>
                      </a:lnTo>
                      <a:lnTo>
                        <a:pt x="1220" y="264"/>
                      </a:lnTo>
                      <a:lnTo>
                        <a:pt x="1232" y="286"/>
                      </a:lnTo>
                      <a:lnTo>
                        <a:pt x="1224" y="290"/>
                      </a:lnTo>
                      <a:close/>
                      <a:moveTo>
                        <a:pt x="3272" y="246"/>
                      </a:moveTo>
                      <a:lnTo>
                        <a:pt x="3264" y="242"/>
                      </a:lnTo>
                      <a:lnTo>
                        <a:pt x="3274" y="220"/>
                      </a:lnTo>
                      <a:lnTo>
                        <a:pt x="3282" y="224"/>
                      </a:lnTo>
                      <a:lnTo>
                        <a:pt x="3272" y="246"/>
                      </a:lnTo>
                      <a:close/>
                      <a:moveTo>
                        <a:pt x="1324" y="240"/>
                      </a:moveTo>
                      <a:lnTo>
                        <a:pt x="1314" y="218"/>
                      </a:lnTo>
                      <a:lnTo>
                        <a:pt x="1320" y="214"/>
                      </a:lnTo>
                      <a:lnTo>
                        <a:pt x="1330" y="236"/>
                      </a:lnTo>
                      <a:lnTo>
                        <a:pt x="1324" y="240"/>
                      </a:lnTo>
                      <a:close/>
                      <a:moveTo>
                        <a:pt x="3170" y="200"/>
                      </a:moveTo>
                      <a:lnTo>
                        <a:pt x="3162" y="196"/>
                      </a:lnTo>
                      <a:lnTo>
                        <a:pt x="3172" y="174"/>
                      </a:lnTo>
                      <a:lnTo>
                        <a:pt x="3180" y="178"/>
                      </a:lnTo>
                      <a:lnTo>
                        <a:pt x="3170" y="200"/>
                      </a:lnTo>
                      <a:close/>
                      <a:moveTo>
                        <a:pt x="1426" y="194"/>
                      </a:moveTo>
                      <a:lnTo>
                        <a:pt x="1416" y="172"/>
                      </a:lnTo>
                      <a:lnTo>
                        <a:pt x="1424" y="170"/>
                      </a:lnTo>
                      <a:lnTo>
                        <a:pt x="1432" y="192"/>
                      </a:lnTo>
                      <a:lnTo>
                        <a:pt x="1426" y="194"/>
                      </a:lnTo>
                      <a:close/>
                      <a:moveTo>
                        <a:pt x="3066" y="158"/>
                      </a:moveTo>
                      <a:lnTo>
                        <a:pt x="3058" y="156"/>
                      </a:lnTo>
                      <a:lnTo>
                        <a:pt x="3066" y="134"/>
                      </a:lnTo>
                      <a:lnTo>
                        <a:pt x="3074" y="136"/>
                      </a:lnTo>
                      <a:lnTo>
                        <a:pt x="3066" y="158"/>
                      </a:lnTo>
                      <a:close/>
                      <a:moveTo>
                        <a:pt x="1530" y="154"/>
                      </a:moveTo>
                      <a:lnTo>
                        <a:pt x="1522" y="132"/>
                      </a:lnTo>
                      <a:lnTo>
                        <a:pt x="1528" y="130"/>
                      </a:lnTo>
                      <a:lnTo>
                        <a:pt x="1536" y="152"/>
                      </a:lnTo>
                      <a:lnTo>
                        <a:pt x="1530" y="154"/>
                      </a:lnTo>
                      <a:close/>
                      <a:moveTo>
                        <a:pt x="2960" y="124"/>
                      </a:moveTo>
                      <a:lnTo>
                        <a:pt x="2952" y="122"/>
                      </a:lnTo>
                      <a:lnTo>
                        <a:pt x="2960" y="98"/>
                      </a:lnTo>
                      <a:lnTo>
                        <a:pt x="2968" y="100"/>
                      </a:lnTo>
                      <a:lnTo>
                        <a:pt x="2960" y="124"/>
                      </a:lnTo>
                      <a:close/>
                      <a:moveTo>
                        <a:pt x="1634" y="120"/>
                      </a:moveTo>
                      <a:lnTo>
                        <a:pt x="1628" y="98"/>
                      </a:lnTo>
                      <a:lnTo>
                        <a:pt x="1636" y="94"/>
                      </a:lnTo>
                      <a:lnTo>
                        <a:pt x="1642" y="118"/>
                      </a:lnTo>
                      <a:lnTo>
                        <a:pt x="1634" y="120"/>
                      </a:lnTo>
                      <a:close/>
                      <a:moveTo>
                        <a:pt x="2852" y="94"/>
                      </a:moveTo>
                      <a:lnTo>
                        <a:pt x="2846" y="92"/>
                      </a:lnTo>
                      <a:lnTo>
                        <a:pt x="2850" y="68"/>
                      </a:lnTo>
                      <a:lnTo>
                        <a:pt x="2858" y="70"/>
                      </a:lnTo>
                      <a:lnTo>
                        <a:pt x="2852" y="94"/>
                      </a:lnTo>
                      <a:close/>
                      <a:moveTo>
                        <a:pt x="1742" y="90"/>
                      </a:moveTo>
                      <a:lnTo>
                        <a:pt x="1736" y="68"/>
                      </a:lnTo>
                      <a:lnTo>
                        <a:pt x="1744" y="66"/>
                      </a:lnTo>
                      <a:lnTo>
                        <a:pt x="1750" y="88"/>
                      </a:lnTo>
                      <a:lnTo>
                        <a:pt x="1742" y="90"/>
                      </a:lnTo>
                      <a:close/>
                      <a:moveTo>
                        <a:pt x="2744" y="68"/>
                      </a:moveTo>
                      <a:lnTo>
                        <a:pt x="2736" y="66"/>
                      </a:lnTo>
                      <a:lnTo>
                        <a:pt x="2742" y="44"/>
                      </a:lnTo>
                      <a:lnTo>
                        <a:pt x="2750" y="44"/>
                      </a:lnTo>
                      <a:lnTo>
                        <a:pt x="2744" y="68"/>
                      </a:lnTo>
                      <a:close/>
                      <a:moveTo>
                        <a:pt x="1852" y="66"/>
                      </a:moveTo>
                      <a:lnTo>
                        <a:pt x="1846" y="42"/>
                      </a:lnTo>
                      <a:lnTo>
                        <a:pt x="1854" y="42"/>
                      </a:lnTo>
                      <a:lnTo>
                        <a:pt x="1858" y="64"/>
                      </a:lnTo>
                      <a:lnTo>
                        <a:pt x="1852" y="66"/>
                      </a:lnTo>
                      <a:close/>
                      <a:moveTo>
                        <a:pt x="2634" y="50"/>
                      </a:moveTo>
                      <a:lnTo>
                        <a:pt x="2626" y="48"/>
                      </a:lnTo>
                      <a:lnTo>
                        <a:pt x="2630" y="24"/>
                      </a:lnTo>
                      <a:lnTo>
                        <a:pt x="2638" y="26"/>
                      </a:lnTo>
                      <a:lnTo>
                        <a:pt x="2634" y="50"/>
                      </a:lnTo>
                      <a:close/>
                      <a:moveTo>
                        <a:pt x="1960" y="48"/>
                      </a:moveTo>
                      <a:lnTo>
                        <a:pt x="1958" y="24"/>
                      </a:lnTo>
                      <a:lnTo>
                        <a:pt x="1966" y="22"/>
                      </a:lnTo>
                      <a:lnTo>
                        <a:pt x="1968" y="46"/>
                      </a:lnTo>
                      <a:lnTo>
                        <a:pt x="1960" y="48"/>
                      </a:lnTo>
                      <a:close/>
                      <a:moveTo>
                        <a:pt x="2524" y="36"/>
                      </a:moveTo>
                      <a:lnTo>
                        <a:pt x="2516" y="34"/>
                      </a:lnTo>
                      <a:lnTo>
                        <a:pt x="2518" y="10"/>
                      </a:lnTo>
                      <a:lnTo>
                        <a:pt x="2526" y="12"/>
                      </a:lnTo>
                      <a:lnTo>
                        <a:pt x="2524" y="36"/>
                      </a:lnTo>
                      <a:close/>
                      <a:moveTo>
                        <a:pt x="2072" y="34"/>
                      </a:moveTo>
                      <a:lnTo>
                        <a:pt x="2070" y="10"/>
                      </a:lnTo>
                      <a:lnTo>
                        <a:pt x="2078" y="10"/>
                      </a:lnTo>
                      <a:lnTo>
                        <a:pt x="2080" y="34"/>
                      </a:lnTo>
                      <a:lnTo>
                        <a:pt x="2072" y="34"/>
                      </a:lnTo>
                      <a:close/>
                      <a:moveTo>
                        <a:pt x="2414" y="26"/>
                      </a:moveTo>
                      <a:lnTo>
                        <a:pt x="2406" y="26"/>
                      </a:lnTo>
                      <a:lnTo>
                        <a:pt x="2406" y="2"/>
                      </a:lnTo>
                      <a:lnTo>
                        <a:pt x="2414" y="2"/>
                      </a:lnTo>
                      <a:lnTo>
                        <a:pt x="2414" y="26"/>
                      </a:lnTo>
                      <a:close/>
                      <a:moveTo>
                        <a:pt x="2182" y="26"/>
                      </a:moveTo>
                      <a:lnTo>
                        <a:pt x="2182" y="2"/>
                      </a:lnTo>
                      <a:lnTo>
                        <a:pt x="2190" y="2"/>
                      </a:lnTo>
                      <a:lnTo>
                        <a:pt x="2190" y="26"/>
                      </a:lnTo>
                      <a:lnTo>
                        <a:pt x="2182" y="26"/>
                      </a:lnTo>
                      <a:close/>
                      <a:moveTo>
                        <a:pt x="2302" y="24"/>
                      </a:moveTo>
                      <a:lnTo>
                        <a:pt x="2294" y="24"/>
                      </a:lnTo>
                      <a:lnTo>
                        <a:pt x="2294" y="0"/>
                      </a:lnTo>
                      <a:lnTo>
                        <a:pt x="2302" y="0"/>
                      </a:lnTo>
                      <a:lnTo>
                        <a:pt x="2302" y="24"/>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8" name="Freeform 42">
                  <a:extLst>
                    <a:ext uri="{FF2B5EF4-FFF2-40B4-BE49-F238E27FC236}">
                      <a16:creationId xmlns:a16="http://schemas.microsoft.com/office/drawing/2014/main" id="{EF26C950-DA09-4C2C-A5D3-E0A476356F27}"/>
                    </a:ext>
                  </a:extLst>
                </p:cNvPr>
                <p:cNvSpPr>
                  <a:spLocks noEditPoints="1"/>
                </p:cNvSpPr>
                <p:nvPr/>
              </p:nvSpPr>
              <p:spPr bwMode="auto">
                <a:xfrm>
                  <a:off x="12707258" y="1836319"/>
                  <a:ext cx="1438532" cy="1422883"/>
                </a:xfrm>
                <a:custGeom>
                  <a:avLst/>
                  <a:gdLst/>
                  <a:ahLst/>
                  <a:cxnLst>
                    <a:cxn ang="0">
                      <a:pos x="2248" y="4236"/>
                    </a:cxn>
                    <a:cxn ang="0">
                      <a:pos x="1856" y="4224"/>
                    </a:cxn>
                    <a:cxn ang="0">
                      <a:pos x="2468" y="4196"/>
                    </a:cxn>
                    <a:cxn ang="0">
                      <a:pos x="1634" y="4184"/>
                    </a:cxn>
                    <a:cxn ang="0">
                      <a:pos x="2686" y="4148"/>
                    </a:cxn>
                    <a:cxn ang="0">
                      <a:pos x="1366" y="4102"/>
                    </a:cxn>
                    <a:cxn ang="0">
                      <a:pos x="2950" y="4056"/>
                    </a:cxn>
                    <a:cxn ang="0">
                      <a:pos x="1168" y="3998"/>
                    </a:cxn>
                    <a:cxn ang="0">
                      <a:pos x="3156" y="3970"/>
                    </a:cxn>
                    <a:cxn ang="0">
                      <a:pos x="974" y="3886"/>
                    </a:cxn>
                    <a:cxn ang="0">
                      <a:pos x="3346" y="3850"/>
                    </a:cxn>
                    <a:cxn ang="0">
                      <a:pos x="838" y="3788"/>
                    </a:cxn>
                    <a:cxn ang="0">
                      <a:pos x="3480" y="3748"/>
                    </a:cxn>
                    <a:cxn ang="0">
                      <a:pos x="658" y="3656"/>
                    </a:cxn>
                    <a:cxn ang="0">
                      <a:pos x="3644" y="3594"/>
                    </a:cxn>
                    <a:cxn ang="0">
                      <a:pos x="3792" y="3424"/>
                    </a:cxn>
                    <a:cxn ang="0">
                      <a:pos x="366" y="3314"/>
                    </a:cxn>
                    <a:cxn ang="0">
                      <a:pos x="3908" y="3232"/>
                    </a:cxn>
                    <a:cxn ang="0">
                      <a:pos x="250" y="3122"/>
                    </a:cxn>
                    <a:cxn ang="0">
                      <a:pos x="4014" y="3036"/>
                    </a:cxn>
                    <a:cxn ang="0">
                      <a:pos x="134" y="2866"/>
                    </a:cxn>
                    <a:cxn ang="0">
                      <a:pos x="4120" y="2778"/>
                    </a:cxn>
                    <a:cxn ang="0">
                      <a:pos x="82" y="2648"/>
                    </a:cxn>
                    <a:cxn ang="0">
                      <a:pos x="4194" y="2566"/>
                    </a:cxn>
                    <a:cxn ang="0">
                      <a:pos x="38" y="2430"/>
                    </a:cxn>
                    <a:cxn ang="0">
                      <a:pos x="4228" y="2344"/>
                    </a:cxn>
                    <a:cxn ang="0">
                      <a:pos x="20" y="2262"/>
                    </a:cxn>
                    <a:cxn ang="0">
                      <a:pos x="4240" y="2176"/>
                    </a:cxn>
                    <a:cxn ang="0">
                      <a:pos x="4224" y="2114"/>
                    </a:cxn>
                    <a:cxn ang="0">
                      <a:pos x="16" y="2040"/>
                    </a:cxn>
                    <a:cxn ang="0">
                      <a:pos x="36" y="1818"/>
                    </a:cxn>
                    <a:cxn ang="0">
                      <a:pos x="4176" y="1670"/>
                    </a:cxn>
                    <a:cxn ang="0">
                      <a:pos x="64" y="1596"/>
                    </a:cxn>
                    <a:cxn ang="0">
                      <a:pos x="4118" y="1456"/>
                    </a:cxn>
                    <a:cxn ang="0">
                      <a:pos x="132" y="1380"/>
                    </a:cxn>
                    <a:cxn ang="0">
                      <a:pos x="4012" y="1198"/>
                    </a:cxn>
                    <a:cxn ang="0">
                      <a:pos x="248" y="1124"/>
                    </a:cxn>
                    <a:cxn ang="0">
                      <a:pos x="3918" y="994"/>
                    </a:cxn>
                    <a:cxn ang="0">
                      <a:pos x="376" y="940"/>
                    </a:cxn>
                    <a:cxn ang="0">
                      <a:pos x="3788" y="810"/>
                    </a:cxn>
                    <a:cxn ang="0">
                      <a:pos x="512" y="762"/>
                    </a:cxn>
                    <a:cxn ang="0">
                      <a:pos x="3680" y="682"/>
                    </a:cxn>
                    <a:cxn ang="0">
                      <a:pos x="624" y="640"/>
                    </a:cxn>
                    <a:cxn ang="0">
                      <a:pos x="3508" y="538"/>
                    </a:cxn>
                    <a:cxn ang="0">
                      <a:pos x="790" y="490"/>
                    </a:cxn>
                    <a:cxn ang="0">
                      <a:pos x="970" y="358"/>
                    </a:cxn>
                    <a:cxn ang="0">
                      <a:pos x="3144" y="280"/>
                    </a:cxn>
                    <a:cxn ang="0">
                      <a:pos x="1154" y="232"/>
                    </a:cxn>
                    <a:cxn ang="0">
                      <a:pos x="2944" y="182"/>
                    </a:cxn>
                    <a:cxn ang="0">
                      <a:pos x="1360" y="140"/>
                    </a:cxn>
                    <a:cxn ang="0">
                      <a:pos x="2680" y="90"/>
                    </a:cxn>
                    <a:cxn ang="0">
                      <a:pos x="1628" y="56"/>
                    </a:cxn>
                    <a:cxn ang="0">
                      <a:pos x="2464" y="28"/>
                    </a:cxn>
                    <a:cxn ang="0">
                      <a:pos x="1850" y="32"/>
                    </a:cxn>
                    <a:cxn ang="0">
                      <a:pos x="2242" y="2"/>
                    </a:cxn>
                    <a:cxn ang="0">
                      <a:pos x="2074" y="16"/>
                    </a:cxn>
                  </a:cxnLst>
                  <a:rect l="0" t="0" r="r" b="b"/>
                  <a:pathLst>
                    <a:path w="4240" h="4240">
                      <a:moveTo>
                        <a:pt x="2080" y="4240"/>
                      </a:moveTo>
                      <a:lnTo>
                        <a:pt x="2080" y="4240"/>
                      </a:lnTo>
                      <a:lnTo>
                        <a:pt x="2024" y="4238"/>
                      </a:lnTo>
                      <a:lnTo>
                        <a:pt x="2024" y="4222"/>
                      </a:lnTo>
                      <a:lnTo>
                        <a:pt x="2024" y="4222"/>
                      </a:lnTo>
                      <a:lnTo>
                        <a:pt x="2080" y="4224"/>
                      </a:lnTo>
                      <a:lnTo>
                        <a:pt x="2080" y="4240"/>
                      </a:lnTo>
                      <a:close/>
                      <a:moveTo>
                        <a:pt x="2248" y="4236"/>
                      </a:moveTo>
                      <a:lnTo>
                        <a:pt x="2248" y="4220"/>
                      </a:lnTo>
                      <a:lnTo>
                        <a:pt x="2248" y="4220"/>
                      </a:lnTo>
                      <a:lnTo>
                        <a:pt x="2302" y="4216"/>
                      </a:lnTo>
                      <a:lnTo>
                        <a:pt x="2304" y="4232"/>
                      </a:lnTo>
                      <a:lnTo>
                        <a:pt x="2304" y="4232"/>
                      </a:lnTo>
                      <a:lnTo>
                        <a:pt x="2248" y="4236"/>
                      </a:lnTo>
                      <a:lnTo>
                        <a:pt x="2248" y="4236"/>
                      </a:lnTo>
                      <a:close/>
                      <a:moveTo>
                        <a:pt x="1856" y="4224"/>
                      </a:moveTo>
                      <a:lnTo>
                        <a:pt x="1856" y="4224"/>
                      </a:lnTo>
                      <a:lnTo>
                        <a:pt x="1800" y="4216"/>
                      </a:lnTo>
                      <a:lnTo>
                        <a:pt x="1802" y="4200"/>
                      </a:lnTo>
                      <a:lnTo>
                        <a:pt x="1802" y="4200"/>
                      </a:lnTo>
                      <a:lnTo>
                        <a:pt x="1858" y="4208"/>
                      </a:lnTo>
                      <a:lnTo>
                        <a:pt x="1856" y="4224"/>
                      </a:lnTo>
                      <a:close/>
                      <a:moveTo>
                        <a:pt x="2472" y="4212"/>
                      </a:moveTo>
                      <a:lnTo>
                        <a:pt x="2468" y="4196"/>
                      </a:lnTo>
                      <a:lnTo>
                        <a:pt x="2468" y="4196"/>
                      </a:lnTo>
                      <a:lnTo>
                        <a:pt x="2524" y="4186"/>
                      </a:lnTo>
                      <a:lnTo>
                        <a:pt x="2526" y="4202"/>
                      </a:lnTo>
                      <a:lnTo>
                        <a:pt x="2526" y="4202"/>
                      </a:lnTo>
                      <a:lnTo>
                        <a:pt x="2472" y="4212"/>
                      </a:lnTo>
                      <a:lnTo>
                        <a:pt x="2472" y="4212"/>
                      </a:lnTo>
                      <a:close/>
                      <a:moveTo>
                        <a:pt x="1634" y="4184"/>
                      </a:moveTo>
                      <a:lnTo>
                        <a:pt x="1634" y="4184"/>
                      </a:lnTo>
                      <a:lnTo>
                        <a:pt x="1580" y="4172"/>
                      </a:lnTo>
                      <a:lnTo>
                        <a:pt x="1584" y="4156"/>
                      </a:lnTo>
                      <a:lnTo>
                        <a:pt x="1584" y="4156"/>
                      </a:lnTo>
                      <a:lnTo>
                        <a:pt x="1638" y="4170"/>
                      </a:lnTo>
                      <a:lnTo>
                        <a:pt x="1634" y="4184"/>
                      </a:lnTo>
                      <a:close/>
                      <a:moveTo>
                        <a:pt x="2690" y="4162"/>
                      </a:moveTo>
                      <a:lnTo>
                        <a:pt x="2686" y="4148"/>
                      </a:lnTo>
                      <a:lnTo>
                        <a:pt x="2686" y="4148"/>
                      </a:lnTo>
                      <a:lnTo>
                        <a:pt x="2740" y="4132"/>
                      </a:lnTo>
                      <a:lnTo>
                        <a:pt x="2744" y="4148"/>
                      </a:lnTo>
                      <a:lnTo>
                        <a:pt x="2744" y="4148"/>
                      </a:lnTo>
                      <a:lnTo>
                        <a:pt x="2690" y="4162"/>
                      </a:lnTo>
                      <a:lnTo>
                        <a:pt x="2690" y="4162"/>
                      </a:lnTo>
                      <a:close/>
                      <a:moveTo>
                        <a:pt x="1418" y="4122"/>
                      </a:moveTo>
                      <a:lnTo>
                        <a:pt x="1418" y="4122"/>
                      </a:lnTo>
                      <a:lnTo>
                        <a:pt x="1366" y="4102"/>
                      </a:lnTo>
                      <a:lnTo>
                        <a:pt x="1372" y="4088"/>
                      </a:lnTo>
                      <a:lnTo>
                        <a:pt x="1372" y="4088"/>
                      </a:lnTo>
                      <a:lnTo>
                        <a:pt x="1424" y="4106"/>
                      </a:lnTo>
                      <a:lnTo>
                        <a:pt x="1418" y="4122"/>
                      </a:lnTo>
                      <a:close/>
                      <a:moveTo>
                        <a:pt x="2904" y="4092"/>
                      </a:moveTo>
                      <a:lnTo>
                        <a:pt x="2898" y="4076"/>
                      </a:lnTo>
                      <a:lnTo>
                        <a:pt x="2898" y="4076"/>
                      </a:lnTo>
                      <a:lnTo>
                        <a:pt x="2950" y="4056"/>
                      </a:lnTo>
                      <a:lnTo>
                        <a:pt x="2956" y="4070"/>
                      </a:lnTo>
                      <a:lnTo>
                        <a:pt x="2956" y="4070"/>
                      </a:lnTo>
                      <a:lnTo>
                        <a:pt x="2904" y="4092"/>
                      </a:lnTo>
                      <a:lnTo>
                        <a:pt x="2904" y="4092"/>
                      </a:lnTo>
                      <a:close/>
                      <a:moveTo>
                        <a:pt x="1210" y="4036"/>
                      </a:moveTo>
                      <a:lnTo>
                        <a:pt x="1210" y="4036"/>
                      </a:lnTo>
                      <a:lnTo>
                        <a:pt x="1160" y="4012"/>
                      </a:lnTo>
                      <a:lnTo>
                        <a:pt x="1168" y="3998"/>
                      </a:lnTo>
                      <a:lnTo>
                        <a:pt x="1168" y="3998"/>
                      </a:lnTo>
                      <a:lnTo>
                        <a:pt x="1218" y="4022"/>
                      </a:lnTo>
                      <a:lnTo>
                        <a:pt x="1210" y="4036"/>
                      </a:lnTo>
                      <a:close/>
                      <a:moveTo>
                        <a:pt x="3108" y="3998"/>
                      </a:moveTo>
                      <a:lnTo>
                        <a:pt x="3100" y="3984"/>
                      </a:lnTo>
                      <a:lnTo>
                        <a:pt x="3100" y="3984"/>
                      </a:lnTo>
                      <a:lnTo>
                        <a:pt x="3148" y="3956"/>
                      </a:lnTo>
                      <a:lnTo>
                        <a:pt x="3156" y="3970"/>
                      </a:lnTo>
                      <a:lnTo>
                        <a:pt x="3156" y="3970"/>
                      </a:lnTo>
                      <a:lnTo>
                        <a:pt x="3108" y="3998"/>
                      </a:lnTo>
                      <a:lnTo>
                        <a:pt x="3108" y="3998"/>
                      </a:lnTo>
                      <a:close/>
                      <a:moveTo>
                        <a:pt x="1012" y="3930"/>
                      </a:moveTo>
                      <a:lnTo>
                        <a:pt x="1012" y="3930"/>
                      </a:lnTo>
                      <a:lnTo>
                        <a:pt x="966" y="3898"/>
                      </a:lnTo>
                      <a:lnTo>
                        <a:pt x="974" y="3886"/>
                      </a:lnTo>
                      <a:lnTo>
                        <a:pt x="974" y="3886"/>
                      </a:lnTo>
                      <a:lnTo>
                        <a:pt x="1022" y="3916"/>
                      </a:lnTo>
                      <a:lnTo>
                        <a:pt x="1012" y="3930"/>
                      </a:lnTo>
                      <a:close/>
                      <a:moveTo>
                        <a:pt x="3300" y="3882"/>
                      </a:moveTo>
                      <a:lnTo>
                        <a:pt x="3292" y="3868"/>
                      </a:lnTo>
                      <a:lnTo>
                        <a:pt x="3292" y="3868"/>
                      </a:lnTo>
                      <a:lnTo>
                        <a:pt x="3338" y="3838"/>
                      </a:lnTo>
                      <a:lnTo>
                        <a:pt x="3346" y="3850"/>
                      </a:lnTo>
                      <a:lnTo>
                        <a:pt x="3346" y="3850"/>
                      </a:lnTo>
                      <a:lnTo>
                        <a:pt x="3300" y="3882"/>
                      </a:lnTo>
                      <a:lnTo>
                        <a:pt x="3300" y="3882"/>
                      </a:lnTo>
                      <a:close/>
                      <a:moveTo>
                        <a:pt x="828" y="3802"/>
                      </a:moveTo>
                      <a:lnTo>
                        <a:pt x="828" y="3802"/>
                      </a:lnTo>
                      <a:lnTo>
                        <a:pt x="784" y="3766"/>
                      </a:lnTo>
                      <a:lnTo>
                        <a:pt x="794" y="3754"/>
                      </a:lnTo>
                      <a:lnTo>
                        <a:pt x="794" y="3754"/>
                      </a:lnTo>
                      <a:lnTo>
                        <a:pt x="838" y="3788"/>
                      </a:lnTo>
                      <a:lnTo>
                        <a:pt x="828" y="3802"/>
                      </a:lnTo>
                      <a:close/>
                      <a:moveTo>
                        <a:pt x="3480" y="3748"/>
                      </a:moveTo>
                      <a:lnTo>
                        <a:pt x="3470" y="3736"/>
                      </a:lnTo>
                      <a:lnTo>
                        <a:pt x="3470" y="3736"/>
                      </a:lnTo>
                      <a:lnTo>
                        <a:pt x="3512" y="3698"/>
                      </a:lnTo>
                      <a:lnTo>
                        <a:pt x="3522" y="3710"/>
                      </a:lnTo>
                      <a:lnTo>
                        <a:pt x="3522" y="3710"/>
                      </a:lnTo>
                      <a:lnTo>
                        <a:pt x="3480" y="3748"/>
                      </a:lnTo>
                      <a:lnTo>
                        <a:pt x="3480" y="3748"/>
                      </a:lnTo>
                      <a:close/>
                      <a:moveTo>
                        <a:pt x="658" y="3656"/>
                      </a:moveTo>
                      <a:lnTo>
                        <a:pt x="658" y="3656"/>
                      </a:lnTo>
                      <a:lnTo>
                        <a:pt x="616" y="3616"/>
                      </a:lnTo>
                      <a:lnTo>
                        <a:pt x="628" y="3604"/>
                      </a:lnTo>
                      <a:lnTo>
                        <a:pt x="628" y="3604"/>
                      </a:lnTo>
                      <a:lnTo>
                        <a:pt x="668" y="3644"/>
                      </a:lnTo>
                      <a:lnTo>
                        <a:pt x="658" y="3656"/>
                      </a:lnTo>
                      <a:close/>
                      <a:moveTo>
                        <a:pt x="3644" y="3594"/>
                      </a:moveTo>
                      <a:lnTo>
                        <a:pt x="3632" y="3584"/>
                      </a:lnTo>
                      <a:lnTo>
                        <a:pt x="3632" y="3584"/>
                      </a:lnTo>
                      <a:lnTo>
                        <a:pt x="3672" y="3542"/>
                      </a:lnTo>
                      <a:lnTo>
                        <a:pt x="3682" y="3554"/>
                      </a:lnTo>
                      <a:lnTo>
                        <a:pt x="3682" y="3554"/>
                      </a:lnTo>
                      <a:lnTo>
                        <a:pt x="3644" y="3594"/>
                      </a:lnTo>
                      <a:lnTo>
                        <a:pt x="3644" y="3594"/>
                      </a:lnTo>
                      <a:close/>
                      <a:moveTo>
                        <a:pt x="502" y="3492"/>
                      </a:moveTo>
                      <a:lnTo>
                        <a:pt x="502" y="3492"/>
                      </a:lnTo>
                      <a:lnTo>
                        <a:pt x="468" y="3448"/>
                      </a:lnTo>
                      <a:lnTo>
                        <a:pt x="480" y="3438"/>
                      </a:lnTo>
                      <a:lnTo>
                        <a:pt x="480" y="3438"/>
                      </a:lnTo>
                      <a:lnTo>
                        <a:pt x="516" y="3482"/>
                      </a:lnTo>
                      <a:lnTo>
                        <a:pt x="502" y="3492"/>
                      </a:lnTo>
                      <a:close/>
                      <a:moveTo>
                        <a:pt x="3792" y="3424"/>
                      </a:moveTo>
                      <a:lnTo>
                        <a:pt x="3780" y="3414"/>
                      </a:lnTo>
                      <a:lnTo>
                        <a:pt x="3780" y="3414"/>
                      </a:lnTo>
                      <a:lnTo>
                        <a:pt x="3812" y="3370"/>
                      </a:lnTo>
                      <a:lnTo>
                        <a:pt x="3826" y="3380"/>
                      </a:lnTo>
                      <a:lnTo>
                        <a:pt x="3826" y="3380"/>
                      </a:lnTo>
                      <a:lnTo>
                        <a:pt x="3792" y="3424"/>
                      </a:lnTo>
                      <a:lnTo>
                        <a:pt x="3792" y="3424"/>
                      </a:lnTo>
                      <a:close/>
                      <a:moveTo>
                        <a:pt x="366" y="3314"/>
                      </a:moveTo>
                      <a:lnTo>
                        <a:pt x="366" y="3314"/>
                      </a:lnTo>
                      <a:lnTo>
                        <a:pt x="336" y="3266"/>
                      </a:lnTo>
                      <a:lnTo>
                        <a:pt x="350" y="3258"/>
                      </a:lnTo>
                      <a:lnTo>
                        <a:pt x="350" y="3258"/>
                      </a:lnTo>
                      <a:lnTo>
                        <a:pt x="380" y="3304"/>
                      </a:lnTo>
                      <a:lnTo>
                        <a:pt x="366" y="3314"/>
                      </a:lnTo>
                      <a:close/>
                      <a:moveTo>
                        <a:pt x="3920" y="3240"/>
                      </a:moveTo>
                      <a:lnTo>
                        <a:pt x="3908" y="3232"/>
                      </a:lnTo>
                      <a:lnTo>
                        <a:pt x="3908" y="3232"/>
                      </a:lnTo>
                      <a:lnTo>
                        <a:pt x="3936" y="3184"/>
                      </a:lnTo>
                      <a:lnTo>
                        <a:pt x="3950" y="3192"/>
                      </a:lnTo>
                      <a:lnTo>
                        <a:pt x="3950" y="3192"/>
                      </a:lnTo>
                      <a:lnTo>
                        <a:pt x="3920" y="3240"/>
                      </a:lnTo>
                      <a:lnTo>
                        <a:pt x="3920" y="3240"/>
                      </a:lnTo>
                      <a:close/>
                      <a:moveTo>
                        <a:pt x="250" y="3122"/>
                      </a:moveTo>
                      <a:lnTo>
                        <a:pt x="250" y="3122"/>
                      </a:lnTo>
                      <a:lnTo>
                        <a:pt x="224" y="3072"/>
                      </a:lnTo>
                      <a:lnTo>
                        <a:pt x="238" y="3064"/>
                      </a:lnTo>
                      <a:lnTo>
                        <a:pt x="238" y="3064"/>
                      </a:lnTo>
                      <a:lnTo>
                        <a:pt x="264" y="3114"/>
                      </a:lnTo>
                      <a:lnTo>
                        <a:pt x="250" y="3122"/>
                      </a:lnTo>
                      <a:close/>
                      <a:moveTo>
                        <a:pt x="4030" y="3044"/>
                      </a:moveTo>
                      <a:lnTo>
                        <a:pt x="4014" y="3036"/>
                      </a:lnTo>
                      <a:lnTo>
                        <a:pt x="4014" y="3036"/>
                      </a:lnTo>
                      <a:lnTo>
                        <a:pt x="4038" y="2986"/>
                      </a:lnTo>
                      <a:lnTo>
                        <a:pt x="4054" y="2992"/>
                      </a:lnTo>
                      <a:lnTo>
                        <a:pt x="4054" y="2992"/>
                      </a:lnTo>
                      <a:lnTo>
                        <a:pt x="4030" y="3044"/>
                      </a:lnTo>
                      <a:lnTo>
                        <a:pt x="4030" y="3044"/>
                      </a:lnTo>
                      <a:close/>
                      <a:moveTo>
                        <a:pt x="154" y="2918"/>
                      </a:moveTo>
                      <a:lnTo>
                        <a:pt x="154" y="2918"/>
                      </a:lnTo>
                      <a:lnTo>
                        <a:pt x="134" y="2866"/>
                      </a:lnTo>
                      <a:lnTo>
                        <a:pt x="150" y="2860"/>
                      </a:lnTo>
                      <a:lnTo>
                        <a:pt x="150" y="2860"/>
                      </a:lnTo>
                      <a:lnTo>
                        <a:pt x="170" y="2912"/>
                      </a:lnTo>
                      <a:lnTo>
                        <a:pt x="154" y="2918"/>
                      </a:lnTo>
                      <a:close/>
                      <a:moveTo>
                        <a:pt x="4116" y="2836"/>
                      </a:moveTo>
                      <a:lnTo>
                        <a:pt x="4102" y="2832"/>
                      </a:lnTo>
                      <a:lnTo>
                        <a:pt x="4102" y="2832"/>
                      </a:lnTo>
                      <a:lnTo>
                        <a:pt x="4120" y="2778"/>
                      </a:lnTo>
                      <a:lnTo>
                        <a:pt x="4134" y="2784"/>
                      </a:lnTo>
                      <a:lnTo>
                        <a:pt x="4134" y="2784"/>
                      </a:lnTo>
                      <a:lnTo>
                        <a:pt x="4116" y="2836"/>
                      </a:lnTo>
                      <a:lnTo>
                        <a:pt x="4116" y="2836"/>
                      </a:lnTo>
                      <a:close/>
                      <a:moveTo>
                        <a:pt x="82" y="2706"/>
                      </a:moveTo>
                      <a:lnTo>
                        <a:pt x="82" y="2706"/>
                      </a:lnTo>
                      <a:lnTo>
                        <a:pt x="66" y="2652"/>
                      </a:lnTo>
                      <a:lnTo>
                        <a:pt x="82" y="2648"/>
                      </a:lnTo>
                      <a:lnTo>
                        <a:pt x="82" y="2648"/>
                      </a:lnTo>
                      <a:lnTo>
                        <a:pt x="96" y="2702"/>
                      </a:lnTo>
                      <a:lnTo>
                        <a:pt x="82" y="2706"/>
                      </a:lnTo>
                      <a:close/>
                      <a:moveTo>
                        <a:pt x="4182" y="2622"/>
                      </a:moveTo>
                      <a:lnTo>
                        <a:pt x="4166" y="2618"/>
                      </a:lnTo>
                      <a:lnTo>
                        <a:pt x="4166" y="2618"/>
                      </a:lnTo>
                      <a:lnTo>
                        <a:pt x="4178" y="2562"/>
                      </a:lnTo>
                      <a:lnTo>
                        <a:pt x="4194" y="2566"/>
                      </a:lnTo>
                      <a:lnTo>
                        <a:pt x="4194" y="2566"/>
                      </a:lnTo>
                      <a:lnTo>
                        <a:pt x="4182" y="2622"/>
                      </a:lnTo>
                      <a:lnTo>
                        <a:pt x="4182" y="2622"/>
                      </a:lnTo>
                      <a:close/>
                      <a:moveTo>
                        <a:pt x="30" y="2486"/>
                      </a:moveTo>
                      <a:lnTo>
                        <a:pt x="30" y="2486"/>
                      </a:lnTo>
                      <a:lnTo>
                        <a:pt x="22" y="2432"/>
                      </a:lnTo>
                      <a:lnTo>
                        <a:pt x="38" y="2430"/>
                      </a:lnTo>
                      <a:lnTo>
                        <a:pt x="38" y="2430"/>
                      </a:lnTo>
                      <a:lnTo>
                        <a:pt x="46" y="2484"/>
                      </a:lnTo>
                      <a:lnTo>
                        <a:pt x="30" y="2486"/>
                      </a:lnTo>
                      <a:close/>
                      <a:moveTo>
                        <a:pt x="4222" y="2400"/>
                      </a:moveTo>
                      <a:lnTo>
                        <a:pt x="4206" y="2398"/>
                      </a:lnTo>
                      <a:lnTo>
                        <a:pt x="4206" y="2398"/>
                      </a:lnTo>
                      <a:lnTo>
                        <a:pt x="4212" y="2342"/>
                      </a:lnTo>
                      <a:lnTo>
                        <a:pt x="4228" y="2344"/>
                      </a:lnTo>
                      <a:lnTo>
                        <a:pt x="4228" y="2344"/>
                      </a:lnTo>
                      <a:lnTo>
                        <a:pt x="4222" y="2400"/>
                      </a:lnTo>
                      <a:lnTo>
                        <a:pt x="4222" y="2400"/>
                      </a:lnTo>
                      <a:close/>
                      <a:moveTo>
                        <a:pt x="4" y="2264"/>
                      </a:moveTo>
                      <a:lnTo>
                        <a:pt x="4" y="2264"/>
                      </a:lnTo>
                      <a:lnTo>
                        <a:pt x="2" y="2208"/>
                      </a:lnTo>
                      <a:lnTo>
                        <a:pt x="18" y="2208"/>
                      </a:lnTo>
                      <a:lnTo>
                        <a:pt x="18" y="2208"/>
                      </a:lnTo>
                      <a:lnTo>
                        <a:pt x="20" y="2262"/>
                      </a:lnTo>
                      <a:lnTo>
                        <a:pt x="4" y="2264"/>
                      </a:lnTo>
                      <a:close/>
                      <a:moveTo>
                        <a:pt x="4240" y="2176"/>
                      </a:moveTo>
                      <a:lnTo>
                        <a:pt x="4224" y="2176"/>
                      </a:lnTo>
                      <a:lnTo>
                        <a:pt x="4224" y="2176"/>
                      </a:lnTo>
                      <a:lnTo>
                        <a:pt x="4224" y="2120"/>
                      </a:lnTo>
                      <a:lnTo>
                        <a:pt x="4240" y="2120"/>
                      </a:lnTo>
                      <a:lnTo>
                        <a:pt x="4240" y="2120"/>
                      </a:lnTo>
                      <a:lnTo>
                        <a:pt x="4240" y="2176"/>
                      </a:lnTo>
                      <a:lnTo>
                        <a:pt x="4240" y="2176"/>
                      </a:lnTo>
                      <a:close/>
                      <a:moveTo>
                        <a:pt x="4224" y="2114"/>
                      </a:moveTo>
                      <a:lnTo>
                        <a:pt x="4224" y="2114"/>
                      </a:lnTo>
                      <a:lnTo>
                        <a:pt x="4224" y="2058"/>
                      </a:lnTo>
                      <a:lnTo>
                        <a:pt x="4240" y="2056"/>
                      </a:lnTo>
                      <a:lnTo>
                        <a:pt x="4240" y="2056"/>
                      </a:lnTo>
                      <a:lnTo>
                        <a:pt x="4240" y="2114"/>
                      </a:lnTo>
                      <a:lnTo>
                        <a:pt x="4224" y="2114"/>
                      </a:lnTo>
                      <a:close/>
                      <a:moveTo>
                        <a:pt x="16" y="2040"/>
                      </a:moveTo>
                      <a:lnTo>
                        <a:pt x="0" y="2040"/>
                      </a:lnTo>
                      <a:lnTo>
                        <a:pt x="0" y="2040"/>
                      </a:lnTo>
                      <a:lnTo>
                        <a:pt x="4" y="1984"/>
                      </a:lnTo>
                      <a:lnTo>
                        <a:pt x="20" y="1984"/>
                      </a:lnTo>
                      <a:lnTo>
                        <a:pt x="20" y="1984"/>
                      </a:lnTo>
                      <a:lnTo>
                        <a:pt x="16" y="2040"/>
                      </a:lnTo>
                      <a:lnTo>
                        <a:pt x="16" y="2040"/>
                      </a:lnTo>
                      <a:close/>
                      <a:moveTo>
                        <a:pt x="4212" y="1890"/>
                      </a:moveTo>
                      <a:lnTo>
                        <a:pt x="4212" y="1890"/>
                      </a:lnTo>
                      <a:lnTo>
                        <a:pt x="4206" y="1836"/>
                      </a:lnTo>
                      <a:lnTo>
                        <a:pt x="4222" y="1832"/>
                      </a:lnTo>
                      <a:lnTo>
                        <a:pt x="4222" y="1832"/>
                      </a:lnTo>
                      <a:lnTo>
                        <a:pt x="4228" y="1888"/>
                      </a:lnTo>
                      <a:lnTo>
                        <a:pt x="4212" y="1890"/>
                      </a:lnTo>
                      <a:close/>
                      <a:moveTo>
                        <a:pt x="36" y="1818"/>
                      </a:moveTo>
                      <a:lnTo>
                        <a:pt x="22" y="1816"/>
                      </a:lnTo>
                      <a:lnTo>
                        <a:pt x="22" y="1816"/>
                      </a:lnTo>
                      <a:lnTo>
                        <a:pt x="30" y="1760"/>
                      </a:lnTo>
                      <a:lnTo>
                        <a:pt x="46" y="1762"/>
                      </a:lnTo>
                      <a:lnTo>
                        <a:pt x="46" y="1762"/>
                      </a:lnTo>
                      <a:lnTo>
                        <a:pt x="36" y="1818"/>
                      </a:lnTo>
                      <a:lnTo>
                        <a:pt x="36" y="1818"/>
                      </a:lnTo>
                      <a:close/>
                      <a:moveTo>
                        <a:pt x="4176" y="1670"/>
                      </a:moveTo>
                      <a:lnTo>
                        <a:pt x="4176" y="1670"/>
                      </a:lnTo>
                      <a:lnTo>
                        <a:pt x="4164" y="1616"/>
                      </a:lnTo>
                      <a:lnTo>
                        <a:pt x="4180" y="1612"/>
                      </a:lnTo>
                      <a:lnTo>
                        <a:pt x="4180" y="1612"/>
                      </a:lnTo>
                      <a:lnTo>
                        <a:pt x="4192" y="1666"/>
                      </a:lnTo>
                      <a:lnTo>
                        <a:pt x="4176" y="1670"/>
                      </a:lnTo>
                      <a:close/>
                      <a:moveTo>
                        <a:pt x="80" y="1598"/>
                      </a:moveTo>
                      <a:lnTo>
                        <a:pt x="64" y="1596"/>
                      </a:lnTo>
                      <a:lnTo>
                        <a:pt x="64" y="1596"/>
                      </a:lnTo>
                      <a:lnTo>
                        <a:pt x="80" y="1540"/>
                      </a:lnTo>
                      <a:lnTo>
                        <a:pt x="94" y="1546"/>
                      </a:lnTo>
                      <a:lnTo>
                        <a:pt x="94" y="1546"/>
                      </a:lnTo>
                      <a:lnTo>
                        <a:pt x="80" y="1598"/>
                      </a:lnTo>
                      <a:lnTo>
                        <a:pt x="80" y="1598"/>
                      </a:lnTo>
                      <a:close/>
                      <a:moveTo>
                        <a:pt x="4118" y="1456"/>
                      </a:moveTo>
                      <a:lnTo>
                        <a:pt x="4118" y="1456"/>
                      </a:lnTo>
                      <a:lnTo>
                        <a:pt x="4100" y="1402"/>
                      </a:lnTo>
                      <a:lnTo>
                        <a:pt x="4114" y="1398"/>
                      </a:lnTo>
                      <a:lnTo>
                        <a:pt x="4114" y="1398"/>
                      </a:lnTo>
                      <a:lnTo>
                        <a:pt x="4132" y="1450"/>
                      </a:lnTo>
                      <a:lnTo>
                        <a:pt x="4118" y="1456"/>
                      </a:lnTo>
                      <a:close/>
                      <a:moveTo>
                        <a:pt x="146" y="1386"/>
                      </a:moveTo>
                      <a:lnTo>
                        <a:pt x="132" y="1380"/>
                      </a:lnTo>
                      <a:lnTo>
                        <a:pt x="132" y="1380"/>
                      </a:lnTo>
                      <a:lnTo>
                        <a:pt x="152" y="1328"/>
                      </a:lnTo>
                      <a:lnTo>
                        <a:pt x="168" y="1334"/>
                      </a:lnTo>
                      <a:lnTo>
                        <a:pt x="168" y="1334"/>
                      </a:lnTo>
                      <a:lnTo>
                        <a:pt x="146" y="1386"/>
                      </a:lnTo>
                      <a:lnTo>
                        <a:pt x="146" y="1386"/>
                      </a:lnTo>
                      <a:close/>
                      <a:moveTo>
                        <a:pt x="4036" y="1248"/>
                      </a:moveTo>
                      <a:lnTo>
                        <a:pt x="4036" y="1248"/>
                      </a:lnTo>
                      <a:lnTo>
                        <a:pt x="4012" y="1198"/>
                      </a:lnTo>
                      <a:lnTo>
                        <a:pt x="4026" y="1190"/>
                      </a:lnTo>
                      <a:lnTo>
                        <a:pt x="4026" y="1190"/>
                      </a:lnTo>
                      <a:lnTo>
                        <a:pt x="4050" y="1242"/>
                      </a:lnTo>
                      <a:lnTo>
                        <a:pt x="4036" y="1248"/>
                      </a:lnTo>
                      <a:close/>
                      <a:moveTo>
                        <a:pt x="236" y="1182"/>
                      </a:moveTo>
                      <a:lnTo>
                        <a:pt x="222" y="1174"/>
                      </a:lnTo>
                      <a:lnTo>
                        <a:pt x="222" y="1174"/>
                      </a:lnTo>
                      <a:lnTo>
                        <a:pt x="248" y="1124"/>
                      </a:lnTo>
                      <a:lnTo>
                        <a:pt x="262" y="1132"/>
                      </a:lnTo>
                      <a:lnTo>
                        <a:pt x="262" y="1132"/>
                      </a:lnTo>
                      <a:lnTo>
                        <a:pt x="236" y="1182"/>
                      </a:lnTo>
                      <a:lnTo>
                        <a:pt x="236" y="1182"/>
                      </a:lnTo>
                      <a:close/>
                      <a:moveTo>
                        <a:pt x="3932" y="1050"/>
                      </a:moveTo>
                      <a:lnTo>
                        <a:pt x="3932" y="1050"/>
                      </a:lnTo>
                      <a:lnTo>
                        <a:pt x="3904" y="1002"/>
                      </a:lnTo>
                      <a:lnTo>
                        <a:pt x="3918" y="994"/>
                      </a:lnTo>
                      <a:lnTo>
                        <a:pt x="3918" y="994"/>
                      </a:lnTo>
                      <a:lnTo>
                        <a:pt x="3946" y="1042"/>
                      </a:lnTo>
                      <a:lnTo>
                        <a:pt x="3932" y="1050"/>
                      </a:lnTo>
                      <a:close/>
                      <a:moveTo>
                        <a:pt x="346" y="988"/>
                      </a:moveTo>
                      <a:lnTo>
                        <a:pt x="332" y="978"/>
                      </a:lnTo>
                      <a:lnTo>
                        <a:pt x="332" y="978"/>
                      </a:lnTo>
                      <a:lnTo>
                        <a:pt x="364" y="932"/>
                      </a:lnTo>
                      <a:lnTo>
                        <a:pt x="376" y="940"/>
                      </a:lnTo>
                      <a:lnTo>
                        <a:pt x="376" y="940"/>
                      </a:lnTo>
                      <a:lnTo>
                        <a:pt x="346" y="988"/>
                      </a:lnTo>
                      <a:lnTo>
                        <a:pt x="346" y="988"/>
                      </a:lnTo>
                      <a:close/>
                      <a:moveTo>
                        <a:pt x="3810" y="864"/>
                      </a:moveTo>
                      <a:lnTo>
                        <a:pt x="3810" y="864"/>
                      </a:lnTo>
                      <a:lnTo>
                        <a:pt x="3776" y="820"/>
                      </a:lnTo>
                      <a:lnTo>
                        <a:pt x="3788" y="810"/>
                      </a:lnTo>
                      <a:lnTo>
                        <a:pt x="3788" y="810"/>
                      </a:lnTo>
                      <a:lnTo>
                        <a:pt x="3822" y="856"/>
                      </a:lnTo>
                      <a:lnTo>
                        <a:pt x="3810" y="864"/>
                      </a:lnTo>
                      <a:close/>
                      <a:moveTo>
                        <a:pt x="476" y="806"/>
                      </a:moveTo>
                      <a:lnTo>
                        <a:pt x="464" y="796"/>
                      </a:lnTo>
                      <a:lnTo>
                        <a:pt x="464" y="796"/>
                      </a:lnTo>
                      <a:lnTo>
                        <a:pt x="500" y="752"/>
                      </a:lnTo>
                      <a:lnTo>
                        <a:pt x="512" y="762"/>
                      </a:lnTo>
                      <a:lnTo>
                        <a:pt x="512" y="762"/>
                      </a:lnTo>
                      <a:lnTo>
                        <a:pt x="476" y="806"/>
                      </a:lnTo>
                      <a:lnTo>
                        <a:pt x="476" y="806"/>
                      </a:lnTo>
                      <a:close/>
                      <a:moveTo>
                        <a:pt x="3668" y="694"/>
                      </a:moveTo>
                      <a:lnTo>
                        <a:pt x="3668" y="694"/>
                      </a:lnTo>
                      <a:lnTo>
                        <a:pt x="3628" y="652"/>
                      </a:lnTo>
                      <a:lnTo>
                        <a:pt x="3640" y="642"/>
                      </a:lnTo>
                      <a:lnTo>
                        <a:pt x="3640" y="642"/>
                      </a:lnTo>
                      <a:lnTo>
                        <a:pt x="3680" y="682"/>
                      </a:lnTo>
                      <a:lnTo>
                        <a:pt x="3668" y="694"/>
                      </a:lnTo>
                      <a:close/>
                      <a:moveTo>
                        <a:pt x="624" y="640"/>
                      </a:moveTo>
                      <a:lnTo>
                        <a:pt x="612" y="628"/>
                      </a:lnTo>
                      <a:lnTo>
                        <a:pt x="612" y="628"/>
                      </a:lnTo>
                      <a:lnTo>
                        <a:pt x="652" y="588"/>
                      </a:lnTo>
                      <a:lnTo>
                        <a:pt x="664" y="600"/>
                      </a:lnTo>
                      <a:lnTo>
                        <a:pt x="664" y="600"/>
                      </a:lnTo>
                      <a:lnTo>
                        <a:pt x="624" y="640"/>
                      </a:lnTo>
                      <a:lnTo>
                        <a:pt x="624" y="640"/>
                      </a:lnTo>
                      <a:close/>
                      <a:moveTo>
                        <a:pt x="3508" y="538"/>
                      </a:moveTo>
                      <a:lnTo>
                        <a:pt x="3508" y="538"/>
                      </a:lnTo>
                      <a:lnTo>
                        <a:pt x="3466" y="502"/>
                      </a:lnTo>
                      <a:lnTo>
                        <a:pt x="3476" y="490"/>
                      </a:lnTo>
                      <a:lnTo>
                        <a:pt x="3476" y="490"/>
                      </a:lnTo>
                      <a:lnTo>
                        <a:pt x="3518" y="526"/>
                      </a:lnTo>
                      <a:lnTo>
                        <a:pt x="3508" y="538"/>
                      </a:lnTo>
                      <a:close/>
                      <a:moveTo>
                        <a:pt x="790" y="490"/>
                      </a:moveTo>
                      <a:lnTo>
                        <a:pt x="780" y="476"/>
                      </a:lnTo>
                      <a:lnTo>
                        <a:pt x="780" y="476"/>
                      </a:lnTo>
                      <a:lnTo>
                        <a:pt x="824" y="442"/>
                      </a:lnTo>
                      <a:lnTo>
                        <a:pt x="832" y="454"/>
                      </a:lnTo>
                      <a:lnTo>
                        <a:pt x="832" y="454"/>
                      </a:lnTo>
                      <a:lnTo>
                        <a:pt x="790" y="490"/>
                      </a:lnTo>
                      <a:lnTo>
                        <a:pt x="790" y="490"/>
                      </a:lnTo>
                      <a:close/>
                      <a:moveTo>
                        <a:pt x="3332" y="400"/>
                      </a:moveTo>
                      <a:lnTo>
                        <a:pt x="3332" y="400"/>
                      </a:lnTo>
                      <a:lnTo>
                        <a:pt x="3286" y="368"/>
                      </a:lnTo>
                      <a:lnTo>
                        <a:pt x="3296" y="354"/>
                      </a:lnTo>
                      <a:lnTo>
                        <a:pt x="3296" y="354"/>
                      </a:lnTo>
                      <a:lnTo>
                        <a:pt x="3342" y="386"/>
                      </a:lnTo>
                      <a:lnTo>
                        <a:pt x="3332" y="400"/>
                      </a:lnTo>
                      <a:close/>
                      <a:moveTo>
                        <a:pt x="970" y="358"/>
                      </a:moveTo>
                      <a:lnTo>
                        <a:pt x="960" y="344"/>
                      </a:lnTo>
                      <a:lnTo>
                        <a:pt x="960" y="344"/>
                      </a:lnTo>
                      <a:lnTo>
                        <a:pt x="1008" y="314"/>
                      </a:lnTo>
                      <a:lnTo>
                        <a:pt x="1016" y="328"/>
                      </a:lnTo>
                      <a:lnTo>
                        <a:pt x="1016" y="328"/>
                      </a:lnTo>
                      <a:lnTo>
                        <a:pt x="970" y="358"/>
                      </a:lnTo>
                      <a:lnTo>
                        <a:pt x="970" y="358"/>
                      </a:lnTo>
                      <a:close/>
                      <a:moveTo>
                        <a:pt x="3144" y="280"/>
                      </a:moveTo>
                      <a:lnTo>
                        <a:pt x="3144" y="280"/>
                      </a:lnTo>
                      <a:lnTo>
                        <a:pt x="3094" y="254"/>
                      </a:lnTo>
                      <a:lnTo>
                        <a:pt x="3102" y="240"/>
                      </a:lnTo>
                      <a:lnTo>
                        <a:pt x="3102" y="240"/>
                      </a:lnTo>
                      <a:lnTo>
                        <a:pt x="3152" y="266"/>
                      </a:lnTo>
                      <a:lnTo>
                        <a:pt x="3144" y="280"/>
                      </a:lnTo>
                      <a:close/>
                      <a:moveTo>
                        <a:pt x="1162" y="246"/>
                      </a:moveTo>
                      <a:lnTo>
                        <a:pt x="1154" y="232"/>
                      </a:lnTo>
                      <a:lnTo>
                        <a:pt x="1154" y="232"/>
                      </a:lnTo>
                      <a:lnTo>
                        <a:pt x="1204" y="206"/>
                      </a:lnTo>
                      <a:lnTo>
                        <a:pt x="1212" y="220"/>
                      </a:lnTo>
                      <a:lnTo>
                        <a:pt x="1212" y="220"/>
                      </a:lnTo>
                      <a:lnTo>
                        <a:pt x="1162" y="246"/>
                      </a:lnTo>
                      <a:lnTo>
                        <a:pt x="1162" y="246"/>
                      </a:lnTo>
                      <a:close/>
                      <a:moveTo>
                        <a:pt x="2944" y="182"/>
                      </a:moveTo>
                      <a:lnTo>
                        <a:pt x="2944" y="182"/>
                      </a:lnTo>
                      <a:lnTo>
                        <a:pt x="2892" y="162"/>
                      </a:lnTo>
                      <a:lnTo>
                        <a:pt x="2898" y="146"/>
                      </a:lnTo>
                      <a:lnTo>
                        <a:pt x="2898" y="146"/>
                      </a:lnTo>
                      <a:lnTo>
                        <a:pt x="2950" y="168"/>
                      </a:lnTo>
                      <a:lnTo>
                        <a:pt x="2944" y="182"/>
                      </a:lnTo>
                      <a:close/>
                      <a:moveTo>
                        <a:pt x="1366" y="154"/>
                      </a:moveTo>
                      <a:lnTo>
                        <a:pt x="1360" y="140"/>
                      </a:lnTo>
                      <a:lnTo>
                        <a:pt x="1360" y="140"/>
                      </a:lnTo>
                      <a:lnTo>
                        <a:pt x="1412" y="120"/>
                      </a:lnTo>
                      <a:lnTo>
                        <a:pt x="1418" y="136"/>
                      </a:lnTo>
                      <a:lnTo>
                        <a:pt x="1418" y="136"/>
                      </a:lnTo>
                      <a:lnTo>
                        <a:pt x="1366" y="154"/>
                      </a:lnTo>
                      <a:lnTo>
                        <a:pt x="1366" y="154"/>
                      </a:lnTo>
                      <a:close/>
                      <a:moveTo>
                        <a:pt x="2734" y="106"/>
                      </a:moveTo>
                      <a:lnTo>
                        <a:pt x="2734" y="106"/>
                      </a:lnTo>
                      <a:lnTo>
                        <a:pt x="2680" y="90"/>
                      </a:lnTo>
                      <a:lnTo>
                        <a:pt x="2684" y="76"/>
                      </a:lnTo>
                      <a:lnTo>
                        <a:pt x="2684" y="76"/>
                      </a:lnTo>
                      <a:lnTo>
                        <a:pt x="2738" y="90"/>
                      </a:lnTo>
                      <a:lnTo>
                        <a:pt x="2734" y="106"/>
                      </a:lnTo>
                      <a:close/>
                      <a:moveTo>
                        <a:pt x="1578" y="86"/>
                      </a:moveTo>
                      <a:lnTo>
                        <a:pt x="1574" y="70"/>
                      </a:lnTo>
                      <a:lnTo>
                        <a:pt x="1574" y="70"/>
                      </a:lnTo>
                      <a:lnTo>
                        <a:pt x="1628" y="56"/>
                      </a:lnTo>
                      <a:lnTo>
                        <a:pt x="1632" y="72"/>
                      </a:lnTo>
                      <a:lnTo>
                        <a:pt x="1632" y="72"/>
                      </a:lnTo>
                      <a:lnTo>
                        <a:pt x="1578" y="86"/>
                      </a:lnTo>
                      <a:lnTo>
                        <a:pt x="1578" y="86"/>
                      </a:lnTo>
                      <a:close/>
                      <a:moveTo>
                        <a:pt x="2516" y="52"/>
                      </a:moveTo>
                      <a:lnTo>
                        <a:pt x="2516" y="52"/>
                      </a:lnTo>
                      <a:lnTo>
                        <a:pt x="2462" y="44"/>
                      </a:lnTo>
                      <a:lnTo>
                        <a:pt x="2464" y="28"/>
                      </a:lnTo>
                      <a:lnTo>
                        <a:pt x="2464" y="28"/>
                      </a:lnTo>
                      <a:lnTo>
                        <a:pt x="2520" y="38"/>
                      </a:lnTo>
                      <a:lnTo>
                        <a:pt x="2516" y="52"/>
                      </a:lnTo>
                      <a:close/>
                      <a:moveTo>
                        <a:pt x="1796" y="40"/>
                      </a:moveTo>
                      <a:lnTo>
                        <a:pt x="1792" y="24"/>
                      </a:lnTo>
                      <a:lnTo>
                        <a:pt x="1792" y="24"/>
                      </a:lnTo>
                      <a:lnTo>
                        <a:pt x="1848" y="16"/>
                      </a:lnTo>
                      <a:lnTo>
                        <a:pt x="1850" y="32"/>
                      </a:lnTo>
                      <a:lnTo>
                        <a:pt x="1850" y="32"/>
                      </a:lnTo>
                      <a:lnTo>
                        <a:pt x="1796" y="40"/>
                      </a:lnTo>
                      <a:lnTo>
                        <a:pt x="1796" y="40"/>
                      </a:lnTo>
                      <a:close/>
                      <a:moveTo>
                        <a:pt x="2296" y="22"/>
                      </a:moveTo>
                      <a:lnTo>
                        <a:pt x="2296" y="22"/>
                      </a:lnTo>
                      <a:lnTo>
                        <a:pt x="2240" y="18"/>
                      </a:lnTo>
                      <a:lnTo>
                        <a:pt x="2242" y="2"/>
                      </a:lnTo>
                      <a:lnTo>
                        <a:pt x="2242" y="2"/>
                      </a:lnTo>
                      <a:lnTo>
                        <a:pt x="2298" y="6"/>
                      </a:lnTo>
                      <a:lnTo>
                        <a:pt x="2296" y="22"/>
                      </a:lnTo>
                      <a:close/>
                      <a:moveTo>
                        <a:pt x="2018" y="18"/>
                      </a:moveTo>
                      <a:lnTo>
                        <a:pt x="2016" y="2"/>
                      </a:lnTo>
                      <a:lnTo>
                        <a:pt x="2016" y="2"/>
                      </a:lnTo>
                      <a:lnTo>
                        <a:pt x="2072" y="0"/>
                      </a:lnTo>
                      <a:lnTo>
                        <a:pt x="2074" y="16"/>
                      </a:lnTo>
                      <a:lnTo>
                        <a:pt x="2074" y="16"/>
                      </a:lnTo>
                      <a:lnTo>
                        <a:pt x="2018" y="18"/>
                      </a:lnTo>
                      <a:lnTo>
                        <a:pt x="2018" y="18"/>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nvGrpSpPr>
              <p:cNvPr id="419" name="组合 182">
                <a:extLst>
                  <a:ext uri="{FF2B5EF4-FFF2-40B4-BE49-F238E27FC236}">
                    <a16:creationId xmlns:a16="http://schemas.microsoft.com/office/drawing/2014/main" id="{5981F050-28CA-404A-8F6A-E05FE3B18690}"/>
                  </a:ext>
                </a:extLst>
              </p:cNvPr>
              <p:cNvGrpSpPr/>
              <p:nvPr/>
            </p:nvGrpSpPr>
            <p:grpSpPr>
              <a:xfrm>
                <a:off x="12803956" y="1932672"/>
                <a:ext cx="1245138" cy="1230179"/>
                <a:chOff x="-1657350" y="2511425"/>
                <a:chExt cx="5524501" cy="5518151"/>
              </a:xfrm>
              <a:solidFill>
                <a:sysClr val="window" lastClr="FFFFFF">
                  <a:lumMod val="50000"/>
                  <a:alpha val="61000"/>
                </a:sysClr>
              </a:solidFill>
            </p:grpSpPr>
            <p:sp>
              <p:nvSpPr>
                <p:cNvPr id="420" name="Freeform 49">
                  <a:extLst>
                    <a:ext uri="{FF2B5EF4-FFF2-40B4-BE49-F238E27FC236}">
                      <a16:creationId xmlns:a16="http://schemas.microsoft.com/office/drawing/2014/main" id="{905E7FE6-C7AC-41BB-94C1-704ACB67F1FA}"/>
                    </a:ext>
                  </a:extLst>
                </p:cNvPr>
                <p:cNvSpPr>
                  <a:spLocks/>
                </p:cNvSpPr>
                <p:nvPr/>
              </p:nvSpPr>
              <p:spPr bwMode="auto">
                <a:xfrm>
                  <a:off x="1184258" y="2511425"/>
                  <a:ext cx="2228847" cy="1428751"/>
                </a:xfrm>
                <a:custGeom>
                  <a:avLst/>
                  <a:gdLst/>
                  <a:ahLst/>
                  <a:cxnLst>
                    <a:cxn ang="0">
                      <a:pos x="1252" y="900"/>
                    </a:cxn>
                    <a:cxn ang="0">
                      <a:pos x="1290" y="898"/>
                    </a:cxn>
                    <a:cxn ang="0">
                      <a:pos x="1322" y="888"/>
                    </a:cxn>
                    <a:cxn ang="0">
                      <a:pos x="1340" y="874"/>
                    </a:cxn>
                    <a:cxn ang="0">
                      <a:pos x="1362" y="846"/>
                    </a:cxn>
                    <a:cxn ang="0">
                      <a:pos x="1368" y="820"/>
                    </a:cxn>
                    <a:cxn ang="0">
                      <a:pos x="1368" y="802"/>
                    </a:cxn>
                    <a:cxn ang="0">
                      <a:pos x="1404" y="782"/>
                    </a:cxn>
                    <a:cxn ang="0">
                      <a:pos x="1300" y="640"/>
                    </a:cxn>
                    <a:cxn ang="0">
                      <a:pos x="1180" y="508"/>
                    </a:cxn>
                    <a:cxn ang="0">
                      <a:pos x="1122" y="452"/>
                    </a:cxn>
                    <a:cxn ang="0">
                      <a:pos x="1000" y="350"/>
                    </a:cxn>
                    <a:cxn ang="0">
                      <a:pos x="870" y="260"/>
                    </a:cxn>
                    <a:cxn ang="0">
                      <a:pos x="732" y="182"/>
                    </a:cxn>
                    <a:cxn ang="0">
                      <a:pos x="590" y="118"/>
                    </a:cxn>
                    <a:cxn ang="0">
                      <a:pos x="440" y="68"/>
                    </a:cxn>
                    <a:cxn ang="0">
                      <a:pos x="288" y="30"/>
                    </a:cxn>
                    <a:cxn ang="0">
                      <a:pos x="130" y="6"/>
                    </a:cxn>
                    <a:cxn ang="0">
                      <a:pos x="50" y="42"/>
                    </a:cxn>
                    <a:cxn ang="0">
                      <a:pos x="42" y="46"/>
                    </a:cxn>
                    <a:cxn ang="0">
                      <a:pos x="26" y="58"/>
                    </a:cxn>
                    <a:cxn ang="0">
                      <a:pos x="8" y="84"/>
                    </a:cxn>
                    <a:cxn ang="0">
                      <a:pos x="0" y="124"/>
                    </a:cxn>
                    <a:cxn ang="0">
                      <a:pos x="2" y="140"/>
                    </a:cxn>
                    <a:cxn ang="0">
                      <a:pos x="16" y="174"/>
                    </a:cxn>
                    <a:cxn ang="0">
                      <a:pos x="26" y="192"/>
                    </a:cxn>
                    <a:cxn ang="0">
                      <a:pos x="120" y="198"/>
                    </a:cxn>
                    <a:cxn ang="0">
                      <a:pos x="214" y="212"/>
                    </a:cxn>
                    <a:cxn ang="0">
                      <a:pos x="306" y="230"/>
                    </a:cxn>
                    <a:cxn ang="0">
                      <a:pos x="396" y="256"/>
                    </a:cxn>
                    <a:cxn ang="0">
                      <a:pos x="484" y="284"/>
                    </a:cxn>
                    <a:cxn ang="0">
                      <a:pos x="570" y="318"/>
                    </a:cxn>
                    <a:cxn ang="0">
                      <a:pos x="652" y="358"/>
                    </a:cxn>
                    <a:cxn ang="0">
                      <a:pos x="732" y="402"/>
                    </a:cxn>
                    <a:cxn ang="0">
                      <a:pos x="810" y="450"/>
                    </a:cxn>
                    <a:cxn ang="0">
                      <a:pos x="884" y="502"/>
                    </a:cxn>
                    <a:cxn ang="0">
                      <a:pos x="954" y="560"/>
                    </a:cxn>
                    <a:cxn ang="0">
                      <a:pos x="1020" y="620"/>
                    </a:cxn>
                    <a:cxn ang="0">
                      <a:pos x="1084" y="684"/>
                    </a:cxn>
                    <a:cxn ang="0">
                      <a:pos x="1144" y="754"/>
                    </a:cxn>
                    <a:cxn ang="0">
                      <a:pos x="1200" y="824"/>
                    </a:cxn>
                    <a:cxn ang="0">
                      <a:pos x="1252" y="900"/>
                    </a:cxn>
                  </a:cxnLst>
                  <a:rect l="0" t="0" r="r" b="b"/>
                  <a:pathLst>
                    <a:path w="1404" h="900">
                      <a:moveTo>
                        <a:pt x="1252" y="900"/>
                      </a:moveTo>
                      <a:lnTo>
                        <a:pt x="1252" y="900"/>
                      </a:lnTo>
                      <a:lnTo>
                        <a:pt x="1270" y="900"/>
                      </a:lnTo>
                      <a:lnTo>
                        <a:pt x="1290" y="898"/>
                      </a:lnTo>
                      <a:lnTo>
                        <a:pt x="1306" y="894"/>
                      </a:lnTo>
                      <a:lnTo>
                        <a:pt x="1322" y="888"/>
                      </a:lnTo>
                      <a:lnTo>
                        <a:pt x="1322" y="888"/>
                      </a:lnTo>
                      <a:lnTo>
                        <a:pt x="1340" y="874"/>
                      </a:lnTo>
                      <a:lnTo>
                        <a:pt x="1354" y="860"/>
                      </a:lnTo>
                      <a:lnTo>
                        <a:pt x="1362" y="846"/>
                      </a:lnTo>
                      <a:lnTo>
                        <a:pt x="1366" y="832"/>
                      </a:lnTo>
                      <a:lnTo>
                        <a:pt x="1368" y="820"/>
                      </a:lnTo>
                      <a:lnTo>
                        <a:pt x="1370" y="812"/>
                      </a:lnTo>
                      <a:lnTo>
                        <a:pt x="1368" y="802"/>
                      </a:lnTo>
                      <a:lnTo>
                        <a:pt x="1404" y="782"/>
                      </a:lnTo>
                      <a:lnTo>
                        <a:pt x="1404" y="782"/>
                      </a:lnTo>
                      <a:lnTo>
                        <a:pt x="1354" y="710"/>
                      </a:lnTo>
                      <a:lnTo>
                        <a:pt x="1300" y="640"/>
                      </a:lnTo>
                      <a:lnTo>
                        <a:pt x="1242" y="572"/>
                      </a:lnTo>
                      <a:lnTo>
                        <a:pt x="1180" y="508"/>
                      </a:lnTo>
                      <a:lnTo>
                        <a:pt x="1180" y="508"/>
                      </a:lnTo>
                      <a:lnTo>
                        <a:pt x="1122" y="452"/>
                      </a:lnTo>
                      <a:lnTo>
                        <a:pt x="1062" y="398"/>
                      </a:lnTo>
                      <a:lnTo>
                        <a:pt x="1000" y="350"/>
                      </a:lnTo>
                      <a:lnTo>
                        <a:pt x="936" y="302"/>
                      </a:lnTo>
                      <a:lnTo>
                        <a:pt x="870" y="260"/>
                      </a:lnTo>
                      <a:lnTo>
                        <a:pt x="802" y="220"/>
                      </a:lnTo>
                      <a:lnTo>
                        <a:pt x="732" y="182"/>
                      </a:lnTo>
                      <a:lnTo>
                        <a:pt x="662" y="148"/>
                      </a:lnTo>
                      <a:lnTo>
                        <a:pt x="590" y="118"/>
                      </a:lnTo>
                      <a:lnTo>
                        <a:pt x="516" y="90"/>
                      </a:lnTo>
                      <a:lnTo>
                        <a:pt x="440" y="68"/>
                      </a:lnTo>
                      <a:lnTo>
                        <a:pt x="364" y="46"/>
                      </a:lnTo>
                      <a:lnTo>
                        <a:pt x="288" y="30"/>
                      </a:lnTo>
                      <a:lnTo>
                        <a:pt x="210" y="16"/>
                      </a:lnTo>
                      <a:lnTo>
                        <a:pt x="130" y="6"/>
                      </a:lnTo>
                      <a:lnTo>
                        <a:pt x="50" y="0"/>
                      </a:lnTo>
                      <a:lnTo>
                        <a:pt x="50" y="42"/>
                      </a:lnTo>
                      <a:lnTo>
                        <a:pt x="50" y="42"/>
                      </a:lnTo>
                      <a:lnTo>
                        <a:pt x="42" y="46"/>
                      </a:lnTo>
                      <a:lnTo>
                        <a:pt x="34" y="50"/>
                      </a:lnTo>
                      <a:lnTo>
                        <a:pt x="26" y="58"/>
                      </a:lnTo>
                      <a:lnTo>
                        <a:pt x="16" y="70"/>
                      </a:lnTo>
                      <a:lnTo>
                        <a:pt x="8" y="84"/>
                      </a:lnTo>
                      <a:lnTo>
                        <a:pt x="2" y="102"/>
                      </a:lnTo>
                      <a:lnTo>
                        <a:pt x="0" y="124"/>
                      </a:lnTo>
                      <a:lnTo>
                        <a:pt x="0" y="124"/>
                      </a:lnTo>
                      <a:lnTo>
                        <a:pt x="2" y="140"/>
                      </a:lnTo>
                      <a:lnTo>
                        <a:pt x="8" y="158"/>
                      </a:lnTo>
                      <a:lnTo>
                        <a:pt x="16" y="174"/>
                      </a:lnTo>
                      <a:lnTo>
                        <a:pt x="26" y="192"/>
                      </a:lnTo>
                      <a:lnTo>
                        <a:pt x="26" y="192"/>
                      </a:lnTo>
                      <a:lnTo>
                        <a:pt x="74" y="194"/>
                      </a:lnTo>
                      <a:lnTo>
                        <a:pt x="120" y="198"/>
                      </a:lnTo>
                      <a:lnTo>
                        <a:pt x="168" y="204"/>
                      </a:lnTo>
                      <a:lnTo>
                        <a:pt x="214" y="212"/>
                      </a:lnTo>
                      <a:lnTo>
                        <a:pt x="260" y="220"/>
                      </a:lnTo>
                      <a:lnTo>
                        <a:pt x="306" y="230"/>
                      </a:lnTo>
                      <a:lnTo>
                        <a:pt x="352" y="242"/>
                      </a:lnTo>
                      <a:lnTo>
                        <a:pt x="396" y="256"/>
                      </a:lnTo>
                      <a:lnTo>
                        <a:pt x="440" y="270"/>
                      </a:lnTo>
                      <a:lnTo>
                        <a:pt x="484" y="284"/>
                      </a:lnTo>
                      <a:lnTo>
                        <a:pt x="528" y="300"/>
                      </a:lnTo>
                      <a:lnTo>
                        <a:pt x="570" y="318"/>
                      </a:lnTo>
                      <a:lnTo>
                        <a:pt x="612" y="338"/>
                      </a:lnTo>
                      <a:lnTo>
                        <a:pt x="652" y="358"/>
                      </a:lnTo>
                      <a:lnTo>
                        <a:pt x="692" y="380"/>
                      </a:lnTo>
                      <a:lnTo>
                        <a:pt x="732" y="402"/>
                      </a:lnTo>
                      <a:lnTo>
                        <a:pt x="772" y="426"/>
                      </a:lnTo>
                      <a:lnTo>
                        <a:pt x="810" y="450"/>
                      </a:lnTo>
                      <a:lnTo>
                        <a:pt x="846" y="476"/>
                      </a:lnTo>
                      <a:lnTo>
                        <a:pt x="884" y="502"/>
                      </a:lnTo>
                      <a:lnTo>
                        <a:pt x="918" y="530"/>
                      </a:lnTo>
                      <a:lnTo>
                        <a:pt x="954" y="560"/>
                      </a:lnTo>
                      <a:lnTo>
                        <a:pt x="988" y="590"/>
                      </a:lnTo>
                      <a:lnTo>
                        <a:pt x="1020" y="620"/>
                      </a:lnTo>
                      <a:lnTo>
                        <a:pt x="1054" y="652"/>
                      </a:lnTo>
                      <a:lnTo>
                        <a:pt x="1084" y="684"/>
                      </a:lnTo>
                      <a:lnTo>
                        <a:pt x="1114" y="718"/>
                      </a:lnTo>
                      <a:lnTo>
                        <a:pt x="1144" y="754"/>
                      </a:lnTo>
                      <a:lnTo>
                        <a:pt x="1172" y="788"/>
                      </a:lnTo>
                      <a:lnTo>
                        <a:pt x="1200" y="824"/>
                      </a:lnTo>
                      <a:lnTo>
                        <a:pt x="1226" y="862"/>
                      </a:lnTo>
                      <a:lnTo>
                        <a:pt x="1252" y="900"/>
                      </a:lnTo>
                      <a:lnTo>
                        <a:pt x="1252" y="90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1" name="Freeform 50">
                  <a:extLst>
                    <a:ext uri="{FF2B5EF4-FFF2-40B4-BE49-F238E27FC236}">
                      <a16:creationId xmlns:a16="http://schemas.microsoft.com/office/drawing/2014/main" id="{528292F8-CD75-4CE8-9AB0-F55F7B367635}"/>
                    </a:ext>
                  </a:extLst>
                </p:cNvPr>
                <p:cNvSpPr>
                  <a:spLocks/>
                </p:cNvSpPr>
                <p:nvPr/>
              </p:nvSpPr>
              <p:spPr bwMode="auto">
                <a:xfrm>
                  <a:off x="-1203326" y="2511425"/>
                  <a:ext cx="2228851" cy="1428751"/>
                </a:xfrm>
                <a:custGeom>
                  <a:avLst/>
                  <a:gdLst/>
                  <a:ahLst/>
                  <a:cxnLst>
                    <a:cxn ang="0">
                      <a:pos x="1354" y="0"/>
                    </a:cxn>
                    <a:cxn ang="0">
                      <a:pos x="1274" y="6"/>
                    </a:cxn>
                    <a:cxn ang="0">
                      <a:pos x="1116" y="30"/>
                    </a:cxn>
                    <a:cxn ang="0">
                      <a:pos x="964" y="68"/>
                    </a:cxn>
                    <a:cxn ang="0">
                      <a:pos x="814" y="118"/>
                    </a:cxn>
                    <a:cxn ang="0">
                      <a:pos x="672" y="182"/>
                    </a:cxn>
                    <a:cxn ang="0">
                      <a:pos x="534" y="260"/>
                    </a:cxn>
                    <a:cxn ang="0">
                      <a:pos x="404" y="350"/>
                    </a:cxn>
                    <a:cxn ang="0">
                      <a:pos x="282" y="452"/>
                    </a:cxn>
                    <a:cxn ang="0">
                      <a:pos x="224" y="508"/>
                    </a:cxn>
                    <a:cxn ang="0">
                      <a:pos x="104" y="640"/>
                    </a:cxn>
                    <a:cxn ang="0">
                      <a:pos x="0" y="782"/>
                    </a:cxn>
                    <a:cxn ang="0">
                      <a:pos x="36" y="802"/>
                    </a:cxn>
                    <a:cxn ang="0">
                      <a:pos x="36" y="820"/>
                    </a:cxn>
                    <a:cxn ang="0">
                      <a:pos x="42" y="846"/>
                    </a:cxn>
                    <a:cxn ang="0">
                      <a:pos x="64" y="874"/>
                    </a:cxn>
                    <a:cxn ang="0">
                      <a:pos x="82" y="888"/>
                    </a:cxn>
                    <a:cxn ang="0">
                      <a:pos x="114" y="898"/>
                    </a:cxn>
                    <a:cxn ang="0">
                      <a:pos x="152" y="900"/>
                    </a:cxn>
                    <a:cxn ang="0">
                      <a:pos x="178" y="862"/>
                    </a:cxn>
                    <a:cxn ang="0">
                      <a:pos x="232" y="788"/>
                    </a:cxn>
                    <a:cxn ang="0">
                      <a:pos x="290" y="718"/>
                    </a:cxn>
                    <a:cxn ang="0">
                      <a:pos x="350" y="652"/>
                    </a:cxn>
                    <a:cxn ang="0">
                      <a:pos x="416" y="590"/>
                    </a:cxn>
                    <a:cxn ang="0">
                      <a:pos x="486" y="530"/>
                    </a:cxn>
                    <a:cxn ang="0">
                      <a:pos x="558" y="476"/>
                    </a:cxn>
                    <a:cxn ang="0">
                      <a:pos x="632" y="426"/>
                    </a:cxn>
                    <a:cxn ang="0">
                      <a:pos x="712" y="380"/>
                    </a:cxn>
                    <a:cxn ang="0">
                      <a:pos x="792" y="338"/>
                    </a:cxn>
                    <a:cxn ang="0">
                      <a:pos x="876" y="300"/>
                    </a:cxn>
                    <a:cxn ang="0">
                      <a:pos x="964" y="270"/>
                    </a:cxn>
                    <a:cxn ang="0">
                      <a:pos x="1052" y="242"/>
                    </a:cxn>
                    <a:cxn ang="0">
                      <a:pos x="1144" y="220"/>
                    </a:cxn>
                    <a:cxn ang="0">
                      <a:pos x="1236" y="204"/>
                    </a:cxn>
                    <a:cxn ang="0">
                      <a:pos x="1330" y="194"/>
                    </a:cxn>
                    <a:cxn ang="0">
                      <a:pos x="1378" y="192"/>
                    </a:cxn>
                    <a:cxn ang="0">
                      <a:pos x="1396" y="158"/>
                    </a:cxn>
                    <a:cxn ang="0">
                      <a:pos x="1404" y="124"/>
                    </a:cxn>
                    <a:cxn ang="0">
                      <a:pos x="1402" y="102"/>
                    </a:cxn>
                    <a:cxn ang="0">
                      <a:pos x="1388" y="70"/>
                    </a:cxn>
                    <a:cxn ang="0">
                      <a:pos x="1370" y="50"/>
                    </a:cxn>
                    <a:cxn ang="0">
                      <a:pos x="1354" y="42"/>
                    </a:cxn>
                  </a:cxnLst>
                  <a:rect l="0" t="0" r="r" b="b"/>
                  <a:pathLst>
                    <a:path w="1404" h="900">
                      <a:moveTo>
                        <a:pt x="1354" y="42"/>
                      </a:moveTo>
                      <a:lnTo>
                        <a:pt x="1354" y="0"/>
                      </a:lnTo>
                      <a:lnTo>
                        <a:pt x="1354" y="0"/>
                      </a:lnTo>
                      <a:lnTo>
                        <a:pt x="1274" y="6"/>
                      </a:lnTo>
                      <a:lnTo>
                        <a:pt x="1194" y="16"/>
                      </a:lnTo>
                      <a:lnTo>
                        <a:pt x="1116" y="30"/>
                      </a:lnTo>
                      <a:lnTo>
                        <a:pt x="1040" y="46"/>
                      </a:lnTo>
                      <a:lnTo>
                        <a:pt x="964" y="68"/>
                      </a:lnTo>
                      <a:lnTo>
                        <a:pt x="888" y="90"/>
                      </a:lnTo>
                      <a:lnTo>
                        <a:pt x="814" y="118"/>
                      </a:lnTo>
                      <a:lnTo>
                        <a:pt x="742" y="148"/>
                      </a:lnTo>
                      <a:lnTo>
                        <a:pt x="672" y="182"/>
                      </a:lnTo>
                      <a:lnTo>
                        <a:pt x="602" y="220"/>
                      </a:lnTo>
                      <a:lnTo>
                        <a:pt x="534" y="260"/>
                      </a:lnTo>
                      <a:lnTo>
                        <a:pt x="468" y="302"/>
                      </a:lnTo>
                      <a:lnTo>
                        <a:pt x="404" y="350"/>
                      </a:lnTo>
                      <a:lnTo>
                        <a:pt x="342" y="398"/>
                      </a:lnTo>
                      <a:lnTo>
                        <a:pt x="282" y="452"/>
                      </a:lnTo>
                      <a:lnTo>
                        <a:pt x="224" y="508"/>
                      </a:lnTo>
                      <a:lnTo>
                        <a:pt x="224" y="508"/>
                      </a:lnTo>
                      <a:lnTo>
                        <a:pt x="162" y="572"/>
                      </a:lnTo>
                      <a:lnTo>
                        <a:pt x="104" y="640"/>
                      </a:lnTo>
                      <a:lnTo>
                        <a:pt x="50" y="710"/>
                      </a:lnTo>
                      <a:lnTo>
                        <a:pt x="0" y="782"/>
                      </a:lnTo>
                      <a:lnTo>
                        <a:pt x="36" y="802"/>
                      </a:lnTo>
                      <a:lnTo>
                        <a:pt x="36" y="802"/>
                      </a:lnTo>
                      <a:lnTo>
                        <a:pt x="34" y="812"/>
                      </a:lnTo>
                      <a:lnTo>
                        <a:pt x="36" y="820"/>
                      </a:lnTo>
                      <a:lnTo>
                        <a:pt x="38" y="832"/>
                      </a:lnTo>
                      <a:lnTo>
                        <a:pt x="42" y="846"/>
                      </a:lnTo>
                      <a:lnTo>
                        <a:pt x="50" y="860"/>
                      </a:lnTo>
                      <a:lnTo>
                        <a:pt x="64" y="874"/>
                      </a:lnTo>
                      <a:lnTo>
                        <a:pt x="82" y="888"/>
                      </a:lnTo>
                      <a:lnTo>
                        <a:pt x="82" y="888"/>
                      </a:lnTo>
                      <a:lnTo>
                        <a:pt x="98" y="894"/>
                      </a:lnTo>
                      <a:lnTo>
                        <a:pt x="114" y="898"/>
                      </a:lnTo>
                      <a:lnTo>
                        <a:pt x="134" y="900"/>
                      </a:lnTo>
                      <a:lnTo>
                        <a:pt x="152" y="900"/>
                      </a:lnTo>
                      <a:lnTo>
                        <a:pt x="152" y="900"/>
                      </a:lnTo>
                      <a:lnTo>
                        <a:pt x="178" y="862"/>
                      </a:lnTo>
                      <a:lnTo>
                        <a:pt x="204" y="824"/>
                      </a:lnTo>
                      <a:lnTo>
                        <a:pt x="232" y="788"/>
                      </a:lnTo>
                      <a:lnTo>
                        <a:pt x="260" y="754"/>
                      </a:lnTo>
                      <a:lnTo>
                        <a:pt x="290" y="718"/>
                      </a:lnTo>
                      <a:lnTo>
                        <a:pt x="320" y="684"/>
                      </a:lnTo>
                      <a:lnTo>
                        <a:pt x="350" y="652"/>
                      </a:lnTo>
                      <a:lnTo>
                        <a:pt x="384" y="620"/>
                      </a:lnTo>
                      <a:lnTo>
                        <a:pt x="416" y="590"/>
                      </a:lnTo>
                      <a:lnTo>
                        <a:pt x="450" y="560"/>
                      </a:lnTo>
                      <a:lnTo>
                        <a:pt x="486" y="530"/>
                      </a:lnTo>
                      <a:lnTo>
                        <a:pt x="520" y="502"/>
                      </a:lnTo>
                      <a:lnTo>
                        <a:pt x="558" y="476"/>
                      </a:lnTo>
                      <a:lnTo>
                        <a:pt x="594" y="450"/>
                      </a:lnTo>
                      <a:lnTo>
                        <a:pt x="632" y="426"/>
                      </a:lnTo>
                      <a:lnTo>
                        <a:pt x="672" y="402"/>
                      </a:lnTo>
                      <a:lnTo>
                        <a:pt x="712" y="380"/>
                      </a:lnTo>
                      <a:lnTo>
                        <a:pt x="752" y="358"/>
                      </a:lnTo>
                      <a:lnTo>
                        <a:pt x="792" y="338"/>
                      </a:lnTo>
                      <a:lnTo>
                        <a:pt x="834" y="318"/>
                      </a:lnTo>
                      <a:lnTo>
                        <a:pt x="876" y="300"/>
                      </a:lnTo>
                      <a:lnTo>
                        <a:pt x="920" y="284"/>
                      </a:lnTo>
                      <a:lnTo>
                        <a:pt x="964" y="270"/>
                      </a:lnTo>
                      <a:lnTo>
                        <a:pt x="1008" y="256"/>
                      </a:lnTo>
                      <a:lnTo>
                        <a:pt x="1052" y="242"/>
                      </a:lnTo>
                      <a:lnTo>
                        <a:pt x="1098" y="230"/>
                      </a:lnTo>
                      <a:lnTo>
                        <a:pt x="1144" y="220"/>
                      </a:lnTo>
                      <a:lnTo>
                        <a:pt x="1190" y="212"/>
                      </a:lnTo>
                      <a:lnTo>
                        <a:pt x="1236" y="204"/>
                      </a:lnTo>
                      <a:lnTo>
                        <a:pt x="1284" y="198"/>
                      </a:lnTo>
                      <a:lnTo>
                        <a:pt x="1330" y="194"/>
                      </a:lnTo>
                      <a:lnTo>
                        <a:pt x="1378" y="192"/>
                      </a:lnTo>
                      <a:lnTo>
                        <a:pt x="1378" y="192"/>
                      </a:lnTo>
                      <a:lnTo>
                        <a:pt x="1388" y="174"/>
                      </a:lnTo>
                      <a:lnTo>
                        <a:pt x="1396" y="158"/>
                      </a:lnTo>
                      <a:lnTo>
                        <a:pt x="1402" y="140"/>
                      </a:lnTo>
                      <a:lnTo>
                        <a:pt x="1404" y="124"/>
                      </a:lnTo>
                      <a:lnTo>
                        <a:pt x="1404" y="124"/>
                      </a:lnTo>
                      <a:lnTo>
                        <a:pt x="1402" y="102"/>
                      </a:lnTo>
                      <a:lnTo>
                        <a:pt x="1396" y="84"/>
                      </a:lnTo>
                      <a:lnTo>
                        <a:pt x="1388" y="70"/>
                      </a:lnTo>
                      <a:lnTo>
                        <a:pt x="1378" y="58"/>
                      </a:lnTo>
                      <a:lnTo>
                        <a:pt x="1370" y="50"/>
                      </a:lnTo>
                      <a:lnTo>
                        <a:pt x="1362" y="46"/>
                      </a:lnTo>
                      <a:lnTo>
                        <a:pt x="1354" y="42"/>
                      </a:lnTo>
                      <a:lnTo>
                        <a:pt x="1354" y="4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2" name="Freeform 51">
                  <a:extLst>
                    <a:ext uri="{FF2B5EF4-FFF2-40B4-BE49-F238E27FC236}">
                      <a16:creationId xmlns:a16="http://schemas.microsoft.com/office/drawing/2014/main" id="{271410C4-3F62-4C2C-AFB9-DE2292B5A9C7}"/>
                    </a:ext>
                  </a:extLst>
                </p:cNvPr>
                <p:cNvSpPr>
                  <a:spLocks/>
                </p:cNvSpPr>
                <p:nvPr/>
              </p:nvSpPr>
              <p:spPr bwMode="auto">
                <a:xfrm>
                  <a:off x="3292476" y="4029077"/>
                  <a:ext cx="574675" cy="2482851"/>
                </a:xfrm>
                <a:custGeom>
                  <a:avLst/>
                  <a:gdLst/>
                  <a:ahLst/>
                  <a:cxnLst>
                    <a:cxn ang="0">
                      <a:pos x="142" y="22"/>
                    </a:cxn>
                    <a:cxn ang="0">
                      <a:pos x="134" y="16"/>
                    </a:cxn>
                    <a:cxn ang="0">
                      <a:pos x="114" y="8"/>
                    </a:cxn>
                    <a:cxn ang="0">
                      <a:pos x="84" y="6"/>
                    </a:cxn>
                    <a:cxn ang="0">
                      <a:pos x="44" y="18"/>
                    </a:cxn>
                    <a:cxn ang="0">
                      <a:pos x="32" y="28"/>
                    </a:cxn>
                    <a:cxn ang="0">
                      <a:pos x="8" y="58"/>
                    </a:cxn>
                    <a:cxn ang="0">
                      <a:pos x="0" y="74"/>
                    </a:cxn>
                    <a:cxn ang="0">
                      <a:pos x="38" y="154"/>
                    </a:cxn>
                    <a:cxn ang="0">
                      <a:pos x="72" y="238"/>
                    </a:cxn>
                    <a:cxn ang="0">
                      <a:pos x="102" y="324"/>
                    </a:cxn>
                    <a:cxn ang="0">
                      <a:pos x="126" y="412"/>
                    </a:cxn>
                    <a:cxn ang="0">
                      <a:pos x="146" y="502"/>
                    </a:cxn>
                    <a:cxn ang="0">
                      <a:pos x="160" y="594"/>
                    </a:cxn>
                    <a:cxn ang="0">
                      <a:pos x="168" y="688"/>
                    </a:cxn>
                    <a:cxn ang="0">
                      <a:pos x="170" y="782"/>
                    </a:cxn>
                    <a:cxn ang="0">
                      <a:pos x="170" y="830"/>
                    </a:cxn>
                    <a:cxn ang="0">
                      <a:pos x="164" y="924"/>
                    </a:cxn>
                    <a:cxn ang="0">
                      <a:pos x="152" y="1016"/>
                    </a:cxn>
                    <a:cxn ang="0">
                      <a:pos x="136" y="1108"/>
                    </a:cxn>
                    <a:cxn ang="0">
                      <a:pos x="114" y="1196"/>
                    </a:cxn>
                    <a:cxn ang="0">
                      <a:pos x="88" y="1284"/>
                    </a:cxn>
                    <a:cxn ang="0">
                      <a:pos x="56" y="1368"/>
                    </a:cxn>
                    <a:cxn ang="0">
                      <a:pos x="20" y="1450"/>
                    </a:cxn>
                    <a:cxn ang="0">
                      <a:pos x="0" y="1490"/>
                    </a:cxn>
                    <a:cxn ang="0">
                      <a:pos x="20" y="1522"/>
                    </a:cxn>
                    <a:cxn ang="0">
                      <a:pos x="44" y="1546"/>
                    </a:cxn>
                    <a:cxn ang="0">
                      <a:pos x="66" y="1554"/>
                    </a:cxn>
                    <a:cxn ang="0">
                      <a:pos x="100" y="1558"/>
                    </a:cxn>
                    <a:cxn ang="0">
                      <a:pos x="126" y="1552"/>
                    </a:cxn>
                    <a:cxn ang="0">
                      <a:pos x="142" y="1542"/>
                    </a:cxn>
                    <a:cxn ang="0">
                      <a:pos x="178" y="1564"/>
                    </a:cxn>
                    <a:cxn ang="0">
                      <a:pos x="220" y="1472"/>
                    </a:cxn>
                    <a:cxn ang="0">
                      <a:pos x="258" y="1380"/>
                    </a:cxn>
                    <a:cxn ang="0">
                      <a:pos x="290" y="1284"/>
                    </a:cxn>
                    <a:cxn ang="0">
                      <a:pos x="316" y="1186"/>
                    </a:cxn>
                    <a:cxn ang="0">
                      <a:pos x="336" y="1088"/>
                    </a:cxn>
                    <a:cxn ang="0">
                      <a:pos x="350" y="986"/>
                    </a:cxn>
                    <a:cxn ang="0">
                      <a:pos x="360" y="886"/>
                    </a:cxn>
                    <a:cxn ang="0">
                      <a:pos x="362" y="782"/>
                    </a:cxn>
                    <a:cxn ang="0">
                      <a:pos x="362" y="730"/>
                    </a:cxn>
                    <a:cxn ang="0">
                      <a:pos x="356" y="628"/>
                    </a:cxn>
                    <a:cxn ang="0">
                      <a:pos x="344" y="526"/>
                    </a:cxn>
                    <a:cxn ang="0">
                      <a:pos x="326" y="426"/>
                    </a:cxn>
                    <a:cxn ang="0">
                      <a:pos x="304" y="328"/>
                    </a:cxn>
                    <a:cxn ang="0">
                      <a:pos x="274" y="232"/>
                    </a:cxn>
                    <a:cxn ang="0">
                      <a:pos x="240" y="138"/>
                    </a:cxn>
                    <a:cxn ang="0">
                      <a:pos x="200" y="46"/>
                    </a:cxn>
                    <a:cxn ang="0">
                      <a:pos x="178" y="0"/>
                    </a:cxn>
                  </a:cxnLst>
                  <a:rect l="0" t="0" r="r" b="b"/>
                  <a:pathLst>
                    <a:path w="362" h="1564">
                      <a:moveTo>
                        <a:pt x="178" y="0"/>
                      </a:moveTo>
                      <a:lnTo>
                        <a:pt x="142" y="22"/>
                      </a:lnTo>
                      <a:lnTo>
                        <a:pt x="142" y="22"/>
                      </a:lnTo>
                      <a:lnTo>
                        <a:pt x="134" y="16"/>
                      </a:lnTo>
                      <a:lnTo>
                        <a:pt x="126" y="12"/>
                      </a:lnTo>
                      <a:lnTo>
                        <a:pt x="114" y="8"/>
                      </a:lnTo>
                      <a:lnTo>
                        <a:pt x="100" y="6"/>
                      </a:lnTo>
                      <a:lnTo>
                        <a:pt x="84" y="6"/>
                      </a:lnTo>
                      <a:lnTo>
                        <a:pt x="66" y="10"/>
                      </a:lnTo>
                      <a:lnTo>
                        <a:pt x="44" y="18"/>
                      </a:lnTo>
                      <a:lnTo>
                        <a:pt x="44" y="18"/>
                      </a:lnTo>
                      <a:lnTo>
                        <a:pt x="32" y="28"/>
                      </a:lnTo>
                      <a:lnTo>
                        <a:pt x="20" y="42"/>
                      </a:lnTo>
                      <a:lnTo>
                        <a:pt x="8" y="58"/>
                      </a:lnTo>
                      <a:lnTo>
                        <a:pt x="0" y="74"/>
                      </a:lnTo>
                      <a:lnTo>
                        <a:pt x="0" y="74"/>
                      </a:lnTo>
                      <a:lnTo>
                        <a:pt x="20" y="114"/>
                      </a:lnTo>
                      <a:lnTo>
                        <a:pt x="38" y="154"/>
                      </a:lnTo>
                      <a:lnTo>
                        <a:pt x="56" y="196"/>
                      </a:lnTo>
                      <a:lnTo>
                        <a:pt x="72" y="238"/>
                      </a:lnTo>
                      <a:lnTo>
                        <a:pt x="88" y="280"/>
                      </a:lnTo>
                      <a:lnTo>
                        <a:pt x="102" y="324"/>
                      </a:lnTo>
                      <a:lnTo>
                        <a:pt x="114" y="368"/>
                      </a:lnTo>
                      <a:lnTo>
                        <a:pt x="126" y="412"/>
                      </a:lnTo>
                      <a:lnTo>
                        <a:pt x="136" y="456"/>
                      </a:lnTo>
                      <a:lnTo>
                        <a:pt x="146" y="502"/>
                      </a:lnTo>
                      <a:lnTo>
                        <a:pt x="152" y="548"/>
                      </a:lnTo>
                      <a:lnTo>
                        <a:pt x="160" y="594"/>
                      </a:lnTo>
                      <a:lnTo>
                        <a:pt x="164" y="640"/>
                      </a:lnTo>
                      <a:lnTo>
                        <a:pt x="168" y="688"/>
                      </a:lnTo>
                      <a:lnTo>
                        <a:pt x="170" y="734"/>
                      </a:lnTo>
                      <a:lnTo>
                        <a:pt x="170" y="782"/>
                      </a:lnTo>
                      <a:lnTo>
                        <a:pt x="170" y="782"/>
                      </a:lnTo>
                      <a:lnTo>
                        <a:pt x="170" y="830"/>
                      </a:lnTo>
                      <a:lnTo>
                        <a:pt x="168" y="876"/>
                      </a:lnTo>
                      <a:lnTo>
                        <a:pt x="164" y="924"/>
                      </a:lnTo>
                      <a:lnTo>
                        <a:pt x="160" y="970"/>
                      </a:lnTo>
                      <a:lnTo>
                        <a:pt x="152" y="1016"/>
                      </a:lnTo>
                      <a:lnTo>
                        <a:pt x="146" y="1062"/>
                      </a:lnTo>
                      <a:lnTo>
                        <a:pt x="136" y="1108"/>
                      </a:lnTo>
                      <a:lnTo>
                        <a:pt x="126" y="1152"/>
                      </a:lnTo>
                      <a:lnTo>
                        <a:pt x="114" y="1196"/>
                      </a:lnTo>
                      <a:lnTo>
                        <a:pt x="102" y="1240"/>
                      </a:lnTo>
                      <a:lnTo>
                        <a:pt x="88" y="1284"/>
                      </a:lnTo>
                      <a:lnTo>
                        <a:pt x="72" y="1326"/>
                      </a:lnTo>
                      <a:lnTo>
                        <a:pt x="56" y="1368"/>
                      </a:lnTo>
                      <a:lnTo>
                        <a:pt x="38" y="1410"/>
                      </a:lnTo>
                      <a:lnTo>
                        <a:pt x="20" y="1450"/>
                      </a:lnTo>
                      <a:lnTo>
                        <a:pt x="0" y="1490"/>
                      </a:lnTo>
                      <a:lnTo>
                        <a:pt x="0" y="1490"/>
                      </a:lnTo>
                      <a:lnTo>
                        <a:pt x="8" y="1506"/>
                      </a:lnTo>
                      <a:lnTo>
                        <a:pt x="20" y="1522"/>
                      </a:lnTo>
                      <a:lnTo>
                        <a:pt x="32" y="1536"/>
                      </a:lnTo>
                      <a:lnTo>
                        <a:pt x="44" y="1546"/>
                      </a:lnTo>
                      <a:lnTo>
                        <a:pt x="44" y="1546"/>
                      </a:lnTo>
                      <a:lnTo>
                        <a:pt x="66" y="1554"/>
                      </a:lnTo>
                      <a:lnTo>
                        <a:pt x="84" y="1558"/>
                      </a:lnTo>
                      <a:lnTo>
                        <a:pt x="100" y="1558"/>
                      </a:lnTo>
                      <a:lnTo>
                        <a:pt x="114" y="1556"/>
                      </a:lnTo>
                      <a:lnTo>
                        <a:pt x="126" y="1552"/>
                      </a:lnTo>
                      <a:lnTo>
                        <a:pt x="134" y="1548"/>
                      </a:lnTo>
                      <a:lnTo>
                        <a:pt x="142" y="1542"/>
                      </a:lnTo>
                      <a:lnTo>
                        <a:pt x="178" y="1564"/>
                      </a:lnTo>
                      <a:lnTo>
                        <a:pt x="178" y="1564"/>
                      </a:lnTo>
                      <a:lnTo>
                        <a:pt x="200" y="1518"/>
                      </a:lnTo>
                      <a:lnTo>
                        <a:pt x="220" y="1472"/>
                      </a:lnTo>
                      <a:lnTo>
                        <a:pt x="240" y="1426"/>
                      </a:lnTo>
                      <a:lnTo>
                        <a:pt x="258" y="1380"/>
                      </a:lnTo>
                      <a:lnTo>
                        <a:pt x="274" y="1332"/>
                      </a:lnTo>
                      <a:lnTo>
                        <a:pt x="290" y="1284"/>
                      </a:lnTo>
                      <a:lnTo>
                        <a:pt x="304" y="1236"/>
                      </a:lnTo>
                      <a:lnTo>
                        <a:pt x="316" y="1186"/>
                      </a:lnTo>
                      <a:lnTo>
                        <a:pt x="326" y="1138"/>
                      </a:lnTo>
                      <a:lnTo>
                        <a:pt x="336" y="1088"/>
                      </a:lnTo>
                      <a:lnTo>
                        <a:pt x="344" y="1038"/>
                      </a:lnTo>
                      <a:lnTo>
                        <a:pt x="350" y="986"/>
                      </a:lnTo>
                      <a:lnTo>
                        <a:pt x="356" y="936"/>
                      </a:lnTo>
                      <a:lnTo>
                        <a:pt x="360" y="886"/>
                      </a:lnTo>
                      <a:lnTo>
                        <a:pt x="362" y="834"/>
                      </a:lnTo>
                      <a:lnTo>
                        <a:pt x="362" y="782"/>
                      </a:lnTo>
                      <a:lnTo>
                        <a:pt x="362" y="782"/>
                      </a:lnTo>
                      <a:lnTo>
                        <a:pt x="362" y="730"/>
                      </a:lnTo>
                      <a:lnTo>
                        <a:pt x="360" y="678"/>
                      </a:lnTo>
                      <a:lnTo>
                        <a:pt x="356" y="628"/>
                      </a:lnTo>
                      <a:lnTo>
                        <a:pt x="350" y="578"/>
                      </a:lnTo>
                      <a:lnTo>
                        <a:pt x="344" y="526"/>
                      </a:lnTo>
                      <a:lnTo>
                        <a:pt x="336" y="476"/>
                      </a:lnTo>
                      <a:lnTo>
                        <a:pt x="326" y="426"/>
                      </a:lnTo>
                      <a:lnTo>
                        <a:pt x="316" y="378"/>
                      </a:lnTo>
                      <a:lnTo>
                        <a:pt x="304" y="328"/>
                      </a:lnTo>
                      <a:lnTo>
                        <a:pt x="290" y="280"/>
                      </a:lnTo>
                      <a:lnTo>
                        <a:pt x="274" y="232"/>
                      </a:lnTo>
                      <a:lnTo>
                        <a:pt x="258" y="184"/>
                      </a:lnTo>
                      <a:lnTo>
                        <a:pt x="240" y="138"/>
                      </a:lnTo>
                      <a:lnTo>
                        <a:pt x="220" y="92"/>
                      </a:lnTo>
                      <a:lnTo>
                        <a:pt x="200" y="46"/>
                      </a:lnTo>
                      <a:lnTo>
                        <a:pt x="178" y="0"/>
                      </a:lnTo>
                      <a:lnTo>
                        <a:pt x="178"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3" name="Freeform 52">
                  <a:extLst>
                    <a:ext uri="{FF2B5EF4-FFF2-40B4-BE49-F238E27FC236}">
                      <a16:creationId xmlns:a16="http://schemas.microsoft.com/office/drawing/2014/main" id="{6D746C3F-45F8-40BF-8251-2D0FF0B4B4BC}"/>
                    </a:ext>
                  </a:extLst>
                </p:cNvPr>
                <p:cNvSpPr>
                  <a:spLocks/>
                </p:cNvSpPr>
                <p:nvPr/>
              </p:nvSpPr>
              <p:spPr bwMode="auto">
                <a:xfrm>
                  <a:off x="1184276" y="6600825"/>
                  <a:ext cx="2228851" cy="1428751"/>
                </a:xfrm>
                <a:custGeom>
                  <a:avLst/>
                  <a:gdLst/>
                  <a:ahLst/>
                  <a:cxnLst>
                    <a:cxn ang="0">
                      <a:pos x="1322" y="12"/>
                    </a:cxn>
                    <a:cxn ang="0">
                      <a:pos x="1290" y="2"/>
                    </a:cxn>
                    <a:cxn ang="0">
                      <a:pos x="1252" y="0"/>
                    </a:cxn>
                    <a:cxn ang="0">
                      <a:pos x="1226" y="38"/>
                    </a:cxn>
                    <a:cxn ang="0">
                      <a:pos x="1172" y="112"/>
                    </a:cxn>
                    <a:cxn ang="0">
                      <a:pos x="1114" y="182"/>
                    </a:cxn>
                    <a:cxn ang="0">
                      <a:pos x="1054" y="248"/>
                    </a:cxn>
                    <a:cxn ang="0">
                      <a:pos x="988" y="310"/>
                    </a:cxn>
                    <a:cxn ang="0">
                      <a:pos x="918" y="370"/>
                    </a:cxn>
                    <a:cxn ang="0">
                      <a:pos x="846" y="424"/>
                    </a:cxn>
                    <a:cxn ang="0">
                      <a:pos x="772" y="474"/>
                    </a:cxn>
                    <a:cxn ang="0">
                      <a:pos x="692" y="520"/>
                    </a:cxn>
                    <a:cxn ang="0">
                      <a:pos x="612" y="562"/>
                    </a:cxn>
                    <a:cxn ang="0">
                      <a:pos x="528" y="600"/>
                    </a:cxn>
                    <a:cxn ang="0">
                      <a:pos x="440" y="630"/>
                    </a:cxn>
                    <a:cxn ang="0">
                      <a:pos x="352" y="658"/>
                    </a:cxn>
                    <a:cxn ang="0">
                      <a:pos x="260" y="680"/>
                    </a:cxn>
                    <a:cxn ang="0">
                      <a:pos x="168" y="696"/>
                    </a:cxn>
                    <a:cxn ang="0">
                      <a:pos x="74" y="706"/>
                    </a:cxn>
                    <a:cxn ang="0">
                      <a:pos x="26" y="708"/>
                    </a:cxn>
                    <a:cxn ang="0">
                      <a:pos x="8" y="742"/>
                    </a:cxn>
                    <a:cxn ang="0">
                      <a:pos x="0" y="776"/>
                    </a:cxn>
                    <a:cxn ang="0">
                      <a:pos x="2" y="798"/>
                    </a:cxn>
                    <a:cxn ang="0">
                      <a:pos x="16" y="830"/>
                    </a:cxn>
                    <a:cxn ang="0">
                      <a:pos x="34" y="850"/>
                    </a:cxn>
                    <a:cxn ang="0">
                      <a:pos x="50" y="858"/>
                    </a:cxn>
                    <a:cxn ang="0">
                      <a:pos x="50" y="900"/>
                    </a:cxn>
                    <a:cxn ang="0">
                      <a:pos x="210" y="884"/>
                    </a:cxn>
                    <a:cxn ang="0">
                      <a:pos x="364" y="854"/>
                    </a:cxn>
                    <a:cxn ang="0">
                      <a:pos x="516" y="810"/>
                    </a:cxn>
                    <a:cxn ang="0">
                      <a:pos x="662" y="752"/>
                    </a:cxn>
                    <a:cxn ang="0">
                      <a:pos x="802" y="680"/>
                    </a:cxn>
                    <a:cxn ang="0">
                      <a:pos x="936" y="598"/>
                    </a:cxn>
                    <a:cxn ang="0">
                      <a:pos x="1062" y="502"/>
                    </a:cxn>
                    <a:cxn ang="0">
                      <a:pos x="1180" y="392"/>
                    </a:cxn>
                    <a:cxn ang="0">
                      <a:pos x="1242" y="328"/>
                    </a:cxn>
                    <a:cxn ang="0">
                      <a:pos x="1354" y="190"/>
                    </a:cxn>
                    <a:cxn ang="0">
                      <a:pos x="1368" y="98"/>
                    </a:cxn>
                    <a:cxn ang="0">
                      <a:pos x="1370" y="88"/>
                    </a:cxn>
                    <a:cxn ang="0">
                      <a:pos x="1366" y="68"/>
                    </a:cxn>
                    <a:cxn ang="0">
                      <a:pos x="1354" y="40"/>
                    </a:cxn>
                    <a:cxn ang="0">
                      <a:pos x="1322" y="12"/>
                    </a:cxn>
                  </a:cxnLst>
                  <a:rect l="0" t="0" r="r" b="b"/>
                  <a:pathLst>
                    <a:path w="1404" h="900">
                      <a:moveTo>
                        <a:pt x="1322" y="12"/>
                      </a:moveTo>
                      <a:lnTo>
                        <a:pt x="1322" y="12"/>
                      </a:lnTo>
                      <a:lnTo>
                        <a:pt x="1306" y="6"/>
                      </a:lnTo>
                      <a:lnTo>
                        <a:pt x="1290" y="2"/>
                      </a:lnTo>
                      <a:lnTo>
                        <a:pt x="1270" y="0"/>
                      </a:lnTo>
                      <a:lnTo>
                        <a:pt x="1252" y="0"/>
                      </a:lnTo>
                      <a:lnTo>
                        <a:pt x="1252" y="0"/>
                      </a:lnTo>
                      <a:lnTo>
                        <a:pt x="1226" y="38"/>
                      </a:lnTo>
                      <a:lnTo>
                        <a:pt x="1200" y="76"/>
                      </a:lnTo>
                      <a:lnTo>
                        <a:pt x="1172" y="112"/>
                      </a:lnTo>
                      <a:lnTo>
                        <a:pt x="1144" y="146"/>
                      </a:lnTo>
                      <a:lnTo>
                        <a:pt x="1114" y="182"/>
                      </a:lnTo>
                      <a:lnTo>
                        <a:pt x="1084" y="216"/>
                      </a:lnTo>
                      <a:lnTo>
                        <a:pt x="1054" y="248"/>
                      </a:lnTo>
                      <a:lnTo>
                        <a:pt x="1020" y="280"/>
                      </a:lnTo>
                      <a:lnTo>
                        <a:pt x="988" y="310"/>
                      </a:lnTo>
                      <a:lnTo>
                        <a:pt x="954" y="340"/>
                      </a:lnTo>
                      <a:lnTo>
                        <a:pt x="918" y="370"/>
                      </a:lnTo>
                      <a:lnTo>
                        <a:pt x="884" y="398"/>
                      </a:lnTo>
                      <a:lnTo>
                        <a:pt x="846" y="424"/>
                      </a:lnTo>
                      <a:lnTo>
                        <a:pt x="810" y="450"/>
                      </a:lnTo>
                      <a:lnTo>
                        <a:pt x="772" y="474"/>
                      </a:lnTo>
                      <a:lnTo>
                        <a:pt x="732" y="498"/>
                      </a:lnTo>
                      <a:lnTo>
                        <a:pt x="692" y="520"/>
                      </a:lnTo>
                      <a:lnTo>
                        <a:pt x="652" y="542"/>
                      </a:lnTo>
                      <a:lnTo>
                        <a:pt x="612" y="562"/>
                      </a:lnTo>
                      <a:lnTo>
                        <a:pt x="570" y="582"/>
                      </a:lnTo>
                      <a:lnTo>
                        <a:pt x="528" y="600"/>
                      </a:lnTo>
                      <a:lnTo>
                        <a:pt x="484" y="616"/>
                      </a:lnTo>
                      <a:lnTo>
                        <a:pt x="440" y="630"/>
                      </a:lnTo>
                      <a:lnTo>
                        <a:pt x="396" y="644"/>
                      </a:lnTo>
                      <a:lnTo>
                        <a:pt x="352" y="658"/>
                      </a:lnTo>
                      <a:lnTo>
                        <a:pt x="306" y="670"/>
                      </a:lnTo>
                      <a:lnTo>
                        <a:pt x="260" y="680"/>
                      </a:lnTo>
                      <a:lnTo>
                        <a:pt x="214" y="688"/>
                      </a:lnTo>
                      <a:lnTo>
                        <a:pt x="168" y="696"/>
                      </a:lnTo>
                      <a:lnTo>
                        <a:pt x="120" y="702"/>
                      </a:lnTo>
                      <a:lnTo>
                        <a:pt x="74" y="706"/>
                      </a:lnTo>
                      <a:lnTo>
                        <a:pt x="26" y="708"/>
                      </a:lnTo>
                      <a:lnTo>
                        <a:pt x="26" y="708"/>
                      </a:lnTo>
                      <a:lnTo>
                        <a:pt x="16" y="726"/>
                      </a:lnTo>
                      <a:lnTo>
                        <a:pt x="8" y="742"/>
                      </a:lnTo>
                      <a:lnTo>
                        <a:pt x="2" y="760"/>
                      </a:lnTo>
                      <a:lnTo>
                        <a:pt x="0" y="776"/>
                      </a:lnTo>
                      <a:lnTo>
                        <a:pt x="0" y="776"/>
                      </a:lnTo>
                      <a:lnTo>
                        <a:pt x="2" y="798"/>
                      </a:lnTo>
                      <a:lnTo>
                        <a:pt x="8" y="816"/>
                      </a:lnTo>
                      <a:lnTo>
                        <a:pt x="16" y="830"/>
                      </a:lnTo>
                      <a:lnTo>
                        <a:pt x="26" y="842"/>
                      </a:lnTo>
                      <a:lnTo>
                        <a:pt x="34" y="850"/>
                      </a:lnTo>
                      <a:lnTo>
                        <a:pt x="42" y="854"/>
                      </a:lnTo>
                      <a:lnTo>
                        <a:pt x="50" y="858"/>
                      </a:lnTo>
                      <a:lnTo>
                        <a:pt x="50" y="900"/>
                      </a:lnTo>
                      <a:lnTo>
                        <a:pt x="50" y="900"/>
                      </a:lnTo>
                      <a:lnTo>
                        <a:pt x="130" y="894"/>
                      </a:lnTo>
                      <a:lnTo>
                        <a:pt x="210" y="884"/>
                      </a:lnTo>
                      <a:lnTo>
                        <a:pt x="288" y="870"/>
                      </a:lnTo>
                      <a:lnTo>
                        <a:pt x="364" y="854"/>
                      </a:lnTo>
                      <a:lnTo>
                        <a:pt x="440" y="832"/>
                      </a:lnTo>
                      <a:lnTo>
                        <a:pt x="516" y="810"/>
                      </a:lnTo>
                      <a:lnTo>
                        <a:pt x="590" y="782"/>
                      </a:lnTo>
                      <a:lnTo>
                        <a:pt x="662" y="752"/>
                      </a:lnTo>
                      <a:lnTo>
                        <a:pt x="732" y="718"/>
                      </a:lnTo>
                      <a:lnTo>
                        <a:pt x="802" y="680"/>
                      </a:lnTo>
                      <a:lnTo>
                        <a:pt x="870" y="640"/>
                      </a:lnTo>
                      <a:lnTo>
                        <a:pt x="936" y="598"/>
                      </a:lnTo>
                      <a:lnTo>
                        <a:pt x="1000" y="550"/>
                      </a:lnTo>
                      <a:lnTo>
                        <a:pt x="1062" y="502"/>
                      </a:lnTo>
                      <a:lnTo>
                        <a:pt x="1122" y="448"/>
                      </a:lnTo>
                      <a:lnTo>
                        <a:pt x="1180" y="392"/>
                      </a:lnTo>
                      <a:lnTo>
                        <a:pt x="1180" y="392"/>
                      </a:lnTo>
                      <a:lnTo>
                        <a:pt x="1242" y="328"/>
                      </a:lnTo>
                      <a:lnTo>
                        <a:pt x="1300" y="260"/>
                      </a:lnTo>
                      <a:lnTo>
                        <a:pt x="1354" y="190"/>
                      </a:lnTo>
                      <a:lnTo>
                        <a:pt x="1404" y="118"/>
                      </a:lnTo>
                      <a:lnTo>
                        <a:pt x="1368" y="98"/>
                      </a:lnTo>
                      <a:lnTo>
                        <a:pt x="1368" y="98"/>
                      </a:lnTo>
                      <a:lnTo>
                        <a:pt x="1370" y="88"/>
                      </a:lnTo>
                      <a:lnTo>
                        <a:pt x="1368" y="80"/>
                      </a:lnTo>
                      <a:lnTo>
                        <a:pt x="1366" y="68"/>
                      </a:lnTo>
                      <a:lnTo>
                        <a:pt x="1362" y="54"/>
                      </a:lnTo>
                      <a:lnTo>
                        <a:pt x="1354" y="40"/>
                      </a:lnTo>
                      <a:lnTo>
                        <a:pt x="1340" y="26"/>
                      </a:lnTo>
                      <a:lnTo>
                        <a:pt x="1322" y="12"/>
                      </a:lnTo>
                      <a:lnTo>
                        <a:pt x="1322" y="1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4" name="Freeform 53">
                  <a:extLst>
                    <a:ext uri="{FF2B5EF4-FFF2-40B4-BE49-F238E27FC236}">
                      <a16:creationId xmlns:a16="http://schemas.microsoft.com/office/drawing/2014/main" id="{FB8ED858-5631-4479-8D5E-9AB705C47E4F}"/>
                    </a:ext>
                  </a:extLst>
                </p:cNvPr>
                <p:cNvSpPr>
                  <a:spLocks/>
                </p:cNvSpPr>
                <p:nvPr/>
              </p:nvSpPr>
              <p:spPr bwMode="auto">
                <a:xfrm>
                  <a:off x="-1203326" y="6600825"/>
                  <a:ext cx="2228851" cy="1428751"/>
                </a:xfrm>
                <a:custGeom>
                  <a:avLst/>
                  <a:gdLst/>
                  <a:ahLst/>
                  <a:cxnLst>
                    <a:cxn ang="0">
                      <a:pos x="152" y="0"/>
                    </a:cxn>
                    <a:cxn ang="0">
                      <a:pos x="114" y="2"/>
                    </a:cxn>
                    <a:cxn ang="0">
                      <a:pos x="82" y="12"/>
                    </a:cxn>
                    <a:cxn ang="0">
                      <a:pos x="64" y="26"/>
                    </a:cxn>
                    <a:cxn ang="0">
                      <a:pos x="42" y="54"/>
                    </a:cxn>
                    <a:cxn ang="0">
                      <a:pos x="36" y="80"/>
                    </a:cxn>
                    <a:cxn ang="0">
                      <a:pos x="36" y="98"/>
                    </a:cxn>
                    <a:cxn ang="0">
                      <a:pos x="0" y="118"/>
                    </a:cxn>
                    <a:cxn ang="0">
                      <a:pos x="104" y="260"/>
                    </a:cxn>
                    <a:cxn ang="0">
                      <a:pos x="224" y="392"/>
                    </a:cxn>
                    <a:cxn ang="0">
                      <a:pos x="282" y="448"/>
                    </a:cxn>
                    <a:cxn ang="0">
                      <a:pos x="404" y="550"/>
                    </a:cxn>
                    <a:cxn ang="0">
                      <a:pos x="534" y="640"/>
                    </a:cxn>
                    <a:cxn ang="0">
                      <a:pos x="672" y="718"/>
                    </a:cxn>
                    <a:cxn ang="0">
                      <a:pos x="814" y="782"/>
                    </a:cxn>
                    <a:cxn ang="0">
                      <a:pos x="964" y="832"/>
                    </a:cxn>
                    <a:cxn ang="0">
                      <a:pos x="1116" y="870"/>
                    </a:cxn>
                    <a:cxn ang="0">
                      <a:pos x="1274" y="894"/>
                    </a:cxn>
                    <a:cxn ang="0">
                      <a:pos x="1354" y="858"/>
                    </a:cxn>
                    <a:cxn ang="0">
                      <a:pos x="1362" y="854"/>
                    </a:cxn>
                    <a:cxn ang="0">
                      <a:pos x="1378" y="842"/>
                    </a:cxn>
                    <a:cxn ang="0">
                      <a:pos x="1396" y="816"/>
                    </a:cxn>
                    <a:cxn ang="0">
                      <a:pos x="1404" y="776"/>
                    </a:cxn>
                    <a:cxn ang="0">
                      <a:pos x="1402" y="760"/>
                    </a:cxn>
                    <a:cxn ang="0">
                      <a:pos x="1388" y="726"/>
                    </a:cxn>
                    <a:cxn ang="0">
                      <a:pos x="1378" y="708"/>
                    </a:cxn>
                    <a:cxn ang="0">
                      <a:pos x="1284" y="702"/>
                    </a:cxn>
                    <a:cxn ang="0">
                      <a:pos x="1190" y="688"/>
                    </a:cxn>
                    <a:cxn ang="0">
                      <a:pos x="1098" y="670"/>
                    </a:cxn>
                    <a:cxn ang="0">
                      <a:pos x="1008" y="644"/>
                    </a:cxn>
                    <a:cxn ang="0">
                      <a:pos x="920" y="616"/>
                    </a:cxn>
                    <a:cxn ang="0">
                      <a:pos x="834" y="582"/>
                    </a:cxn>
                    <a:cxn ang="0">
                      <a:pos x="752" y="542"/>
                    </a:cxn>
                    <a:cxn ang="0">
                      <a:pos x="672" y="498"/>
                    </a:cxn>
                    <a:cxn ang="0">
                      <a:pos x="594" y="450"/>
                    </a:cxn>
                    <a:cxn ang="0">
                      <a:pos x="520" y="398"/>
                    </a:cxn>
                    <a:cxn ang="0">
                      <a:pos x="450" y="340"/>
                    </a:cxn>
                    <a:cxn ang="0">
                      <a:pos x="384" y="280"/>
                    </a:cxn>
                    <a:cxn ang="0">
                      <a:pos x="320" y="216"/>
                    </a:cxn>
                    <a:cxn ang="0">
                      <a:pos x="260" y="146"/>
                    </a:cxn>
                    <a:cxn ang="0">
                      <a:pos x="204" y="76"/>
                    </a:cxn>
                    <a:cxn ang="0">
                      <a:pos x="152" y="0"/>
                    </a:cxn>
                  </a:cxnLst>
                  <a:rect l="0" t="0" r="r" b="b"/>
                  <a:pathLst>
                    <a:path w="1404" h="900">
                      <a:moveTo>
                        <a:pt x="152" y="0"/>
                      </a:moveTo>
                      <a:lnTo>
                        <a:pt x="152" y="0"/>
                      </a:lnTo>
                      <a:lnTo>
                        <a:pt x="134" y="0"/>
                      </a:lnTo>
                      <a:lnTo>
                        <a:pt x="114" y="2"/>
                      </a:lnTo>
                      <a:lnTo>
                        <a:pt x="98" y="6"/>
                      </a:lnTo>
                      <a:lnTo>
                        <a:pt x="82" y="12"/>
                      </a:lnTo>
                      <a:lnTo>
                        <a:pt x="82" y="12"/>
                      </a:lnTo>
                      <a:lnTo>
                        <a:pt x="64" y="26"/>
                      </a:lnTo>
                      <a:lnTo>
                        <a:pt x="50" y="40"/>
                      </a:lnTo>
                      <a:lnTo>
                        <a:pt x="42" y="54"/>
                      </a:lnTo>
                      <a:lnTo>
                        <a:pt x="38" y="68"/>
                      </a:lnTo>
                      <a:lnTo>
                        <a:pt x="36" y="80"/>
                      </a:lnTo>
                      <a:lnTo>
                        <a:pt x="34" y="88"/>
                      </a:lnTo>
                      <a:lnTo>
                        <a:pt x="36" y="98"/>
                      </a:lnTo>
                      <a:lnTo>
                        <a:pt x="0" y="118"/>
                      </a:lnTo>
                      <a:lnTo>
                        <a:pt x="0" y="118"/>
                      </a:lnTo>
                      <a:lnTo>
                        <a:pt x="50" y="190"/>
                      </a:lnTo>
                      <a:lnTo>
                        <a:pt x="104" y="260"/>
                      </a:lnTo>
                      <a:lnTo>
                        <a:pt x="162" y="328"/>
                      </a:lnTo>
                      <a:lnTo>
                        <a:pt x="224" y="392"/>
                      </a:lnTo>
                      <a:lnTo>
                        <a:pt x="224" y="392"/>
                      </a:lnTo>
                      <a:lnTo>
                        <a:pt x="282" y="448"/>
                      </a:lnTo>
                      <a:lnTo>
                        <a:pt x="342" y="502"/>
                      </a:lnTo>
                      <a:lnTo>
                        <a:pt x="404" y="550"/>
                      </a:lnTo>
                      <a:lnTo>
                        <a:pt x="468" y="598"/>
                      </a:lnTo>
                      <a:lnTo>
                        <a:pt x="534" y="640"/>
                      </a:lnTo>
                      <a:lnTo>
                        <a:pt x="602" y="680"/>
                      </a:lnTo>
                      <a:lnTo>
                        <a:pt x="672" y="718"/>
                      </a:lnTo>
                      <a:lnTo>
                        <a:pt x="742" y="752"/>
                      </a:lnTo>
                      <a:lnTo>
                        <a:pt x="814" y="782"/>
                      </a:lnTo>
                      <a:lnTo>
                        <a:pt x="888" y="810"/>
                      </a:lnTo>
                      <a:lnTo>
                        <a:pt x="964" y="832"/>
                      </a:lnTo>
                      <a:lnTo>
                        <a:pt x="1040" y="854"/>
                      </a:lnTo>
                      <a:lnTo>
                        <a:pt x="1116" y="870"/>
                      </a:lnTo>
                      <a:lnTo>
                        <a:pt x="1194" y="884"/>
                      </a:lnTo>
                      <a:lnTo>
                        <a:pt x="1274" y="894"/>
                      </a:lnTo>
                      <a:lnTo>
                        <a:pt x="1354" y="900"/>
                      </a:lnTo>
                      <a:lnTo>
                        <a:pt x="1354" y="858"/>
                      </a:lnTo>
                      <a:lnTo>
                        <a:pt x="1354" y="858"/>
                      </a:lnTo>
                      <a:lnTo>
                        <a:pt x="1362" y="854"/>
                      </a:lnTo>
                      <a:lnTo>
                        <a:pt x="1370" y="850"/>
                      </a:lnTo>
                      <a:lnTo>
                        <a:pt x="1378" y="842"/>
                      </a:lnTo>
                      <a:lnTo>
                        <a:pt x="1388" y="830"/>
                      </a:lnTo>
                      <a:lnTo>
                        <a:pt x="1396" y="816"/>
                      </a:lnTo>
                      <a:lnTo>
                        <a:pt x="1402" y="798"/>
                      </a:lnTo>
                      <a:lnTo>
                        <a:pt x="1404" y="776"/>
                      </a:lnTo>
                      <a:lnTo>
                        <a:pt x="1404" y="776"/>
                      </a:lnTo>
                      <a:lnTo>
                        <a:pt x="1402" y="760"/>
                      </a:lnTo>
                      <a:lnTo>
                        <a:pt x="1396" y="742"/>
                      </a:lnTo>
                      <a:lnTo>
                        <a:pt x="1388" y="726"/>
                      </a:lnTo>
                      <a:lnTo>
                        <a:pt x="1378" y="708"/>
                      </a:lnTo>
                      <a:lnTo>
                        <a:pt x="1378" y="708"/>
                      </a:lnTo>
                      <a:lnTo>
                        <a:pt x="1330" y="706"/>
                      </a:lnTo>
                      <a:lnTo>
                        <a:pt x="1284" y="702"/>
                      </a:lnTo>
                      <a:lnTo>
                        <a:pt x="1236" y="696"/>
                      </a:lnTo>
                      <a:lnTo>
                        <a:pt x="1190" y="688"/>
                      </a:lnTo>
                      <a:lnTo>
                        <a:pt x="1144" y="680"/>
                      </a:lnTo>
                      <a:lnTo>
                        <a:pt x="1098" y="670"/>
                      </a:lnTo>
                      <a:lnTo>
                        <a:pt x="1052" y="658"/>
                      </a:lnTo>
                      <a:lnTo>
                        <a:pt x="1008" y="644"/>
                      </a:lnTo>
                      <a:lnTo>
                        <a:pt x="964" y="630"/>
                      </a:lnTo>
                      <a:lnTo>
                        <a:pt x="920" y="616"/>
                      </a:lnTo>
                      <a:lnTo>
                        <a:pt x="876" y="600"/>
                      </a:lnTo>
                      <a:lnTo>
                        <a:pt x="834" y="582"/>
                      </a:lnTo>
                      <a:lnTo>
                        <a:pt x="792" y="562"/>
                      </a:lnTo>
                      <a:lnTo>
                        <a:pt x="752" y="542"/>
                      </a:lnTo>
                      <a:lnTo>
                        <a:pt x="712" y="520"/>
                      </a:lnTo>
                      <a:lnTo>
                        <a:pt x="672" y="498"/>
                      </a:lnTo>
                      <a:lnTo>
                        <a:pt x="632" y="474"/>
                      </a:lnTo>
                      <a:lnTo>
                        <a:pt x="594" y="450"/>
                      </a:lnTo>
                      <a:lnTo>
                        <a:pt x="558" y="424"/>
                      </a:lnTo>
                      <a:lnTo>
                        <a:pt x="520" y="398"/>
                      </a:lnTo>
                      <a:lnTo>
                        <a:pt x="486" y="370"/>
                      </a:lnTo>
                      <a:lnTo>
                        <a:pt x="450" y="340"/>
                      </a:lnTo>
                      <a:lnTo>
                        <a:pt x="416" y="310"/>
                      </a:lnTo>
                      <a:lnTo>
                        <a:pt x="384" y="280"/>
                      </a:lnTo>
                      <a:lnTo>
                        <a:pt x="350" y="248"/>
                      </a:lnTo>
                      <a:lnTo>
                        <a:pt x="320" y="216"/>
                      </a:lnTo>
                      <a:lnTo>
                        <a:pt x="290" y="182"/>
                      </a:lnTo>
                      <a:lnTo>
                        <a:pt x="260" y="146"/>
                      </a:lnTo>
                      <a:lnTo>
                        <a:pt x="232" y="112"/>
                      </a:lnTo>
                      <a:lnTo>
                        <a:pt x="204" y="76"/>
                      </a:lnTo>
                      <a:lnTo>
                        <a:pt x="178" y="38"/>
                      </a:lnTo>
                      <a:lnTo>
                        <a:pt x="152" y="0"/>
                      </a:lnTo>
                      <a:lnTo>
                        <a:pt x="152"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25" name="Freeform 54">
                  <a:extLst>
                    <a:ext uri="{FF2B5EF4-FFF2-40B4-BE49-F238E27FC236}">
                      <a16:creationId xmlns:a16="http://schemas.microsoft.com/office/drawing/2014/main" id="{C2F13150-661B-477D-A08D-6A367CAEE61C}"/>
                    </a:ext>
                  </a:extLst>
                </p:cNvPr>
                <p:cNvSpPr>
                  <a:spLocks/>
                </p:cNvSpPr>
                <p:nvPr/>
              </p:nvSpPr>
              <p:spPr bwMode="auto">
                <a:xfrm>
                  <a:off x="-1657350" y="4029077"/>
                  <a:ext cx="574675" cy="2482851"/>
                </a:xfrm>
                <a:custGeom>
                  <a:avLst/>
                  <a:gdLst/>
                  <a:ahLst/>
                  <a:cxnLst>
                    <a:cxn ang="0">
                      <a:pos x="362" y="1490"/>
                    </a:cxn>
                    <a:cxn ang="0">
                      <a:pos x="324" y="1410"/>
                    </a:cxn>
                    <a:cxn ang="0">
                      <a:pos x="290" y="1326"/>
                    </a:cxn>
                    <a:cxn ang="0">
                      <a:pos x="260" y="1240"/>
                    </a:cxn>
                    <a:cxn ang="0">
                      <a:pos x="236" y="1152"/>
                    </a:cxn>
                    <a:cxn ang="0">
                      <a:pos x="216" y="1062"/>
                    </a:cxn>
                    <a:cxn ang="0">
                      <a:pos x="202" y="970"/>
                    </a:cxn>
                    <a:cxn ang="0">
                      <a:pos x="194" y="876"/>
                    </a:cxn>
                    <a:cxn ang="0">
                      <a:pos x="192" y="782"/>
                    </a:cxn>
                    <a:cxn ang="0">
                      <a:pos x="192" y="734"/>
                    </a:cxn>
                    <a:cxn ang="0">
                      <a:pos x="198" y="640"/>
                    </a:cxn>
                    <a:cxn ang="0">
                      <a:pos x="210" y="548"/>
                    </a:cxn>
                    <a:cxn ang="0">
                      <a:pos x="226" y="456"/>
                    </a:cxn>
                    <a:cxn ang="0">
                      <a:pos x="248" y="368"/>
                    </a:cxn>
                    <a:cxn ang="0">
                      <a:pos x="274" y="280"/>
                    </a:cxn>
                    <a:cxn ang="0">
                      <a:pos x="306" y="196"/>
                    </a:cxn>
                    <a:cxn ang="0">
                      <a:pos x="342" y="114"/>
                    </a:cxn>
                    <a:cxn ang="0">
                      <a:pos x="362" y="74"/>
                    </a:cxn>
                    <a:cxn ang="0">
                      <a:pos x="342" y="42"/>
                    </a:cxn>
                    <a:cxn ang="0">
                      <a:pos x="318" y="18"/>
                    </a:cxn>
                    <a:cxn ang="0">
                      <a:pos x="296" y="10"/>
                    </a:cxn>
                    <a:cxn ang="0">
                      <a:pos x="262" y="6"/>
                    </a:cxn>
                    <a:cxn ang="0">
                      <a:pos x="236" y="12"/>
                    </a:cxn>
                    <a:cxn ang="0">
                      <a:pos x="220" y="22"/>
                    </a:cxn>
                    <a:cxn ang="0">
                      <a:pos x="184" y="0"/>
                    </a:cxn>
                    <a:cxn ang="0">
                      <a:pos x="142" y="92"/>
                    </a:cxn>
                    <a:cxn ang="0">
                      <a:pos x="104" y="184"/>
                    </a:cxn>
                    <a:cxn ang="0">
                      <a:pos x="72" y="280"/>
                    </a:cxn>
                    <a:cxn ang="0">
                      <a:pos x="46" y="378"/>
                    </a:cxn>
                    <a:cxn ang="0">
                      <a:pos x="26" y="476"/>
                    </a:cxn>
                    <a:cxn ang="0">
                      <a:pos x="12" y="578"/>
                    </a:cxn>
                    <a:cxn ang="0">
                      <a:pos x="2" y="678"/>
                    </a:cxn>
                    <a:cxn ang="0">
                      <a:pos x="0" y="782"/>
                    </a:cxn>
                    <a:cxn ang="0">
                      <a:pos x="0" y="834"/>
                    </a:cxn>
                    <a:cxn ang="0">
                      <a:pos x="6" y="936"/>
                    </a:cxn>
                    <a:cxn ang="0">
                      <a:pos x="18" y="1038"/>
                    </a:cxn>
                    <a:cxn ang="0">
                      <a:pos x="36" y="1138"/>
                    </a:cxn>
                    <a:cxn ang="0">
                      <a:pos x="58" y="1236"/>
                    </a:cxn>
                    <a:cxn ang="0">
                      <a:pos x="88" y="1332"/>
                    </a:cxn>
                    <a:cxn ang="0">
                      <a:pos x="122" y="1426"/>
                    </a:cxn>
                    <a:cxn ang="0">
                      <a:pos x="162" y="1518"/>
                    </a:cxn>
                    <a:cxn ang="0">
                      <a:pos x="220" y="1542"/>
                    </a:cxn>
                    <a:cxn ang="0">
                      <a:pos x="228" y="1548"/>
                    </a:cxn>
                    <a:cxn ang="0">
                      <a:pos x="248" y="1556"/>
                    </a:cxn>
                    <a:cxn ang="0">
                      <a:pos x="278" y="1558"/>
                    </a:cxn>
                    <a:cxn ang="0">
                      <a:pos x="318" y="1546"/>
                    </a:cxn>
                    <a:cxn ang="0">
                      <a:pos x="330" y="1536"/>
                    </a:cxn>
                    <a:cxn ang="0">
                      <a:pos x="354" y="1506"/>
                    </a:cxn>
                    <a:cxn ang="0">
                      <a:pos x="362" y="1490"/>
                    </a:cxn>
                  </a:cxnLst>
                  <a:rect l="0" t="0" r="r" b="b"/>
                  <a:pathLst>
                    <a:path w="362" h="1564">
                      <a:moveTo>
                        <a:pt x="362" y="1490"/>
                      </a:moveTo>
                      <a:lnTo>
                        <a:pt x="362" y="1490"/>
                      </a:lnTo>
                      <a:lnTo>
                        <a:pt x="342" y="1450"/>
                      </a:lnTo>
                      <a:lnTo>
                        <a:pt x="324" y="1410"/>
                      </a:lnTo>
                      <a:lnTo>
                        <a:pt x="306" y="1368"/>
                      </a:lnTo>
                      <a:lnTo>
                        <a:pt x="290" y="1326"/>
                      </a:lnTo>
                      <a:lnTo>
                        <a:pt x="274" y="1284"/>
                      </a:lnTo>
                      <a:lnTo>
                        <a:pt x="260" y="1240"/>
                      </a:lnTo>
                      <a:lnTo>
                        <a:pt x="248" y="1196"/>
                      </a:lnTo>
                      <a:lnTo>
                        <a:pt x="236" y="1152"/>
                      </a:lnTo>
                      <a:lnTo>
                        <a:pt x="226" y="1108"/>
                      </a:lnTo>
                      <a:lnTo>
                        <a:pt x="216" y="1062"/>
                      </a:lnTo>
                      <a:lnTo>
                        <a:pt x="210" y="1016"/>
                      </a:lnTo>
                      <a:lnTo>
                        <a:pt x="202" y="970"/>
                      </a:lnTo>
                      <a:lnTo>
                        <a:pt x="198" y="924"/>
                      </a:lnTo>
                      <a:lnTo>
                        <a:pt x="194" y="876"/>
                      </a:lnTo>
                      <a:lnTo>
                        <a:pt x="192" y="830"/>
                      </a:lnTo>
                      <a:lnTo>
                        <a:pt x="192" y="782"/>
                      </a:lnTo>
                      <a:lnTo>
                        <a:pt x="192" y="782"/>
                      </a:lnTo>
                      <a:lnTo>
                        <a:pt x="192" y="734"/>
                      </a:lnTo>
                      <a:lnTo>
                        <a:pt x="194" y="688"/>
                      </a:lnTo>
                      <a:lnTo>
                        <a:pt x="198" y="640"/>
                      </a:lnTo>
                      <a:lnTo>
                        <a:pt x="202" y="594"/>
                      </a:lnTo>
                      <a:lnTo>
                        <a:pt x="210" y="548"/>
                      </a:lnTo>
                      <a:lnTo>
                        <a:pt x="216" y="502"/>
                      </a:lnTo>
                      <a:lnTo>
                        <a:pt x="226" y="456"/>
                      </a:lnTo>
                      <a:lnTo>
                        <a:pt x="236" y="412"/>
                      </a:lnTo>
                      <a:lnTo>
                        <a:pt x="248" y="368"/>
                      </a:lnTo>
                      <a:lnTo>
                        <a:pt x="260" y="324"/>
                      </a:lnTo>
                      <a:lnTo>
                        <a:pt x="274" y="280"/>
                      </a:lnTo>
                      <a:lnTo>
                        <a:pt x="290" y="238"/>
                      </a:lnTo>
                      <a:lnTo>
                        <a:pt x="306" y="196"/>
                      </a:lnTo>
                      <a:lnTo>
                        <a:pt x="324" y="154"/>
                      </a:lnTo>
                      <a:lnTo>
                        <a:pt x="342" y="114"/>
                      </a:lnTo>
                      <a:lnTo>
                        <a:pt x="362" y="74"/>
                      </a:lnTo>
                      <a:lnTo>
                        <a:pt x="362" y="74"/>
                      </a:lnTo>
                      <a:lnTo>
                        <a:pt x="354" y="58"/>
                      </a:lnTo>
                      <a:lnTo>
                        <a:pt x="342" y="42"/>
                      </a:lnTo>
                      <a:lnTo>
                        <a:pt x="330" y="28"/>
                      </a:lnTo>
                      <a:lnTo>
                        <a:pt x="318" y="18"/>
                      </a:lnTo>
                      <a:lnTo>
                        <a:pt x="318" y="18"/>
                      </a:lnTo>
                      <a:lnTo>
                        <a:pt x="296" y="10"/>
                      </a:lnTo>
                      <a:lnTo>
                        <a:pt x="278" y="6"/>
                      </a:lnTo>
                      <a:lnTo>
                        <a:pt x="262" y="6"/>
                      </a:lnTo>
                      <a:lnTo>
                        <a:pt x="248" y="8"/>
                      </a:lnTo>
                      <a:lnTo>
                        <a:pt x="236" y="12"/>
                      </a:lnTo>
                      <a:lnTo>
                        <a:pt x="228" y="16"/>
                      </a:lnTo>
                      <a:lnTo>
                        <a:pt x="220" y="22"/>
                      </a:lnTo>
                      <a:lnTo>
                        <a:pt x="184" y="0"/>
                      </a:lnTo>
                      <a:lnTo>
                        <a:pt x="184" y="0"/>
                      </a:lnTo>
                      <a:lnTo>
                        <a:pt x="162" y="46"/>
                      </a:lnTo>
                      <a:lnTo>
                        <a:pt x="142" y="92"/>
                      </a:lnTo>
                      <a:lnTo>
                        <a:pt x="122" y="138"/>
                      </a:lnTo>
                      <a:lnTo>
                        <a:pt x="104" y="184"/>
                      </a:lnTo>
                      <a:lnTo>
                        <a:pt x="88" y="232"/>
                      </a:lnTo>
                      <a:lnTo>
                        <a:pt x="72" y="280"/>
                      </a:lnTo>
                      <a:lnTo>
                        <a:pt x="58" y="328"/>
                      </a:lnTo>
                      <a:lnTo>
                        <a:pt x="46" y="378"/>
                      </a:lnTo>
                      <a:lnTo>
                        <a:pt x="36" y="426"/>
                      </a:lnTo>
                      <a:lnTo>
                        <a:pt x="26" y="476"/>
                      </a:lnTo>
                      <a:lnTo>
                        <a:pt x="18" y="526"/>
                      </a:lnTo>
                      <a:lnTo>
                        <a:pt x="12" y="578"/>
                      </a:lnTo>
                      <a:lnTo>
                        <a:pt x="6" y="628"/>
                      </a:lnTo>
                      <a:lnTo>
                        <a:pt x="2" y="678"/>
                      </a:lnTo>
                      <a:lnTo>
                        <a:pt x="0" y="730"/>
                      </a:lnTo>
                      <a:lnTo>
                        <a:pt x="0" y="782"/>
                      </a:lnTo>
                      <a:lnTo>
                        <a:pt x="0" y="782"/>
                      </a:lnTo>
                      <a:lnTo>
                        <a:pt x="0" y="834"/>
                      </a:lnTo>
                      <a:lnTo>
                        <a:pt x="2" y="886"/>
                      </a:lnTo>
                      <a:lnTo>
                        <a:pt x="6" y="936"/>
                      </a:lnTo>
                      <a:lnTo>
                        <a:pt x="12" y="986"/>
                      </a:lnTo>
                      <a:lnTo>
                        <a:pt x="18" y="1038"/>
                      </a:lnTo>
                      <a:lnTo>
                        <a:pt x="26" y="1088"/>
                      </a:lnTo>
                      <a:lnTo>
                        <a:pt x="36" y="1138"/>
                      </a:lnTo>
                      <a:lnTo>
                        <a:pt x="46" y="1186"/>
                      </a:lnTo>
                      <a:lnTo>
                        <a:pt x="58" y="1236"/>
                      </a:lnTo>
                      <a:lnTo>
                        <a:pt x="72" y="1284"/>
                      </a:lnTo>
                      <a:lnTo>
                        <a:pt x="88" y="1332"/>
                      </a:lnTo>
                      <a:lnTo>
                        <a:pt x="104" y="1380"/>
                      </a:lnTo>
                      <a:lnTo>
                        <a:pt x="122" y="1426"/>
                      </a:lnTo>
                      <a:lnTo>
                        <a:pt x="142" y="1472"/>
                      </a:lnTo>
                      <a:lnTo>
                        <a:pt x="162" y="1518"/>
                      </a:lnTo>
                      <a:lnTo>
                        <a:pt x="184" y="1564"/>
                      </a:lnTo>
                      <a:lnTo>
                        <a:pt x="220" y="1542"/>
                      </a:lnTo>
                      <a:lnTo>
                        <a:pt x="220" y="1542"/>
                      </a:lnTo>
                      <a:lnTo>
                        <a:pt x="228" y="1548"/>
                      </a:lnTo>
                      <a:lnTo>
                        <a:pt x="236" y="1552"/>
                      </a:lnTo>
                      <a:lnTo>
                        <a:pt x="248" y="1556"/>
                      </a:lnTo>
                      <a:lnTo>
                        <a:pt x="262" y="1558"/>
                      </a:lnTo>
                      <a:lnTo>
                        <a:pt x="278" y="1558"/>
                      </a:lnTo>
                      <a:lnTo>
                        <a:pt x="296" y="1554"/>
                      </a:lnTo>
                      <a:lnTo>
                        <a:pt x="318" y="1546"/>
                      </a:lnTo>
                      <a:lnTo>
                        <a:pt x="318" y="1546"/>
                      </a:lnTo>
                      <a:lnTo>
                        <a:pt x="330" y="1536"/>
                      </a:lnTo>
                      <a:lnTo>
                        <a:pt x="342" y="1522"/>
                      </a:lnTo>
                      <a:lnTo>
                        <a:pt x="354" y="1506"/>
                      </a:lnTo>
                      <a:lnTo>
                        <a:pt x="362" y="1490"/>
                      </a:lnTo>
                      <a:lnTo>
                        <a:pt x="362" y="149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sp>
          <p:nvSpPr>
            <p:cNvPr id="429" name="Freeform 6">
              <a:extLst>
                <a:ext uri="{FF2B5EF4-FFF2-40B4-BE49-F238E27FC236}">
                  <a16:creationId xmlns:a16="http://schemas.microsoft.com/office/drawing/2014/main" id="{86241887-ED27-4689-B0BC-0AF444CD895B}"/>
                </a:ext>
              </a:extLst>
            </p:cNvPr>
            <p:cNvSpPr>
              <a:spLocks/>
            </p:cNvSpPr>
            <p:nvPr/>
          </p:nvSpPr>
          <p:spPr bwMode="auto">
            <a:xfrm>
              <a:off x="4186348" y="2785492"/>
              <a:ext cx="869421" cy="498239"/>
            </a:xfrm>
            <a:custGeom>
              <a:avLst/>
              <a:gdLst>
                <a:gd name="T0" fmla="*/ 947 w 992"/>
                <a:gd name="T1" fmla="*/ 455 h 569"/>
                <a:gd name="T2" fmla="*/ 909 w 992"/>
                <a:gd name="T3" fmla="*/ 290 h 569"/>
                <a:gd name="T4" fmla="*/ 802 w 992"/>
                <a:gd name="T5" fmla="*/ 136 h 569"/>
                <a:gd name="T6" fmla="*/ 646 w 992"/>
                <a:gd name="T7" fmla="*/ 35 h 569"/>
                <a:gd name="T8" fmla="*/ 464 w 992"/>
                <a:gd name="T9" fmla="*/ 1 h 569"/>
                <a:gd name="T10" fmla="*/ 284 w 992"/>
                <a:gd name="T11" fmla="*/ 40 h 569"/>
                <a:gd name="T12" fmla="*/ 133 w 992"/>
                <a:gd name="T13" fmla="*/ 144 h 569"/>
                <a:gd name="T14" fmla="*/ 34 w 992"/>
                <a:gd name="T15" fmla="*/ 297 h 569"/>
                <a:gd name="T16" fmla="*/ 1 w 992"/>
                <a:gd name="T17" fmla="*/ 475 h 569"/>
                <a:gd name="T18" fmla="*/ 39 w 992"/>
                <a:gd name="T19" fmla="*/ 299 h 569"/>
                <a:gd name="T20" fmla="*/ 141 w 992"/>
                <a:gd name="T21" fmla="*/ 152 h 569"/>
                <a:gd name="T22" fmla="*/ 290 w 992"/>
                <a:gd name="T23" fmla="*/ 55 h 569"/>
                <a:gd name="T24" fmla="*/ 464 w 992"/>
                <a:gd name="T25" fmla="*/ 23 h 569"/>
                <a:gd name="T26" fmla="*/ 635 w 992"/>
                <a:gd name="T27" fmla="*/ 60 h 569"/>
                <a:gd name="T28" fmla="*/ 779 w 992"/>
                <a:gd name="T29" fmla="*/ 159 h 569"/>
                <a:gd name="T30" fmla="*/ 873 w 992"/>
                <a:gd name="T31" fmla="*/ 305 h 569"/>
                <a:gd name="T32" fmla="*/ 904 w 992"/>
                <a:gd name="T33" fmla="*/ 455 h 569"/>
                <a:gd name="T34" fmla="*/ 860 w 992"/>
                <a:gd name="T35" fmla="*/ 455 h 569"/>
                <a:gd name="T36" fmla="*/ 926 w 992"/>
                <a:gd name="T37" fmla="*/ 569 h 569"/>
                <a:gd name="T38" fmla="*/ 992 w 992"/>
                <a:gd name="T39" fmla="*/ 455 h 569"/>
                <a:gd name="T40" fmla="*/ 947 w 992"/>
                <a:gd name="T41" fmla="*/ 455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2" h="569">
                  <a:moveTo>
                    <a:pt x="947" y="455"/>
                  </a:moveTo>
                  <a:cubicBezTo>
                    <a:pt x="944" y="399"/>
                    <a:pt x="931" y="342"/>
                    <a:pt x="909" y="290"/>
                  </a:cubicBezTo>
                  <a:cubicBezTo>
                    <a:pt x="884" y="232"/>
                    <a:pt x="847" y="180"/>
                    <a:pt x="802" y="136"/>
                  </a:cubicBezTo>
                  <a:cubicBezTo>
                    <a:pt x="757" y="92"/>
                    <a:pt x="704" y="58"/>
                    <a:pt x="646" y="35"/>
                  </a:cubicBezTo>
                  <a:cubicBezTo>
                    <a:pt x="588" y="12"/>
                    <a:pt x="526" y="0"/>
                    <a:pt x="464" y="1"/>
                  </a:cubicBezTo>
                  <a:cubicBezTo>
                    <a:pt x="402" y="2"/>
                    <a:pt x="340" y="15"/>
                    <a:pt x="284" y="40"/>
                  </a:cubicBezTo>
                  <a:cubicBezTo>
                    <a:pt x="227" y="64"/>
                    <a:pt x="175" y="100"/>
                    <a:pt x="133" y="144"/>
                  </a:cubicBezTo>
                  <a:cubicBezTo>
                    <a:pt x="90" y="188"/>
                    <a:pt x="56" y="240"/>
                    <a:pt x="34" y="297"/>
                  </a:cubicBezTo>
                  <a:cubicBezTo>
                    <a:pt x="11" y="353"/>
                    <a:pt x="0" y="414"/>
                    <a:pt x="1" y="475"/>
                  </a:cubicBezTo>
                  <a:cubicBezTo>
                    <a:pt x="2" y="414"/>
                    <a:pt x="15" y="354"/>
                    <a:pt x="39" y="299"/>
                  </a:cubicBezTo>
                  <a:cubicBezTo>
                    <a:pt x="63" y="243"/>
                    <a:pt x="98" y="193"/>
                    <a:pt x="141" y="152"/>
                  </a:cubicBezTo>
                  <a:cubicBezTo>
                    <a:pt x="184" y="110"/>
                    <a:pt x="235" y="77"/>
                    <a:pt x="290" y="55"/>
                  </a:cubicBezTo>
                  <a:cubicBezTo>
                    <a:pt x="345" y="33"/>
                    <a:pt x="405" y="22"/>
                    <a:pt x="464" y="23"/>
                  </a:cubicBezTo>
                  <a:cubicBezTo>
                    <a:pt x="523" y="24"/>
                    <a:pt x="581" y="37"/>
                    <a:pt x="635" y="60"/>
                  </a:cubicBezTo>
                  <a:cubicBezTo>
                    <a:pt x="689" y="83"/>
                    <a:pt x="738" y="117"/>
                    <a:pt x="779" y="159"/>
                  </a:cubicBezTo>
                  <a:cubicBezTo>
                    <a:pt x="820" y="201"/>
                    <a:pt x="852" y="251"/>
                    <a:pt x="873" y="305"/>
                  </a:cubicBezTo>
                  <a:cubicBezTo>
                    <a:pt x="892" y="353"/>
                    <a:pt x="902" y="404"/>
                    <a:pt x="904" y="455"/>
                  </a:cubicBezTo>
                  <a:cubicBezTo>
                    <a:pt x="860" y="455"/>
                    <a:pt x="860" y="455"/>
                    <a:pt x="860" y="455"/>
                  </a:cubicBezTo>
                  <a:cubicBezTo>
                    <a:pt x="926" y="569"/>
                    <a:pt x="926" y="569"/>
                    <a:pt x="926" y="569"/>
                  </a:cubicBezTo>
                  <a:cubicBezTo>
                    <a:pt x="992" y="455"/>
                    <a:pt x="992" y="455"/>
                    <a:pt x="992" y="455"/>
                  </a:cubicBezTo>
                  <a:lnTo>
                    <a:pt x="947" y="455"/>
                  </a:ln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0" name="Freeform 7">
              <a:extLst>
                <a:ext uri="{FF2B5EF4-FFF2-40B4-BE49-F238E27FC236}">
                  <a16:creationId xmlns:a16="http://schemas.microsoft.com/office/drawing/2014/main" id="{7A986938-35E9-48FB-8DF0-7D920ECF9AA7}"/>
                </a:ext>
              </a:extLst>
            </p:cNvPr>
            <p:cNvSpPr>
              <a:spLocks/>
            </p:cNvSpPr>
            <p:nvPr/>
          </p:nvSpPr>
          <p:spPr bwMode="auto">
            <a:xfrm>
              <a:off x="4549363" y="3466147"/>
              <a:ext cx="79864" cy="65342"/>
            </a:xfrm>
            <a:custGeom>
              <a:avLst/>
              <a:gdLst>
                <a:gd name="T0" fmla="*/ 88 w 88"/>
                <a:gd name="T1" fmla="*/ 72 h 72"/>
                <a:gd name="T2" fmla="*/ 0 w 88"/>
                <a:gd name="T3" fmla="*/ 72 h 72"/>
                <a:gd name="T4" fmla="*/ 43 w 88"/>
                <a:gd name="T5" fmla="*/ 0 h 72"/>
                <a:gd name="T6" fmla="*/ 88 w 88"/>
                <a:gd name="T7" fmla="*/ 72 h 72"/>
              </a:gdLst>
              <a:ahLst/>
              <a:cxnLst>
                <a:cxn ang="0">
                  <a:pos x="T0" y="T1"/>
                </a:cxn>
                <a:cxn ang="0">
                  <a:pos x="T2" y="T3"/>
                </a:cxn>
                <a:cxn ang="0">
                  <a:pos x="T4" y="T5"/>
                </a:cxn>
                <a:cxn ang="0">
                  <a:pos x="T6" y="T7"/>
                </a:cxn>
              </a:cxnLst>
              <a:rect l="0" t="0" r="r" b="b"/>
              <a:pathLst>
                <a:path w="88" h="72">
                  <a:moveTo>
                    <a:pt x="88" y="72"/>
                  </a:moveTo>
                  <a:lnTo>
                    <a:pt x="0" y="72"/>
                  </a:lnTo>
                  <a:lnTo>
                    <a:pt x="43" y="0"/>
                  </a:lnTo>
                  <a:lnTo>
                    <a:pt x="88" y="72"/>
                  </a:lnTo>
                  <a:close/>
                </a:path>
              </a:pathLst>
            </a:custGeom>
            <a:solidFill>
              <a:srgbClr val="C7000B"/>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1" name="Freeform 8">
              <a:extLst>
                <a:ext uri="{FF2B5EF4-FFF2-40B4-BE49-F238E27FC236}">
                  <a16:creationId xmlns:a16="http://schemas.microsoft.com/office/drawing/2014/main" id="{C0417E4A-5B7E-4438-A256-65F1C8111941}"/>
                </a:ext>
              </a:extLst>
            </p:cNvPr>
            <p:cNvSpPr>
              <a:spLocks/>
            </p:cNvSpPr>
            <p:nvPr/>
          </p:nvSpPr>
          <p:spPr bwMode="auto">
            <a:xfrm>
              <a:off x="4256226" y="3159399"/>
              <a:ext cx="66250" cy="79864"/>
            </a:xfrm>
            <a:custGeom>
              <a:avLst/>
              <a:gdLst>
                <a:gd name="T0" fmla="*/ 0 w 73"/>
                <a:gd name="T1" fmla="*/ 88 h 88"/>
                <a:gd name="T2" fmla="*/ 0 w 73"/>
                <a:gd name="T3" fmla="*/ 0 h 88"/>
                <a:gd name="T4" fmla="*/ 73 w 73"/>
                <a:gd name="T5" fmla="*/ 44 h 88"/>
                <a:gd name="T6" fmla="*/ 0 w 73"/>
                <a:gd name="T7" fmla="*/ 88 h 88"/>
              </a:gdLst>
              <a:ahLst/>
              <a:cxnLst>
                <a:cxn ang="0">
                  <a:pos x="T0" y="T1"/>
                </a:cxn>
                <a:cxn ang="0">
                  <a:pos x="T2" y="T3"/>
                </a:cxn>
                <a:cxn ang="0">
                  <a:pos x="T4" y="T5"/>
                </a:cxn>
                <a:cxn ang="0">
                  <a:pos x="T6" y="T7"/>
                </a:cxn>
              </a:cxnLst>
              <a:rect l="0" t="0" r="r" b="b"/>
              <a:pathLst>
                <a:path w="73" h="88">
                  <a:moveTo>
                    <a:pt x="0" y="88"/>
                  </a:moveTo>
                  <a:lnTo>
                    <a:pt x="0" y="0"/>
                  </a:lnTo>
                  <a:lnTo>
                    <a:pt x="73" y="44"/>
                  </a:lnTo>
                  <a:lnTo>
                    <a:pt x="0" y="88"/>
                  </a:lnTo>
                  <a:close/>
                </a:path>
              </a:pathLst>
            </a:custGeom>
            <a:solidFill>
              <a:srgbClr val="C7000B"/>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2" name="Freeform 9">
              <a:extLst>
                <a:ext uri="{FF2B5EF4-FFF2-40B4-BE49-F238E27FC236}">
                  <a16:creationId xmlns:a16="http://schemas.microsoft.com/office/drawing/2014/main" id="{9EF75D73-1F7F-456F-BCA5-4BA93AB3DAEE}"/>
                </a:ext>
              </a:extLst>
            </p:cNvPr>
            <p:cNvSpPr>
              <a:spLocks/>
            </p:cNvSpPr>
            <p:nvPr/>
          </p:nvSpPr>
          <p:spPr bwMode="auto">
            <a:xfrm>
              <a:off x="4538472" y="2857188"/>
              <a:ext cx="78956" cy="65342"/>
            </a:xfrm>
            <a:custGeom>
              <a:avLst/>
              <a:gdLst>
                <a:gd name="T0" fmla="*/ 0 w 87"/>
                <a:gd name="T1" fmla="*/ 0 h 72"/>
                <a:gd name="T2" fmla="*/ 87 w 87"/>
                <a:gd name="T3" fmla="*/ 0 h 72"/>
                <a:gd name="T4" fmla="*/ 44 w 87"/>
                <a:gd name="T5" fmla="*/ 72 h 72"/>
                <a:gd name="T6" fmla="*/ 0 w 87"/>
                <a:gd name="T7" fmla="*/ 0 h 72"/>
              </a:gdLst>
              <a:ahLst/>
              <a:cxnLst>
                <a:cxn ang="0">
                  <a:pos x="T0" y="T1"/>
                </a:cxn>
                <a:cxn ang="0">
                  <a:pos x="T2" y="T3"/>
                </a:cxn>
                <a:cxn ang="0">
                  <a:pos x="T4" y="T5"/>
                </a:cxn>
                <a:cxn ang="0">
                  <a:pos x="T6" y="T7"/>
                </a:cxn>
              </a:cxnLst>
              <a:rect l="0" t="0" r="r" b="b"/>
              <a:pathLst>
                <a:path w="87" h="72">
                  <a:moveTo>
                    <a:pt x="0" y="0"/>
                  </a:moveTo>
                  <a:lnTo>
                    <a:pt x="87" y="0"/>
                  </a:lnTo>
                  <a:lnTo>
                    <a:pt x="44" y="72"/>
                  </a:lnTo>
                  <a:lnTo>
                    <a:pt x="0" y="0"/>
                  </a:lnTo>
                  <a:close/>
                </a:path>
              </a:pathLst>
            </a:custGeom>
            <a:solidFill>
              <a:srgbClr val="C7000B"/>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3" name="Freeform 10">
              <a:extLst>
                <a:ext uri="{FF2B5EF4-FFF2-40B4-BE49-F238E27FC236}">
                  <a16:creationId xmlns:a16="http://schemas.microsoft.com/office/drawing/2014/main" id="{B9478EA6-B25D-4BF0-8328-92AE4ED1132B}"/>
                </a:ext>
              </a:extLst>
            </p:cNvPr>
            <p:cNvSpPr>
              <a:spLocks/>
            </p:cNvSpPr>
            <p:nvPr/>
          </p:nvSpPr>
          <p:spPr bwMode="auto">
            <a:xfrm>
              <a:off x="4410507" y="3450718"/>
              <a:ext cx="36302" cy="36302"/>
            </a:xfrm>
            <a:custGeom>
              <a:avLst/>
              <a:gdLst>
                <a:gd name="T0" fmla="*/ 29 w 40"/>
                <a:gd name="T1" fmla="*/ 40 h 40"/>
                <a:gd name="T2" fmla="*/ 0 w 40"/>
                <a:gd name="T3" fmla="*/ 9 h 40"/>
                <a:gd name="T4" fmla="*/ 40 w 40"/>
                <a:gd name="T5" fmla="*/ 0 h 40"/>
                <a:gd name="T6" fmla="*/ 29 w 40"/>
                <a:gd name="T7" fmla="*/ 40 h 40"/>
              </a:gdLst>
              <a:ahLst/>
              <a:cxnLst>
                <a:cxn ang="0">
                  <a:pos x="T0" y="T1"/>
                </a:cxn>
                <a:cxn ang="0">
                  <a:pos x="T2" y="T3"/>
                </a:cxn>
                <a:cxn ang="0">
                  <a:pos x="T4" y="T5"/>
                </a:cxn>
                <a:cxn ang="0">
                  <a:pos x="T6" y="T7"/>
                </a:cxn>
              </a:cxnLst>
              <a:rect l="0" t="0" r="r" b="b"/>
              <a:pathLst>
                <a:path w="40" h="40">
                  <a:moveTo>
                    <a:pt x="29" y="40"/>
                  </a:moveTo>
                  <a:lnTo>
                    <a:pt x="0" y="9"/>
                  </a:lnTo>
                  <a:lnTo>
                    <a:pt x="40" y="0"/>
                  </a:lnTo>
                  <a:lnTo>
                    <a:pt x="29" y="40"/>
                  </a:ln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4" name="Freeform 11">
              <a:extLst>
                <a:ext uri="{FF2B5EF4-FFF2-40B4-BE49-F238E27FC236}">
                  <a16:creationId xmlns:a16="http://schemas.microsoft.com/office/drawing/2014/main" id="{BBCAA1A4-5473-4159-9B0A-4300435037C5}"/>
                </a:ext>
              </a:extLst>
            </p:cNvPr>
            <p:cNvSpPr>
              <a:spLocks/>
            </p:cNvSpPr>
            <p:nvPr/>
          </p:nvSpPr>
          <p:spPr bwMode="auto">
            <a:xfrm>
              <a:off x="4299788" y="3334553"/>
              <a:ext cx="35394" cy="38117"/>
            </a:xfrm>
            <a:custGeom>
              <a:avLst/>
              <a:gdLst>
                <a:gd name="T0" fmla="*/ 8 w 39"/>
                <a:gd name="T1" fmla="*/ 42 h 42"/>
                <a:gd name="T2" fmla="*/ 0 w 39"/>
                <a:gd name="T3" fmla="*/ 0 h 42"/>
                <a:gd name="T4" fmla="*/ 39 w 39"/>
                <a:gd name="T5" fmla="*/ 15 h 42"/>
                <a:gd name="T6" fmla="*/ 8 w 39"/>
                <a:gd name="T7" fmla="*/ 42 h 42"/>
              </a:gdLst>
              <a:ahLst/>
              <a:cxnLst>
                <a:cxn ang="0">
                  <a:pos x="T0" y="T1"/>
                </a:cxn>
                <a:cxn ang="0">
                  <a:pos x="T2" y="T3"/>
                </a:cxn>
                <a:cxn ang="0">
                  <a:pos x="T4" y="T5"/>
                </a:cxn>
                <a:cxn ang="0">
                  <a:pos x="T6" y="T7"/>
                </a:cxn>
              </a:cxnLst>
              <a:rect l="0" t="0" r="r" b="b"/>
              <a:pathLst>
                <a:path w="39" h="42">
                  <a:moveTo>
                    <a:pt x="8" y="42"/>
                  </a:moveTo>
                  <a:lnTo>
                    <a:pt x="0" y="0"/>
                  </a:lnTo>
                  <a:lnTo>
                    <a:pt x="39" y="15"/>
                  </a:lnTo>
                  <a:lnTo>
                    <a:pt x="8" y="42"/>
                  </a:ln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5" name="Freeform 12">
              <a:extLst>
                <a:ext uri="{FF2B5EF4-FFF2-40B4-BE49-F238E27FC236}">
                  <a16:creationId xmlns:a16="http://schemas.microsoft.com/office/drawing/2014/main" id="{F1BFF2CA-F5D9-49F8-97EB-1F7077F1032C}"/>
                </a:ext>
              </a:extLst>
            </p:cNvPr>
            <p:cNvSpPr>
              <a:spLocks/>
            </p:cNvSpPr>
            <p:nvPr/>
          </p:nvSpPr>
          <p:spPr bwMode="auto">
            <a:xfrm>
              <a:off x="4297064" y="3013284"/>
              <a:ext cx="34487" cy="36302"/>
            </a:xfrm>
            <a:custGeom>
              <a:avLst/>
              <a:gdLst>
                <a:gd name="T0" fmla="*/ 0 w 38"/>
                <a:gd name="T1" fmla="*/ 27 h 40"/>
                <a:gd name="T2" fmla="*/ 33 w 38"/>
                <a:gd name="T3" fmla="*/ 0 h 40"/>
                <a:gd name="T4" fmla="*/ 38 w 38"/>
                <a:gd name="T5" fmla="*/ 40 h 40"/>
                <a:gd name="T6" fmla="*/ 0 w 38"/>
                <a:gd name="T7" fmla="*/ 27 h 40"/>
              </a:gdLst>
              <a:ahLst/>
              <a:cxnLst>
                <a:cxn ang="0">
                  <a:pos x="T0" y="T1"/>
                </a:cxn>
                <a:cxn ang="0">
                  <a:pos x="T2" y="T3"/>
                </a:cxn>
                <a:cxn ang="0">
                  <a:pos x="T4" y="T5"/>
                </a:cxn>
                <a:cxn ang="0">
                  <a:pos x="T6" y="T7"/>
                </a:cxn>
              </a:cxnLst>
              <a:rect l="0" t="0" r="r" b="b"/>
              <a:pathLst>
                <a:path w="38" h="40">
                  <a:moveTo>
                    <a:pt x="0" y="27"/>
                  </a:moveTo>
                  <a:lnTo>
                    <a:pt x="33" y="0"/>
                  </a:lnTo>
                  <a:lnTo>
                    <a:pt x="38" y="40"/>
                  </a:lnTo>
                  <a:lnTo>
                    <a:pt x="0" y="27"/>
                  </a:ln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6" name="Freeform 13">
              <a:extLst>
                <a:ext uri="{FF2B5EF4-FFF2-40B4-BE49-F238E27FC236}">
                  <a16:creationId xmlns:a16="http://schemas.microsoft.com/office/drawing/2014/main" id="{994FCE43-3C41-4023-AA85-E997E82B11D6}"/>
                </a:ext>
              </a:extLst>
            </p:cNvPr>
            <p:cNvSpPr>
              <a:spLocks/>
            </p:cNvSpPr>
            <p:nvPr/>
          </p:nvSpPr>
          <p:spPr bwMode="auto">
            <a:xfrm>
              <a:off x="4411415" y="2905287"/>
              <a:ext cx="35394" cy="38117"/>
            </a:xfrm>
            <a:custGeom>
              <a:avLst/>
              <a:gdLst>
                <a:gd name="T0" fmla="*/ 0 w 39"/>
                <a:gd name="T1" fmla="*/ 20 h 42"/>
                <a:gd name="T2" fmla="*/ 39 w 39"/>
                <a:gd name="T3" fmla="*/ 0 h 42"/>
                <a:gd name="T4" fmla="*/ 36 w 39"/>
                <a:gd name="T5" fmla="*/ 42 h 42"/>
                <a:gd name="T6" fmla="*/ 0 w 39"/>
                <a:gd name="T7" fmla="*/ 20 h 42"/>
              </a:gdLst>
              <a:ahLst/>
              <a:cxnLst>
                <a:cxn ang="0">
                  <a:pos x="T0" y="T1"/>
                </a:cxn>
                <a:cxn ang="0">
                  <a:pos x="T2" y="T3"/>
                </a:cxn>
                <a:cxn ang="0">
                  <a:pos x="T4" y="T5"/>
                </a:cxn>
                <a:cxn ang="0">
                  <a:pos x="T6" y="T7"/>
                </a:cxn>
              </a:cxnLst>
              <a:rect l="0" t="0" r="r" b="b"/>
              <a:pathLst>
                <a:path w="39" h="42">
                  <a:moveTo>
                    <a:pt x="0" y="20"/>
                  </a:moveTo>
                  <a:lnTo>
                    <a:pt x="39" y="0"/>
                  </a:lnTo>
                  <a:lnTo>
                    <a:pt x="36" y="42"/>
                  </a:lnTo>
                  <a:lnTo>
                    <a:pt x="0" y="20"/>
                  </a:ln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7" name="Freeform 14">
              <a:extLst>
                <a:ext uri="{FF2B5EF4-FFF2-40B4-BE49-F238E27FC236}">
                  <a16:creationId xmlns:a16="http://schemas.microsoft.com/office/drawing/2014/main" id="{E170D560-9735-4707-B5E1-494EC5DB0159}"/>
                </a:ext>
              </a:extLst>
            </p:cNvPr>
            <p:cNvSpPr>
              <a:spLocks/>
            </p:cNvSpPr>
            <p:nvPr/>
          </p:nvSpPr>
          <p:spPr bwMode="auto">
            <a:xfrm>
              <a:off x="4408694" y="3064106"/>
              <a:ext cx="143391" cy="190584"/>
            </a:xfrm>
            <a:custGeom>
              <a:avLst/>
              <a:gdLst>
                <a:gd name="T0" fmla="*/ 57 w 163"/>
                <a:gd name="T1" fmla="*/ 180 h 218"/>
                <a:gd name="T2" fmla="*/ 159 w 163"/>
                <a:gd name="T3" fmla="*/ 180 h 218"/>
                <a:gd name="T4" fmla="*/ 159 w 163"/>
                <a:gd name="T5" fmla="*/ 218 h 218"/>
                <a:gd name="T6" fmla="*/ 0 w 163"/>
                <a:gd name="T7" fmla="*/ 218 h 218"/>
                <a:gd name="T8" fmla="*/ 0 w 163"/>
                <a:gd name="T9" fmla="*/ 190 h 218"/>
                <a:gd name="T10" fmla="*/ 64 w 163"/>
                <a:gd name="T11" fmla="*/ 122 h 218"/>
                <a:gd name="T12" fmla="*/ 110 w 163"/>
                <a:gd name="T13" fmla="*/ 66 h 218"/>
                <a:gd name="T14" fmla="*/ 81 w 163"/>
                <a:gd name="T15" fmla="*/ 38 h 218"/>
                <a:gd name="T16" fmla="*/ 45 w 163"/>
                <a:gd name="T17" fmla="*/ 75 h 218"/>
                <a:gd name="T18" fmla="*/ 1 w 163"/>
                <a:gd name="T19" fmla="*/ 65 h 218"/>
                <a:gd name="T20" fmla="*/ 88 w 163"/>
                <a:gd name="T21" fmla="*/ 0 h 218"/>
                <a:gd name="T22" fmla="*/ 160 w 163"/>
                <a:gd name="T23" fmla="*/ 61 h 218"/>
                <a:gd name="T24" fmla="*/ 112 w 163"/>
                <a:gd name="T25" fmla="*/ 133 h 218"/>
                <a:gd name="T26" fmla="*/ 57 w 163"/>
                <a:gd name="T27" fmla="*/ 18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218">
                  <a:moveTo>
                    <a:pt x="57" y="180"/>
                  </a:moveTo>
                  <a:cubicBezTo>
                    <a:pt x="159" y="180"/>
                    <a:pt x="159" y="180"/>
                    <a:pt x="159" y="180"/>
                  </a:cubicBezTo>
                  <a:cubicBezTo>
                    <a:pt x="159" y="218"/>
                    <a:pt x="159" y="218"/>
                    <a:pt x="159" y="218"/>
                  </a:cubicBezTo>
                  <a:cubicBezTo>
                    <a:pt x="0" y="218"/>
                    <a:pt x="0" y="218"/>
                    <a:pt x="0" y="218"/>
                  </a:cubicBezTo>
                  <a:cubicBezTo>
                    <a:pt x="0" y="190"/>
                    <a:pt x="0" y="190"/>
                    <a:pt x="0" y="190"/>
                  </a:cubicBezTo>
                  <a:cubicBezTo>
                    <a:pt x="18" y="162"/>
                    <a:pt x="39" y="140"/>
                    <a:pt x="64" y="122"/>
                  </a:cubicBezTo>
                  <a:cubicBezTo>
                    <a:pt x="97" y="97"/>
                    <a:pt x="113" y="78"/>
                    <a:pt x="110" y="66"/>
                  </a:cubicBezTo>
                  <a:cubicBezTo>
                    <a:pt x="110" y="47"/>
                    <a:pt x="100" y="38"/>
                    <a:pt x="81" y="38"/>
                  </a:cubicBezTo>
                  <a:cubicBezTo>
                    <a:pt x="62" y="37"/>
                    <a:pt x="50" y="49"/>
                    <a:pt x="45" y="75"/>
                  </a:cubicBezTo>
                  <a:cubicBezTo>
                    <a:pt x="1" y="65"/>
                    <a:pt x="1" y="65"/>
                    <a:pt x="1" y="65"/>
                  </a:cubicBezTo>
                  <a:cubicBezTo>
                    <a:pt x="9" y="22"/>
                    <a:pt x="38" y="0"/>
                    <a:pt x="88" y="0"/>
                  </a:cubicBezTo>
                  <a:cubicBezTo>
                    <a:pt x="133" y="2"/>
                    <a:pt x="157" y="22"/>
                    <a:pt x="160" y="61"/>
                  </a:cubicBezTo>
                  <a:cubicBezTo>
                    <a:pt x="163" y="88"/>
                    <a:pt x="147" y="112"/>
                    <a:pt x="112" y="133"/>
                  </a:cubicBezTo>
                  <a:cubicBezTo>
                    <a:pt x="91" y="147"/>
                    <a:pt x="72" y="163"/>
                    <a:pt x="57" y="180"/>
                  </a:cubicBez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8" name="Freeform 15">
              <a:extLst>
                <a:ext uri="{FF2B5EF4-FFF2-40B4-BE49-F238E27FC236}">
                  <a16:creationId xmlns:a16="http://schemas.microsoft.com/office/drawing/2014/main" id="{D9AA6314-F9AC-404E-9105-7BBA9F592DD6}"/>
                </a:ext>
              </a:extLst>
            </p:cNvPr>
            <p:cNvSpPr>
              <a:spLocks noEditPoints="1"/>
            </p:cNvSpPr>
            <p:nvPr/>
          </p:nvSpPr>
          <p:spPr bwMode="auto">
            <a:xfrm>
              <a:off x="4561158" y="3065922"/>
              <a:ext cx="151559" cy="188768"/>
            </a:xfrm>
            <a:custGeom>
              <a:avLst/>
              <a:gdLst>
                <a:gd name="T0" fmla="*/ 173 w 173"/>
                <a:gd name="T1" fmla="*/ 171 h 216"/>
                <a:gd name="T2" fmla="*/ 147 w 173"/>
                <a:gd name="T3" fmla="*/ 171 h 216"/>
                <a:gd name="T4" fmla="*/ 147 w 173"/>
                <a:gd name="T5" fmla="*/ 216 h 216"/>
                <a:gd name="T6" fmla="*/ 105 w 173"/>
                <a:gd name="T7" fmla="*/ 216 h 216"/>
                <a:gd name="T8" fmla="*/ 105 w 173"/>
                <a:gd name="T9" fmla="*/ 171 h 216"/>
                <a:gd name="T10" fmla="*/ 0 w 173"/>
                <a:gd name="T11" fmla="*/ 171 h 216"/>
                <a:gd name="T12" fmla="*/ 0 w 173"/>
                <a:gd name="T13" fmla="*/ 141 h 216"/>
                <a:gd name="T14" fmla="*/ 101 w 173"/>
                <a:gd name="T15" fmla="*/ 0 h 216"/>
                <a:gd name="T16" fmla="*/ 147 w 173"/>
                <a:gd name="T17" fmla="*/ 0 h 216"/>
                <a:gd name="T18" fmla="*/ 147 w 173"/>
                <a:gd name="T19" fmla="*/ 137 h 216"/>
                <a:gd name="T20" fmla="*/ 173 w 173"/>
                <a:gd name="T21" fmla="*/ 137 h 216"/>
                <a:gd name="T22" fmla="*/ 173 w 173"/>
                <a:gd name="T23" fmla="*/ 171 h 216"/>
                <a:gd name="T24" fmla="*/ 106 w 173"/>
                <a:gd name="T25" fmla="*/ 46 h 216"/>
                <a:gd name="T26" fmla="*/ 97 w 173"/>
                <a:gd name="T27" fmla="*/ 62 h 216"/>
                <a:gd name="T28" fmla="*/ 45 w 173"/>
                <a:gd name="T29" fmla="*/ 137 h 216"/>
                <a:gd name="T30" fmla="*/ 105 w 173"/>
                <a:gd name="T31" fmla="*/ 137 h 216"/>
                <a:gd name="T32" fmla="*/ 105 w 173"/>
                <a:gd name="T33" fmla="*/ 69 h 216"/>
                <a:gd name="T34" fmla="*/ 106 w 173"/>
                <a:gd name="T35" fmla="*/ 4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3" h="216">
                  <a:moveTo>
                    <a:pt x="173" y="171"/>
                  </a:moveTo>
                  <a:cubicBezTo>
                    <a:pt x="147" y="171"/>
                    <a:pt x="147" y="171"/>
                    <a:pt x="147" y="171"/>
                  </a:cubicBezTo>
                  <a:cubicBezTo>
                    <a:pt x="147" y="216"/>
                    <a:pt x="147" y="216"/>
                    <a:pt x="147" y="216"/>
                  </a:cubicBezTo>
                  <a:cubicBezTo>
                    <a:pt x="105" y="216"/>
                    <a:pt x="105" y="216"/>
                    <a:pt x="105" y="216"/>
                  </a:cubicBezTo>
                  <a:cubicBezTo>
                    <a:pt x="105" y="171"/>
                    <a:pt x="105" y="171"/>
                    <a:pt x="105" y="171"/>
                  </a:cubicBezTo>
                  <a:cubicBezTo>
                    <a:pt x="0" y="171"/>
                    <a:pt x="0" y="171"/>
                    <a:pt x="0" y="171"/>
                  </a:cubicBezTo>
                  <a:cubicBezTo>
                    <a:pt x="0" y="141"/>
                    <a:pt x="0" y="141"/>
                    <a:pt x="0" y="141"/>
                  </a:cubicBezTo>
                  <a:cubicBezTo>
                    <a:pt x="101" y="0"/>
                    <a:pt x="101" y="0"/>
                    <a:pt x="101" y="0"/>
                  </a:cubicBezTo>
                  <a:cubicBezTo>
                    <a:pt x="147" y="0"/>
                    <a:pt x="147" y="0"/>
                    <a:pt x="147" y="0"/>
                  </a:cubicBezTo>
                  <a:cubicBezTo>
                    <a:pt x="147" y="137"/>
                    <a:pt x="147" y="137"/>
                    <a:pt x="147" y="137"/>
                  </a:cubicBezTo>
                  <a:cubicBezTo>
                    <a:pt x="173" y="137"/>
                    <a:pt x="173" y="137"/>
                    <a:pt x="173" y="137"/>
                  </a:cubicBezTo>
                  <a:lnTo>
                    <a:pt x="173" y="171"/>
                  </a:lnTo>
                  <a:close/>
                  <a:moveTo>
                    <a:pt x="106" y="46"/>
                  </a:moveTo>
                  <a:cubicBezTo>
                    <a:pt x="104" y="51"/>
                    <a:pt x="101" y="56"/>
                    <a:pt x="97" y="62"/>
                  </a:cubicBezTo>
                  <a:cubicBezTo>
                    <a:pt x="45" y="137"/>
                    <a:pt x="45" y="137"/>
                    <a:pt x="45" y="137"/>
                  </a:cubicBezTo>
                  <a:cubicBezTo>
                    <a:pt x="105" y="137"/>
                    <a:pt x="105" y="137"/>
                    <a:pt x="105" y="137"/>
                  </a:cubicBezTo>
                  <a:cubicBezTo>
                    <a:pt x="105" y="69"/>
                    <a:pt x="105" y="69"/>
                    <a:pt x="105" y="69"/>
                  </a:cubicBezTo>
                  <a:cubicBezTo>
                    <a:pt x="105" y="59"/>
                    <a:pt x="105" y="51"/>
                    <a:pt x="106" y="46"/>
                  </a:cubicBezTo>
                  <a:close/>
                </a:path>
              </a:pathLst>
            </a:custGeom>
            <a:solidFill>
              <a:srgbClr val="FFC00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39" name="Freeform 16">
              <a:extLst>
                <a:ext uri="{FF2B5EF4-FFF2-40B4-BE49-F238E27FC236}">
                  <a16:creationId xmlns:a16="http://schemas.microsoft.com/office/drawing/2014/main" id="{765B73C2-37EE-4F01-A1BE-48DD84594401}"/>
                </a:ext>
              </a:extLst>
            </p:cNvPr>
            <p:cNvSpPr>
              <a:spLocks/>
            </p:cNvSpPr>
            <p:nvPr/>
          </p:nvSpPr>
          <p:spPr bwMode="auto">
            <a:xfrm>
              <a:off x="4409600" y="3295528"/>
              <a:ext cx="71696" cy="105275"/>
            </a:xfrm>
            <a:custGeom>
              <a:avLst/>
              <a:gdLst>
                <a:gd name="T0" fmla="*/ 0 w 82"/>
                <a:gd name="T1" fmla="*/ 89 h 121"/>
                <a:gd name="T2" fmla="*/ 19 w 82"/>
                <a:gd name="T3" fmla="*/ 85 h 121"/>
                <a:gd name="T4" fmla="*/ 40 w 82"/>
                <a:gd name="T5" fmla="*/ 105 h 121"/>
                <a:gd name="T6" fmla="*/ 62 w 82"/>
                <a:gd name="T7" fmla="*/ 84 h 121"/>
                <a:gd name="T8" fmla="*/ 40 w 82"/>
                <a:gd name="T9" fmla="*/ 67 h 121"/>
                <a:gd name="T10" fmla="*/ 26 w 82"/>
                <a:gd name="T11" fmla="*/ 67 h 121"/>
                <a:gd name="T12" fmla="*/ 26 w 82"/>
                <a:gd name="T13" fmla="*/ 50 h 121"/>
                <a:gd name="T14" fmla="*/ 35 w 82"/>
                <a:gd name="T15" fmla="*/ 50 h 121"/>
                <a:gd name="T16" fmla="*/ 58 w 82"/>
                <a:gd name="T17" fmla="*/ 32 h 121"/>
                <a:gd name="T18" fmla="*/ 41 w 82"/>
                <a:gd name="T19" fmla="*/ 17 h 121"/>
                <a:gd name="T20" fmla="*/ 21 w 82"/>
                <a:gd name="T21" fmla="*/ 36 h 121"/>
                <a:gd name="T22" fmla="*/ 2 w 82"/>
                <a:gd name="T23" fmla="*/ 31 h 121"/>
                <a:gd name="T24" fmla="*/ 40 w 82"/>
                <a:gd name="T25" fmla="*/ 0 h 121"/>
                <a:gd name="T26" fmla="*/ 78 w 82"/>
                <a:gd name="T27" fmla="*/ 33 h 121"/>
                <a:gd name="T28" fmla="*/ 59 w 82"/>
                <a:gd name="T29" fmla="*/ 57 h 121"/>
                <a:gd name="T30" fmla="*/ 82 w 82"/>
                <a:gd name="T31" fmla="*/ 85 h 121"/>
                <a:gd name="T32" fmla="*/ 41 w 82"/>
                <a:gd name="T33" fmla="*/ 121 h 121"/>
                <a:gd name="T34" fmla="*/ 0 w 82"/>
                <a:gd name="T35" fmla="*/ 8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21">
                  <a:moveTo>
                    <a:pt x="0" y="89"/>
                  </a:moveTo>
                  <a:cubicBezTo>
                    <a:pt x="19" y="85"/>
                    <a:pt x="19" y="85"/>
                    <a:pt x="19" y="85"/>
                  </a:cubicBezTo>
                  <a:cubicBezTo>
                    <a:pt x="21" y="98"/>
                    <a:pt x="28" y="105"/>
                    <a:pt x="40" y="105"/>
                  </a:cubicBezTo>
                  <a:cubicBezTo>
                    <a:pt x="55" y="105"/>
                    <a:pt x="63" y="98"/>
                    <a:pt x="62" y="84"/>
                  </a:cubicBezTo>
                  <a:cubicBezTo>
                    <a:pt x="61" y="73"/>
                    <a:pt x="54" y="67"/>
                    <a:pt x="40" y="67"/>
                  </a:cubicBezTo>
                  <a:cubicBezTo>
                    <a:pt x="26" y="67"/>
                    <a:pt x="26" y="67"/>
                    <a:pt x="26" y="67"/>
                  </a:cubicBezTo>
                  <a:cubicBezTo>
                    <a:pt x="26" y="50"/>
                    <a:pt x="26" y="50"/>
                    <a:pt x="26" y="50"/>
                  </a:cubicBezTo>
                  <a:cubicBezTo>
                    <a:pt x="35" y="50"/>
                    <a:pt x="35" y="50"/>
                    <a:pt x="35" y="50"/>
                  </a:cubicBezTo>
                  <a:cubicBezTo>
                    <a:pt x="50" y="50"/>
                    <a:pt x="57" y="44"/>
                    <a:pt x="58" y="32"/>
                  </a:cubicBezTo>
                  <a:cubicBezTo>
                    <a:pt x="57" y="23"/>
                    <a:pt x="52" y="18"/>
                    <a:pt x="41" y="17"/>
                  </a:cubicBezTo>
                  <a:cubicBezTo>
                    <a:pt x="30" y="18"/>
                    <a:pt x="24" y="24"/>
                    <a:pt x="21" y="36"/>
                  </a:cubicBezTo>
                  <a:cubicBezTo>
                    <a:pt x="2" y="31"/>
                    <a:pt x="2" y="31"/>
                    <a:pt x="2" y="31"/>
                  </a:cubicBezTo>
                  <a:cubicBezTo>
                    <a:pt x="8" y="11"/>
                    <a:pt x="20" y="1"/>
                    <a:pt x="40" y="0"/>
                  </a:cubicBezTo>
                  <a:cubicBezTo>
                    <a:pt x="64" y="1"/>
                    <a:pt x="77" y="12"/>
                    <a:pt x="78" y="33"/>
                  </a:cubicBezTo>
                  <a:cubicBezTo>
                    <a:pt x="78" y="44"/>
                    <a:pt x="71" y="52"/>
                    <a:pt x="59" y="57"/>
                  </a:cubicBezTo>
                  <a:cubicBezTo>
                    <a:pt x="74" y="63"/>
                    <a:pt x="82" y="73"/>
                    <a:pt x="82" y="85"/>
                  </a:cubicBezTo>
                  <a:cubicBezTo>
                    <a:pt x="81" y="108"/>
                    <a:pt x="67" y="120"/>
                    <a:pt x="41" y="121"/>
                  </a:cubicBezTo>
                  <a:cubicBezTo>
                    <a:pt x="18" y="120"/>
                    <a:pt x="4" y="110"/>
                    <a:pt x="0" y="89"/>
                  </a:cubicBezTo>
                  <a:close/>
                </a:path>
              </a:pathLst>
            </a:custGeom>
            <a:solidFill>
              <a:srgbClr val="92D05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40" name="Freeform 17">
              <a:extLst>
                <a:ext uri="{FF2B5EF4-FFF2-40B4-BE49-F238E27FC236}">
                  <a16:creationId xmlns:a16="http://schemas.microsoft.com/office/drawing/2014/main" id="{FEC8B56B-223C-4F7A-B0C8-07E35FA961B6}"/>
                </a:ext>
              </a:extLst>
            </p:cNvPr>
            <p:cNvSpPr>
              <a:spLocks noEditPoints="1"/>
            </p:cNvSpPr>
            <p:nvPr/>
          </p:nvSpPr>
          <p:spPr bwMode="auto">
            <a:xfrm>
              <a:off x="4491280" y="3295528"/>
              <a:ext cx="72603" cy="105275"/>
            </a:xfrm>
            <a:custGeom>
              <a:avLst/>
              <a:gdLst>
                <a:gd name="T0" fmla="*/ 81 w 83"/>
                <a:gd name="T1" fmla="*/ 28 h 121"/>
                <a:gd name="T2" fmla="*/ 63 w 83"/>
                <a:gd name="T3" fmla="*/ 33 h 121"/>
                <a:gd name="T4" fmla="*/ 45 w 83"/>
                <a:gd name="T5" fmla="*/ 17 h 121"/>
                <a:gd name="T6" fmla="*/ 20 w 83"/>
                <a:gd name="T7" fmla="*/ 53 h 121"/>
                <a:gd name="T8" fmla="*/ 46 w 83"/>
                <a:gd name="T9" fmla="*/ 41 h 121"/>
                <a:gd name="T10" fmla="*/ 83 w 83"/>
                <a:gd name="T11" fmla="*/ 80 h 121"/>
                <a:gd name="T12" fmla="*/ 44 w 83"/>
                <a:gd name="T13" fmla="*/ 121 h 121"/>
                <a:gd name="T14" fmla="*/ 1 w 83"/>
                <a:gd name="T15" fmla="*/ 64 h 121"/>
                <a:gd name="T16" fmla="*/ 45 w 83"/>
                <a:gd name="T17" fmla="*/ 0 h 121"/>
                <a:gd name="T18" fmla="*/ 81 w 83"/>
                <a:gd name="T19" fmla="*/ 28 h 121"/>
                <a:gd name="T20" fmla="*/ 44 w 83"/>
                <a:gd name="T21" fmla="*/ 105 h 121"/>
                <a:gd name="T22" fmla="*/ 64 w 83"/>
                <a:gd name="T23" fmla="*/ 81 h 121"/>
                <a:gd name="T24" fmla="*/ 44 w 83"/>
                <a:gd name="T25" fmla="*/ 57 h 121"/>
                <a:gd name="T26" fmla="*/ 20 w 83"/>
                <a:gd name="T27" fmla="*/ 79 h 121"/>
                <a:gd name="T28" fmla="*/ 44 w 83"/>
                <a:gd name="T29" fmla="*/ 10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21">
                  <a:moveTo>
                    <a:pt x="81" y="28"/>
                  </a:moveTo>
                  <a:cubicBezTo>
                    <a:pt x="63" y="33"/>
                    <a:pt x="63" y="33"/>
                    <a:pt x="63" y="33"/>
                  </a:cubicBezTo>
                  <a:cubicBezTo>
                    <a:pt x="60" y="22"/>
                    <a:pt x="54" y="17"/>
                    <a:pt x="45" y="17"/>
                  </a:cubicBezTo>
                  <a:cubicBezTo>
                    <a:pt x="28" y="17"/>
                    <a:pt x="20" y="29"/>
                    <a:pt x="20" y="53"/>
                  </a:cubicBezTo>
                  <a:cubicBezTo>
                    <a:pt x="26" y="45"/>
                    <a:pt x="34" y="41"/>
                    <a:pt x="46" y="41"/>
                  </a:cubicBezTo>
                  <a:cubicBezTo>
                    <a:pt x="69" y="42"/>
                    <a:pt x="82" y="55"/>
                    <a:pt x="83" y="80"/>
                  </a:cubicBezTo>
                  <a:cubicBezTo>
                    <a:pt x="81" y="106"/>
                    <a:pt x="68" y="119"/>
                    <a:pt x="44" y="121"/>
                  </a:cubicBezTo>
                  <a:cubicBezTo>
                    <a:pt x="15" y="121"/>
                    <a:pt x="0" y="103"/>
                    <a:pt x="1" y="64"/>
                  </a:cubicBezTo>
                  <a:cubicBezTo>
                    <a:pt x="1" y="22"/>
                    <a:pt x="16" y="0"/>
                    <a:pt x="45" y="0"/>
                  </a:cubicBezTo>
                  <a:cubicBezTo>
                    <a:pt x="64" y="1"/>
                    <a:pt x="75" y="10"/>
                    <a:pt x="81" y="28"/>
                  </a:cubicBezTo>
                  <a:close/>
                  <a:moveTo>
                    <a:pt x="44" y="105"/>
                  </a:moveTo>
                  <a:cubicBezTo>
                    <a:pt x="57" y="105"/>
                    <a:pt x="63" y="97"/>
                    <a:pt x="64" y="81"/>
                  </a:cubicBezTo>
                  <a:cubicBezTo>
                    <a:pt x="63" y="65"/>
                    <a:pt x="57" y="58"/>
                    <a:pt x="44" y="57"/>
                  </a:cubicBezTo>
                  <a:cubicBezTo>
                    <a:pt x="28" y="58"/>
                    <a:pt x="20" y="65"/>
                    <a:pt x="20" y="79"/>
                  </a:cubicBezTo>
                  <a:cubicBezTo>
                    <a:pt x="20" y="96"/>
                    <a:pt x="28" y="105"/>
                    <a:pt x="44" y="105"/>
                  </a:cubicBezTo>
                  <a:close/>
                </a:path>
              </a:pathLst>
            </a:custGeom>
            <a:solidFill>
              <a:srgbClr val="92D05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41" name="Freeform 18">
              <a:extLst>
                <a:ext uri="{FF2B5EF4-FFF2-40B4-BE49-F238E27FC236}">
                  <a16:creationId xmlns:a16="http://schemas.microsoft.com/office/drawing/2014/main" id="{1841A944-4804-4FAD-98A8-DD0DBA3CC5F5}"/>
                </a:ext>
              </a:extLst>
            </p:cNvPr>
            <p:cNvSpPr>
              <a:spLocks/>
            </p:cNvSpPr>
            <p:nvPr/>
          </p:nvSpPr>
          <p:spPr bwMode="auto">
            <a:xfrm>
              <a:off x="4576588" y="3298251"/>
              <a:ext cx="71696" cy="102552"/>
            </a:xfrm>
            <a:custGeom>
              <a:avLst/>
              <a:gdLst>
                <a:gd name="T0" fmla="*/ 11 w 82"/>
                <a:gd name="T1" fmla="*/ 0 h 118"/>
                <a:gd name="T2" fmla="*/ 76 w 82"/>
                <a:gd name="T3" fmla="*/ 0 h 118"/>
                <a:gd name="T4" fmla="*/ 76 w 82"/>
                <a:gd name="T5" fmla="*/ 17 h 118"/>
                <a:gd name="T6" fmla="*/ 27 w 82"/>
                <a:gd name="T7" fmla="*/ 17 h 118"/>
                <a:gd name="T8" fmla="*/ 24 w 82"/>
                <a:gd name="T9" fmla="*/ 43 h 118"/>
                <a:gd name="T10" fmla="*/ 43 w 82"/>
                <a:gd name="T11" fmla="*/ 37 h 118"/>
                <a:gd name="T12" fmla="*/ 82 w 82"/>
                <a:gd name="T13" fmla="*/ 76 h 118"/>
                <a:gd name="T14" fmla="*/ 41 w 82"/>
                <a:gd name="T15" fmla="*/ 118 h 118"/>
                <a:gd name="T16" fmla="*/ 0 w 82"/>
                <a:gd name="T17" fmla="*/ 86 h 118"/>
                <a:gd name="T18" fmla="*/ 18 w 82"/>
                <a:gd name="T19" fmla="*/ 82 h 118"/>
                <a:gd name="T20" fmla="*/ 40 w 82"/>
                <a:gd name="T21" fmla="*/ 102 h 118"/>
                <a:gd name="T22" fmla="*/ 63 w 82"/>
                <a:gd name="T23" fmla="*/ 77 h 118"/>
                <a:gd name="T24" fmla="*/ 41 w 82"/>
                <a:gd name="T25" fmla="*/ 54 h 118"/>
                <a:gd name="T26" fmla="*/ 18 w 82"/>
                <a:gd name="T27" fmla="*/ 67 h 118"/>
                <a:gd name="T28" fmla="*/ 4 w 82"/>
                <a:gd name="T29" fmla="*/ 64 h 118"/>
                <a:gd name="T30" fmla="*/ 11 w 82"/>
                <a:gd name="T31"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118">
                  <a:moveTo>
                    <a:pt x="11" y="0"/>
                  </a:moveTo>
                  <a:cubicBezTo>
                    <a:pt x="76" y="0"/>
                    <a:pt x="76" y="0"/>
                    <a:pt x="76" y="0"/>
                  </a:cubicBezTo>
                  <a:cubicBezTo>
                    <a:pt x="76" y="17"/>
                    <a:pt x="76" y="17"/>
                    <a:pt x="76" y="17"/>
                  </a:cubicBezTo>
                  <a:cubicBezTo>
                    <a:pt x="27" y="17"/>
                    <a:pt x="27" y="17"/>
                    <a:pt x="27" y="17"/>
                  </a:cubicBezTo>
                  <a:cubicBezTo>
                    <a:pt x="24" y="43"/>
                    <a:pt x="24" y="43"/>
                    <a:pt x="24" y="43"/>
                  </a:cubicBezTo>
                  <a:cubicBezTo>
                    <a:pt x="28" y="39"/>
                    <a:pt x="35" y="37"/>
                    <a:pt x="43" y="37"/>
                  </a:cubicBezTo>
                  <a:cubicBezTo>
                    <a:pt x="67" y="38"/>
                    <a:pt x="80" y="51"/>
                    <a:pt x="82" y="76"/>
                  </a:cubicBezTo>
                  <a:cubicBezTo>
                    <a:pt x="81" y="103"/>
                    <a:pt x="68" y="117"/>
                    <a:pt x="41" y="118"/>
                  </a:cubicBezTo>
                  <a:cubicBezTo>
                    <a:pt x="18" y="118"/>
                    <a:pt x="4" y="107"/>
                    <a:pt x="0" y="86"/>
                  </a:cubicBezTo>
                  <a:cubicBezTo>
                    <a:pt x="18" y="82"/>
                    <a:pt x="18" y="82"/>
                    <a:pt x="18" y="82"/>
                  </a:cubicBezTo>
                  <a:cubicBezTo>
                    <a:pt x="21" y="95"/>
                    <a:pt x="28" y="102"/>
                    <a:pt x="40" y="102"/>
                  </a:cubicBezTo>
                  <a:cubicBezTo>
                    <a:pt x="55" y="102"/>
                    <a:pt x="62" y="93"/>
                    <a:pt x="63" y="77"/>
                  </a:cubicBezTo>
                  <a:cubicBezTo>
                    <a:pt x="62" y="62"/>
                    <a:pt x="55" y="55"/>
                    <a:pt x="41" y="54"/>
                  </a:cubicBezTo>
                  <a:cubicBezTo>
                    <a:pt x="29" y="54"/>
                    <a:pt x="21" y="58"/>
                    <a:pt x="18" y="67"/>
                  </a:cubicBezTo>
                  <a:cubicBezTo>
                    <a:pt x="4" y="64"/>
                    <a:pt x="4" y="64"/>
                    <a:pt x="4" y="64"/>
                  </a:cubicBezTo>
                  <a:lnTo>
                    <a:pt x="11" y="0"/>
                  </a:lnTo>
                  <a:close/>
                </a:path>
              </a:pathLst>
            </a:custGeom>
            <a:solidFill>
              <a:srgbClr val="92D05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42" name="Freeform 19">
              <a:extLst>
                <a:ext uri="{FF2B5EF4-FFF2-40B4-BE49-F238E27FC236}">
                  <a16:creationId xmlns:a16="http://schemas.microsoft.com/office/drawing/2014/main" id="{206E94E2-1FA9-420E-9144-BF2BF79F8333}"/>
                </a:ext>
              </a:extLst>
            </p:cNvPr>
            <p:cNvSpPr>
              <a:spLocks/>
            </p:cNvSpPr>
            <p:nvPr/>
          </p:nvSpPr>
          <p:spPr bwMode="auto">
            <a:xfrm>
              <a:off x="4614705" y="2911642"/>
              <a:ext cx="419283" cy="575380"/>
            </a:xfrm>
            <a:custGeom>
              <a:avLst/>
              <a:gdLst>
                <a:gd name="T0" fmla="*/ 255 w 478"/>
                <a:gd name="T1" fmla="*/ 657 h 657"/>
                <a:gd name="T2" fmla="*/ 108 w 478"/>
                <a:gd name="T3" fmla="*/ 657 h 657"/>
                <a:gd name="T4" fmla="*/ 319 w 478"/>
                <a:gd name="T5" fmla="*/ 121 h 657"/>
                <a:gd name="T6" fmla="*/ 0 w 478"/>
                <a:gd name="T7" fmla="*/ 121 h 657"/>
                <a:gd name="T8" fmla="*/ 0 w 478"/>
                <a:gd name="T9" fmla="*/ 0 h 657"/>
                <a:gd name="T10" fmla="*/ 478 w 478"/>
                <a:gd name="T11" fmla="*/ 0 h 657"/>
                <a:gd name="T12" fmla="*/ 478 w 478"/>
                <a:gd name="T13" fmla="*/ 109 h 657"/>
                <a:gd name="T14" fmla="*/ 255 w 478"/>
                <a:gd name="T15" fmla="*/ 657 h 6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657">
                  <a:moveTo>
                    <a:pt x="255" y="657"/>
                  </a:moveTo>
                  <a:cubicBezTo>
                    <a:pt x="108" y="657"/>
                    <a:pt x="108" y="657"/>
                    <a:pt x="108" y="657"/>
                  </a:cubicBezTo>
                  <a:cubicBezTo>
                    <a:pt x="128" y="471"/>
                    <a:pt x="198" y="293"/>
                    <a:pt x="319" y="121"/>
                  </a:cubicBezTo>
                  <a:cubicBezTo>
                    <a:pt x="0" y="121"/>
                    <a:pt x="0" y="121"/>
                    <a:pt x="0" y="121"/>
                  </a:cubicBezTo>
                  <a:cubicBezTo>
                    <a:pt x="0" y="0"/>
                    <a:pt x="0" y="0"/>
                    <a:pt x="0" y="0"/>
                  </a:cubicBezTo>
                  <a:cubicBezTo>
                    <a:pt x="478" y="0"/>
                    <a:pt x="478" y="0"/>
                    <a:pt x="478" y="0"/>
                  </a:cubicBezTo>
                  <a:cubicBezTo>
                    <a:pt x="478" y="109"/>
                    <a:pt x="478" y="109"/>
                    <a:pt x="478" y="109"/>
                  </a:cubicBezTo>
                  <a:cubicBezTo>
                    <a:pt x="343" y="281"/>
                    <a:pt x="268" y="463"/>
                    <a:pt x="255" y="657"/>
                  </a:cubicBezTo>
                  <a:close/>
                </a:path>
              </a:pathLst>
            </a:custGeom>
            <a:solidFill>
              <a:srgbClr val="00B0F0"/>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43" name="文本框 25"/>
            <p:cNvSpPr txBox="1"/>
            <p:nvPr/>
          </p:nvSpPr>
          <p:spPr>
            <a:xfrm>
              <a:off x="3388968" y="4153899"/>
              <a:ext cx="2419830" cy="609160"/>
            </a:xfrm>
            <a:prstGeom prst="rect">
              <a:avLst/>
            </a:prstGeom>
            <a:noFill/>
          </p:spPr>
          <p:txBody>
            <a:bodyPr wrap="square" rtlCol="0">
              <a:noAutofit/>
            </a:bodyPr>
            <a:lstStyle/>
            <a:p>
              <a:pPr algn="ctr" defTabSz="2198745" fontAlgn="ctr"/>
              <a:r>
                <a:rPr lang="en-US" altLang="zh-CN" sz="1399">
                  <a:solidFill>
                    <a:prstClr val="black"/>
                  </a:solidFill>
                  <a:latin typeface="Arial" panose="020B0604020202020204" pitchFamily="34" charset="0"/>
                  <a:ea typeface="微软雅黑" pitchFamily="34" charset="-122"/>
                  <a:cs typeface="Arial" panose="020B0604020202020204" pitchFamily="34" charset="0"/>
                </a:rPr>
                <a:t>SmartMatrix fully-interconnected architecture for always-on applications</a:t>
              </a:r>
            </a:p>
          </p:txBody>
        </p:sp>
        <p:sp>
          <p:nvSpPr>
            <p:cNvPr id="497" name="Freeform 5">
              <a:extLst>
                <a:ext uri="{FF2B5EF4-FFF2-40B4-BE49-F238E27FC236}">
                  <a16:creationId xmlns:a16="http://schemas.microsoft.com/office/drawing/2014/main" id="{293D83D0-16F3-4D79-B560-0CB10BCD5E06}"/>
                </a:ext>
              </a:extLst>
            </p:cNvPr>
            <p:cNvSpPr>
              <a:spLocks/>
            </p:cNvSpPr>
            <p:nvPr/>
          </p:nvSpPr>
          <p:spPr bwMode="auto">
            <a:xfrm>
              <a:off x="4129172" y="3114929"/>
              <a:ext cx="863772" cy="497393"/>
            </a:xfrm>
            <a:custGeom>
              <a:avLst/>
              <a:gdLst>
                <a:gd name="T0" fmla="*/ 991 w 992"/>
                <a:gd name="T1" fmla="*/ 95 h 569"/>
                <a:gd name="T2" fmla="*/ 953 w 992"/>
                <a:gd name="T3" fmla="*/ 271 h 569"/>
                <a:gd name="T4" fmla="*/ 852 w 992"/>
                <a:gd name="T5" fmla="*/ 418 h 569"/>
                <a:gd name="T6" fmla="*/ 702 w 992"/>
                <a:gd name="T7" fmla="*/ 515 h 569"/>
                <a:gd name="T8" fmla="*/ 529 w 992"/>
                <a:gd name="T9" fmla="*/ 546 h 569"/>
                <a:gd name="T10" fmla="*/ 357 w 992"/>
                <a:gd name="T11" fmla="*/ 510 h 569"/>
                <a:gd name="T12" fmla="*/ 213 w 992"/>
                <a:gd name="T13" fmla="*/ 410 h 569"/>
                <a:gd name="T14" fmla="*/ 119 w 992"/>
                <a:gd name="T15" fmla="*/ 265 h 569"/>
                <a:gd name="T16" fmla="*/ 88 w 992"/>
                <a:gd name="T17" fmla="*/ 114 h 569"/>
                <a:gd name="T18" fmla="*/ 132 w 992"/>
                <a:gd name="T19" fmla="*/ 114 h 569"/>
                <a:gd name="T20" fmla="*/ 66 w 992"/>
                <a:gd name="T21" fmla="*/ 0 h 569"/>
                <a:gd name="T22" fmla="*/ 0 w 992"/>
                <a:gd name="T23" fmla="*/ 114 h 569"/>
                <a:gd name="T24" fmla="*/ 45 w 992"/>
                <a:gd name="T25" fmla="*/ 114 h 569"/>
                <a:gd name="T26" fmla="*/ 84 w 992"/>
                <a:gd name="T27" fmla="*/ 279 h 569"/>
                <a:gd name="T28" fmla="*/ 190 w 992"/>
                <a:gd name="T29" fmla="*/ 434 h 569"/>
                <a:gd name="T30" fmla="*/ 346 w 992"/>
                <a:gd name="T31" fmla="*/ 535 h 569"/>
                <a:gd name="T32" fmla="*/ 529 w 992"/>
                <a:gd name="T33" fmla="*/ 568 h 569"/>
                <a:gd name="T34" fmla="*/ 709 w 992"/>
                <a:gd name="T35" fmla="*/ 530 h 569"/>
                <a:gd name="T36" fmla="*/ 859 w 992"/>
                <a:gd name="T37" fmla="*/ 426 h 569"/>
                <a:gd name="T38" fmla="*/ 958 w 992"/>
                <a:gd name="T39" fmla="*/ 273 h 569"/>
                <a:gd name="T40" fmla="*/ 991 w 992"/>
                <a:gd name="T41" fmla="*/ 95 h 569"/>
                <a:gd name="connsiteX0" fmla="*/ 9935 w 9936"/>
                <a:gd name="connsiteY0" fmla="*/ 2769 h 9983"/>
                <a:gd name="connsiteX1" fmla="*/ 9607 w 9936"/>
                <a:gd name="connsiteY1" fmla="*/ 4763 h 9983"/>
                <a:gd name="connsiteX2" fmla="*/ 8589 w 9936"/>
                <a:gd name="connsiteY2" fmla="*/ 7346 h 9983"/>
                <a:gd name="connsiteX3" fmla="*/ 7077 w 9936"/>
                <a:gd name="connsiteY3" fmla="*/ 9051 h 9983"/>
                <a:gd name="connsiteX4" fmla="*/ 5333 w 9936"/>
                <a:gd name="connsiteY4" fmla="*/ 9596 h 9983"/>
                <a:gd name="connsiteX5" fmla="*/ 3599 w 9936"/>
                <a:gd name="connsiteY5" fmla="*/ 8963 h 9983"/>
                <a:gd name="connsiteX6" fmla="*/ 2147 w 9936"/>
                <a:gd name="connsiteY6" fmla="*/ 7206 h 9983"/>
                <a:gd name="connsiteX7" fmla="*/ 1200 w 9936"/>
                <a:gd name="connsiteY7" fmla="*/ 4657 h 9983"/>
                <a:gd name="connsiteX8" fmla="*/ 887 w 9936"/>
                <a:gd name="connsiteY8" fmla="*/ 2004 h 9983"/>
                <a:gd name="connsiteX9" fmla="*/ 1331 w 9936"/>
                <a:gd name="connsiteY9" fmla="*/ 2004 h 9983"/>
                <a:gd name="connsiteX10" fmla="*/ 665 w 9936"/>
                <a:gd name="connsiteY10" fmla="*/ 0 h 9983"/>
                <a:gd name="connsiteX11" fmla="*/ 0 w 9936"/>
                <a:gd name="connsiteY11" fmla="*/ 2004 h 9983"/>
                <a:gd name="connsiteX12" fmla="*/ 454 w 9936"/>
                <a:gd name="connsiteY12" fmla="*/ 2004 h 9983"/>
                <a:gd name="connsiteX13" fmla="*/ 847 w 9936"/>
                <a:gd name="connsiteY13" fmla="*/ 4903 h 9983"/>
                <a:gd name="connsiteX14" fmla="*/ 1915 w 9936"/>
                <a:gd name="connsiteY14" fmla="*/ 7627 h 9983"/>
                <a:gd name="connsiteX15" fmla="*/ 3488 w 9936"/>
                <a:gd name="connsiteY15" fmla="*/ 9402 h 9983"/>
                <a:gd name="connsiteX16" fmla="*/ 5333 w 9936"/>
                <a:gd name="connsiteY16" fmla="*/ 9982 h 9983"/>
                <a:gd name="connsiteX17" fmla="*/ 7147 w 9936"/>
                <a:gd name="connsiteY17" fmla="*/ 9315 h 9983"/>
                <a:gd name="connsiteX18" fmla="*/ 8659 w 9936"/>
                <a:gd name="connsiteY18" fmla="*/ 7487 h 9983"/>
                <a:gd name="connsiteX19" fmla="*/ 9657 w 9936"/>
                <a:gd name="connsiteY19" fmla="*/ 4798 h 9983"/>
                <a:gd name="connsiteX20" fmla="*/ 9935 w 9936"/>
                <a:gd name="connsiteY20" fmla="*/ 2769 h 9983"/>
                <a:gd name="connsiteX0" fmla="*/ 9999 w 9999"/>
                <a:gd name="connsiteY0" fmla="*/ 2774 h 10000"/>
                <a:gd name="connsiteX1" fmla="*/ 9669 w 9999"/>
                <a:gd name="connsiteY1" fmla="*/ 4771 h 10000"/>
                <a:gd name="connsiteX2" fmla="*/ 8644 w 9999"/>
                <a:gd name="connsiteY2" fmla="*/ 7359 h 10000"/>
                <a:gd name="connsiteX3" fmla="*/ 7123 w 9999"/>
                <a:gd name="connsiteY3" fmla="*/ 9066 h 10000"/>
                <a:gd name="connsiteX4" fmla="*/ 5367 w 9999"/>
                <a:gd name="connsiteY4" fmla="*/ 9612 h 10000"/>
                <a:gd name="connsiteX5" fmla="*/ 3622 w 9999"/>
                <a:gd name="connsiteY5" fmla="*/ 8978 h 10000"/>
                <a:gd name="connsiteX6" fmla="*/ 2161 w 9999"/>
                <a:gd name="connsiteY6" fmla="*/ 7218 h 10000"/>
                <a:gd name="connsiteX7" fmla="*/ 1208 w 9999"/>
                <a:gd name="connsiteY7" fmla="*/ 4665 h 10000"/>
                <a:gd name="connsiteX8" fmla="*/ 893 w 9999"/>
                <a:gd name="connsiteY8" fmla="*/ 2007 h 10000"/>
                <a:gd name="connsiteX9" fmla="*/ 1340 w 9999"/>
                <a:gd name="connsiteY9" fmla="*/ 2007 h 10000"/>
                <a:gd name="connsiteX10" fmla="*/ 669 w 9999"/>
                <a:gd name="connsiteY10" fmla="*/ 0 h 10000"/>
                <a:gd name="connsiteX11" fmla="*/ 0 w 9999"/>
                <a:gd name="connsiteY11" fmla="*/ 2007 h 10000"/>
                <a:gd name="connsiteX12" fmla="*/ 457 w 9999"/>
                <a:gd name="connsiteY12" fmla="*/ 2007 h 10000"/>
                <a:gd name="connsiteX13" fmla="*/ 852 w 9999"/>
                <a:gd name="connsiteY13" fmla="*/ 4911 h 10000"/>
                <a:gd name="connsiteX14" fmla="*/ 1927 w 9999"/>
                <a:gd name="connsiteY14" fmla="*/ 7640 h 10000"/>
                <a:gd name="connsiteX15" fmla="*/ 3510 w 9999"/>
                <a:gd name="connsiteY15" fmla="*/ 9418 h 10000"/>
                <a:gd name="connsiteX16" fmla="*/ 5367 w 9999"/>
                <a:gd name="connsiteY16" fmla="*/ 9999 h 10000"/>
                <a:gd name="connsiteX17" fmla="*/ 7193 w 9999"/>
                <a:gd name="connsiteY17" fmla="*/ 9331 h 10000"/>
                <a:gd name="connsiteX18" fmla="*/ 8715 w 9999"/>
                <a:gd name="connsiteY18" fmla="*/ 7500 h 10000"/>
                <a:gd name="connsiteX19" fmla="*/ 9719 w 9999"/>
                <a:gd name="connsiteY19" fmla="*/ 4806 h 10000"/>
                <a:gd name="connsiteX20" fmla="*/ 9999 w 9999"/>
                <a:gd name="connsiteY20" fmla="*/ 277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99" h="10000">
                  <a:moveTo>
                    <a:pt x="9999" y="2774"/>
                  </a:moveTo>
                  <a:cubicBezTo>
                    <a:pt x="9989" y="3848"/>
                    <a:pt x="9894" y="4007"/>
                    <a:pt x="9669" y="4771"/>
                  </a:cubicBezTo>
                  <a:cubicBezTo>
                    <a:pt x="9443" y="5535"/>
                    <a:pt x="9080" y="6619"/>
                    <a:pt x="8644" y="7359"/>
                  </a:cubicBezTo>
                  <a:cubicBezTo>
                    <a:pt x="8208" y="8098"/>
                    <a:pt x="7690" y="8679"/>
                    <a:pt x="7123" y="9066"/>
                  </a:cubicBezTo>
                  <a:cubicBezTo>
                    <a:pt x="6564" y="9454"/>
                    <a:pt x="5965" y="9629"/>
                    <a:pt x="5367" y="9612"/>
                  </a:cubicBezTo>
                  <a:cubicBezTo>
                    <a:pt x="4769" y="9594"/>
                    <a:pt x="4170" y="9383"/>
                    <a:pt x="3622" y="8978"/>
                  </a:cubicBezTo>
                  <a:cubicBezTo>
                    <a:pt x="3074" y="8556"/>
                    <a:pt x="2576" y="7958"/>
                    <a:pt x="2161" y="7218"/>
                  </a:cubicBezTo>
                  <a:cubicBezTo>
                    <a:pt x="1755" y="6478"/>
                    <a:pt x="1430" y="5616"/>
                    <a:pt x="1208" y="4665"/>
                  </a:cubicBezTo>
                  <a:cubicBezTo>
                    <a:pt x="1014" y="3820"/>
                    <a:pt x="913" y="2922"/>
                    <a:pt x="893" y="2007"/>
                  </a:cubicBezTo>
                  <a:lnTo>
                    <a:pt x="1340" y="2007"/>
                  </a:lnTo>
                  <a:lnTo>
                    <a:pt x="669" y="0"/>
                  </a:lnTo>
                  <a:lnTo>
                    <a:pt x="0" y="2007"/>
                  </a:lnTo>
                  <a:lnTo>
                    <a:pt x="457" y="2007"/>
                  </a:lnTo>
                  <a:cubicBezTo>
                    <a:pt x="487" y="3010"/>
                    <a:pt x="619" y="3996"/>
                    <a:pt x="852" y="4911"/>
                  </a:cubicBezTo>
                  <a:cubicBezTo>
                    <a:pt x="1106" y="5933"/>
                    <a:pt x="1471" y="6866"/>
                    <a:pt x="1927" y="7640"/>
                  </a:cubicBezTo>
                  <a:cubicBezTo>
                    <a:pt x="2384" y="8397"/>
                    <a:pt x="2922" y="9013"/>
                    <a:pt x="3510" y="9418"/>
                  </a:cubicBezTo>
                  <a:cubicBezTo>
                    <a:pt x="4099" y="9824"/>
                    <a:pt x="4738" y="10017"/>
                    <a:pt x="5367" y="9999"/>
                  </a:cubicBezTo>
                  <a:cubicBezTo>
                    <a:pt x="5996" y="9982"/>
                    <a:pt x="6615" y="9753"/>
                    <a:pt x="7193" y="9331"/>
                  </a:cubicBezTo>
                  <a:cubicBezTo>
                    <a:pt x="7762" y="8890"/>
                    <a:pt x="8289" y="8274"/>
                    <a:pt x="8715" y="7500"/>
                  </a:cubicBezTo>
                  <a:cubicBezTo>
                    <a:pt x="9152" y="6725"/>
                    <a:pt x="9496" y="5810"/>
                    <a:pt x="9719" y="4806"/>
                  </a:cubicBezTo>
                  <a:cubicBezTo>
                    <a:pt x="9953" y="3802"/>
                    <a:pt x="9954" y="3609"/>
                    <a:pt x="9999" y="2774"/>
                  </a:cubicBezTo>
                  <a:close/>
                </a:path>
              </a:pathLst>
            </a:custGeom>
            <a:solidFill>
              <a:srgbClr val="C7000B"/>
            </a:solidFill>
            <a:ln>
              <a:noFill/>
            </a:ln>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pic>
          <p:nvPicPr>
            <p:cNvPr id="103" name="Picture 11" descr="D:\mary\正在进行中\D-201512231 李智 2016MWC资料设计\徐林\link\线条.png">
              <a:extLst>
                <a:ext uri="{FF2B5EF4-FFF2-40B4-BE49-F238E27FC236}">
                  <a16:creationId xmlns:a16="http://schemas.microsoft.com/office/drawing/2014/main" id="{51D67A21-12B4-4C64-887B-A66DB01BEF0C}"/>
                </a:ext>
              </a:extLst>
            </p:cNvPr>
            <p:cNvPicPr>
              <a:picLocks noChangeAspect="1" noChangeArrowheads="1"/>
            </p:cNvPicPr>
            <p:nvPr/>
          </p:nvPicPr>
          <p:blipFill>
            <a:blip r:embed="rId3" cstate="screen">
              <a:duotone>
                <a:srgbClr val="E7E6E6">
                  <a:shade val="45000"/>
                  <a:satMod val="135000"/>
                </a:srgb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320749" y="1706294"/>
              <a:ext cx="2488049" cy="574550"/>
            </a:xfrm>
            <a:prstGeom prst="rect">
              <a:avLst/>
            </a:prstGeom>
            <a:noFill/>
            <a:extLst>
              <a:ext uri="{909E8E84-426E-40DD-AFC4-6F175D3DCCD1}">
                <a14:hiddenFill xmlns:a14="http://schemas.microsoft.com/office/drawing/2010/main">
                  <a:solidFill>
                    <a:srgbClr val="FFFFFF"/>
                  </a:solidFill>
                </a14:hiddenFill>
              </a:ext>
            </a:extLst>
          </p:spPr>
        </p:pic>
        <p:sp>
          <p:nvSpPr>
            <p:cNvPr id="416" name="矩形 415"/>
            <p:cNvSpPr/>
            <p:nvPr/>
          </p:nvSpPr>
          <p:spPr>
            <a:xfrm>
              <a:off x="3756044" y="1469707"/>
              <a:ext cx="1632850" cy="369188"/>
            </a:xfrm>
            <a:prstGeom prst="rect">
              <a:avLst/>
            </a:prstGeom>
          </p:spPr>
          <p:txBody>
            <a:bodyPr wrap="square">
              <a:noAutofit/>
            </a:bodyPr>
            <a:lstStyle/>
            <a:p>
              <a:pPr algn="ctr" defTabSz="2198745" fontAlgn="ctr"/>
              <a:r>
                <a:rPr lang="en-US" altLang="zh-CN" sz="2399">
                  <a:solidFill>
                    <a:srgbClr val="C7000B"/>
                  </a:solidFill>
                  <a:latin typeface="Arial" panose="020B0604020202020204" pitchFamily="34" charset="0"/>
                  <a:ea typeface="微软雅黑" pitchFamily="34" charset="-122"/>
                  <a:cs typeface="Arial" panose="020B0604020202020204" pitchFamily="34" charset="0"/>
                </a:rPr>
                <a:t>Ever Solid</a:t>
              </a:r>
            </a:p>
          </p:txBody>
        </p:sp>
        <p:sp>
          <p:nvSpPr>
            <p:cNvPr id="505" name="矩形 504"/>
            <p:cNvSpPr/>
            <p:nvPr/>
          </p:nvSpPr>
          <p:spPr>
            <a:xfrm>
              <a:off x="3374434" y="4880930"/>
              <a:ext cx="2493812" cy="584547"/>
            </a:xfrm>
            <a:prstGeom prst="rect">
              <a:avLst/>
            </a:prstGeom>
          </p:spPr>
          <p:txBody>
            <a:bodyPr wrap="square">
              <a:noAutofit/>
            </a:bodyPr>
            <a:lstStyle/>
            <a:p>
              <a:pPr algn="ctr" defTabSz="2198745" fontAlgn="ctr"/>
              <a:r>
                <a:rPr lang="en-US" altLang="zh-CN" sz="1799">
                  <a:solidFill>
                    <a:srgbClr val="C7000B"/>
                  </a:solidFill>
                  <a:latin typeface="Arial" panose="020B0604020202020204" pitchFamily="34" charset="0"/>
                  <a:ea typeface="微软雅黑" panose="020B0503020204020204" pitchFamily="34" charset="-122"/>
                  <a:cs typeface="Arial" panose="020B0604020202020204" pitchFamily="34" charset="0"/>
                </a:rPr>
                <a:t>Tolerates failure of 7 out of 8 controllers</a:t>
              </a:r>
            </a:p>
          </p:txBody>
        </p:sp>
        <p:sp>
          <p:nvSpPr>
            <p:cNvPr id="110" name="椭圆 26"/>
            <p:cNvSpPr/>
            <p:nvPr/>
          </p:nvSpPr>
          <p:spPr bwMode="auto">
            <a:xfrm>
              <a:off x="3634031" y="4985664"/>
              <a:ext cx="2022988" cy="1361134"/>
            </a:xfrm>
            <a:prstGeom prst="ellipse">
              <a:avLst/>
            </a:prstGeom>
            <a:gradFill flip="none" rotWithShape="1">
              <a:gsLst>
                <a:gs pos="0">
                  <a:srgbClr val="00DFF6">
                    <a:alpha val="0"/>
                  </a:srgbClr>
                </a:gs>
                <a:gs pos="90000">
                  <a:srgbClr val="002774"/>
                </a:gs>
              </a:gsLst>
              <a:lin ang="2700000" scaled="1"/>
              <a:tileRect/>
            </a:gradFill>
            <a:ln w="0">
              <a:noFill/>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chemeClr val="bg1">
                  <a:lumMod val="85000"/>
                </a:schemeClr>
              </a:extrusionClr>
              <a:contourClr>
                <a:srgbClr val="AFEAFF"/>
              </a:contourClr>
            </a:sp3d>
          </p:spPr>
          <p:style>
            <a:lnRef idx="1">
              <a:schemeClr val="accent2"/>
            </a:lnRef>
            <a:fillRef idx="3">
              <a:schemeClr val="accent2"/>
            </a:fillRef>
            <a:effectRef idx="2">
              <a:schemeClr val="accent2"/>
            </a:effectRef>
            <a:fontRef idx="minor">
              <a:schemeClr val="lt1"/>
            </a:fontRef>
          </p:style>
          <p:txBody>
            <a:bodyPr anchor="ctr">
              <a:noAutofit/>
              <a:sp3d/>
            </a:bodyPr>
            <a:lstStyle/>
            <a:p>
              <a:pPr marL="0" lvl="2" algn="ctr" eaLnBrk="0" fontAlgn="ctr" hangingPunct="0">
                <a:buClr>
                  <a:srgbClr val="FF0000"/>
                </a:buClr>
                <a:buSzPct val="70000"/>
                <a:buFont typeface="Wingdings" pitchFamily="2" charset="2"/>
                <a:buChar char="u"/>
                <a:tabLst>
                  <a:tab pos="136470" algn="l"/>
                </a:tabLst>
                <a:defRPr/>
              </a:pPr>
              <a:endParaRPr lang="en-US" altLang="zh-CN" sz="1499" b="1">
                <a:solidFill>
                  <a:schemeClr val="bg1"/>
                </a:solidFill>
                <a:latin typeface="Arial" panose="020B0604020202020204" pitchFamily="34" charset="0"/>
                <a:ea typeface="微软雅黑" pitchFamily="34" charset="-122"/>
                <a:cs typeface="Arial" pitchFamily="34" charset="0"/>
              </a:endParaRPr>
            </a:p>
          </p:txBody>
        </p:sp>
      </p:grpSp>
      <p:grpSp>
        <p:nvGrpSpPr>
          <p:cNvPr id="2" name="Group 1">
            <a:extLst>
              <a:ext uri="{FF2B5EF4-FFF2-40B4-BE49-F238E27FC236}">
                <a16:creationId xmlns:a16="http://schemas.microsoft.com/office/drawing/2014/main" id="{C785B52B-70C3-4048-8549-F4CEBFF9CA3E}"/>
              </a:ext>
            </a:extLst>
          </p:cNvPr>
          <p:cNvGrpSpPr/>
          <p:nvPr/>
        </p:nvGrpSpPr>
        <p:grpSpPr>
          <a:xfrm>
            <a:off x="8157367" y="1336122"/>
            <a:ext cx="2587663" cy="4877091"/>
            <a:chOff x="6101538" y="1469707"/>
            <a:chExt cx="2587663" cy="4877091"/>
          </a:xfrm>
        </p:grpSpPr>
        <p:sp>
          <p:nvSpPr>
            <p:cNvPr id="458" name="文本框 25"/>
            <p:cNvSpPr txBox="1"/>
            <p:nvPr/>
          </p:nvSpPr>
          <p:spPr>
            <a:xfrm>
              <a:off x="6101538" y="4164778"/>
              <a:ext cx="2587663" cy="609160"/>
            </a:xfrm>
            <a:prstGeom prst="rect">
              <a:avLst/>
            </a:prstGeom>
            <a:noFill/>
          </p:spPr>
          <p:txBody>
            <a:bodyPr wrap="square" rtlCol="0">
              <a:noAutofit/>
            </a:bodyPr>
            <a:lstStyle/>
            <a:p>
              <a:pPr algn="ctr" defTabSz="2198745" fontAlgn="ctr">
                <a:defRPr/>
              </a:pPr>
              <a:r>
                <a:rPr lang="en-US" altLang="zh-CN" sz="1399" kern="0">
                  <a:solidFill>
                    <a:prstClr val="black"/>
                  </a:solidFill>
                  <a:latin typeface="Arial" panose="020B0604020202020204" pitchFamily="34" charset="0"/>
                  <a:ea typeface="微软雅黑" pitchFamily="34" charset="-122"/>
                  <a:cs typeface="Arial" panose="020B0604020202020204" pitchFamily="34" charset="0"/>
                </a:rPr>
                <a:t>Intelligent full-lifecycle management with AI chips and algorithms</a:t>
              </a:r>
            </a:p>
          </p:txBody>
        </p:sp>
        <p:grpSp>
          <p:nvGrpSpPr>
            <p:cNvPr id="485" name="组合 484">
              <a:extLst>
                <a:ext uri="{FF2B5EF4-FFF2-40B4-BE49-F238E27FC236}">
                  <a16:creationId xmlns:a16="http://schemas.microsoft.com/office/drawing/2014/main" id="{DBBBC3BE-2783-4D90-A151-6AB35E1357A3}"/>
                </a:ext>
              </a:extLst>
            </p:cNvPr>
            <p:cNvGrpSpPr/>
            <p:nvPr/>
          </p:nvGrpSpPr>
          <p:grpSpPr>
            <a:xfrm>
              <a:off x="6898090" y="2882826"/>
              <a:ext cx="785505" cy="701402"/>
              <a:chOff x="8564563" y="3040063"/>
              <a:chExt cx="785812" cy="701676"/>
            </a:xfrm>
            <a:solidFill>
              <a:srgbClr val="C7000B"/>
            </a:solidFill>
          </p:grpSpPr>
          <p:sp>
            <p:nvSpPr>
              <p:cNvPr id="486" name="Freeform 5">
                <a:extLst>
                  <a:ext uri="{FF2B5EF4-FFF2-40B4-BE49-F238E27FC236}">
                    <a16:creationId xmlns:a16="http://schemas.microsoft.com/office/drawing/2014/main" id="{13F3E567-7074-41B1-9C25-5E091C1A7C38}"/>
                  </a:ext>
                </a:extLst>
              </p:cNvPr>
              <p:cNvSpPr>
                <a:spLocks/>
              </p:cNvSpPr>
              <p:nvPr/>
            </p:nvSpPr>
            <p:spPr bwMode="auto">
              <a:xfrm>
                <a:off x="8609013" y="3040063"/>
                <a:ext cx="741362" cy="360363"/>
              </a:xfrm>
              <a:custGeom>
                <a:avLst/>
                <a:gdLst>
                  <a:gd name="T0" fmla="*/ 230 w 230"/>
                  <a:gd name="T1" fmla="*/ 51 h 112"/>
                  <a:gd name="T2" fmla="*/ 175 w 230"/>
                  <a:gd name="T3" fmla="*/ 0 h 112"/>
                  <a:gd name="T4" fmla="*/ 49 w 230"/>
                  <a:gd name="T5" fmla="*/ 0 h 112"/>
                  <a:gd name="T6" fmla="*/ 16 w 230"/>
                  <a:gd name="T7" fmla="*/ 31 h 112"/>
                  <a:gd name="T8" fmla="*/ 4 w 230"/>
                  <a:gd name="T9" fmla="*/ 32 h 112"/>
                  <a:gd name="T10" fmla="*/ 4 w 230"/>
                  <a:gd name="T11" fmla="*/ 47 h 112"/>
                  <a:gd name="T12" fmla="*/ 18 w 230"/>
                  <a:gd name="T13" fmla="*/ 47 h 112"/>
                  <a:gd name="T14" fmla="*/ 20 w 230"/>
                  <a:gd name="T15" fmla="*/ 35 h 112"/>
                  <a:gd name="T16" fmla="*/ 52 w 230"/>
                  <a:gd name="T17" fmla="*/ 6 h 112"/>
                  <a:gd name="T18" fmla="*/ 173 w 230"/>
                  <a:gd name="T19" fmla="*/ 6 h 112"/>
                  <a:gd name="T20" fmla="*/ 224 w 230"/>
                  <a:gd name="T21" fmla="*/ 54 h 112"/>
                  <a:gd name="T22" fmla="*/ 224 w 230"/>
                  <a:gd name="T23" fmla="*/ 87 h 112"/>
                  <a:gd name="T24" fmla="*/ 220 w 230"/>
                  <a:gd name="T25" fmla="*/ 92 h 112"/>
                  <a:gd name="T26" fmla="*/ 208 w 230"/>
                  <a:gd name="T27" fmla="*/ 94 h 112"/>
                  <a:gd name="T28" fmla="*/ 208 w 230"/>
                  <a:gd name="T29" fmla="*/ 108 h 112"/>
                  <a:gd name="T30" fmla="*/ 222 w 230"/>
                  <a:gd name="T31" fmla="*/ 108 h 112"/>
                  <a:gd name="T32" fmla="*/ 224 w 230"/>
                  <a:gd name="T33" fmla="*/ 96 h 112"/>
                  <a:gd name="T34" fmla="*/ 230 w 230"/>
                  <a:gd name="T35" fmla="*/ 90 h 112"/>
                  <a:gd name="T36" fmla="*/ 230 w 230"/>
                  <a:gd name="T37" fmla="*/ 5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112">
                    <a:moveTo>
                      <a:pt x="230" y="51"/>
                    </a:moveTo>
                    <a:cubicBezTo>
                      <a:pt x="175" y="0"/>
                      <a:pt x="175" y="0"/>
                      <a:pt x="175" y="0"/>
                    </a:cubicBezTo>
                    <a:cubicBezTo>
                      <a:pt x="49" y="0"/>
                      <a:pt x="49" y="0"/>
                      <a:pt x="49" y="0"/>
                    </a:cubicBezTo>
                    <a:cubicBezTo>
                      <a:pt x="16" y="31"/>
                      <a:pt x="16" y="31"/>
                      <a:pt x="16" y="31"/>
                    </a:cubicBezTo>
                    <a:cubicBezTo>
                      <a:pt x="12" y="29"/>
                      <a:pt x="7" y="29"/>
                      <a:pt x="4" y="32"/>
                    </a:cubicBezTo>
                    <a:cubicBezTo>
                      <a:pt x="0" y="36"/>
                      <a:pt x="0" y="42"/>
                      <a:pt x="4" y="47"/>
                    </a:cubicBezTo>
                    <a:cubicBezTo>
                      <a:pt x="7" y="51"/>
                      <a:pt x="14" y="51"/>
                      <a:pt x="18" y="47"/>
                    </a:cubicBezTo>
                    <a:cubicBezTo>
                      <a:pt x="21" y="44"/>
                      <a:pt x="22" y="39"/>
                      <a:pt x="20" y="35"/>
                    </a:cubicBezTo>
                    <a:cubicBezTo>
                      <a:pt x="52" y="6"/>
                      <a:pt x="52" y="6"/>
                      <a:pt x="52" y="6"/>
                    </a:cubicBezTo>
                    <a:cubicBezTo>
                      <a:pt x="173" y="6"/>
                      <a:pt x="173" y="6"/>
                      <a:pt x="173" y="6"/>
                    </a:cubicBezTo>
                    <a:cubicBezTo>
                      <a:pt x="224" y="54"/>
                      <a:pt x="224" y="54"/>
                      <a:pt x="224" y="54"/>
                    </a:cubicBezTo>
                    <a:cubicBezTo>
                      <a:pt x="224" y="87"/>
                      <a:pt x="224" y="87"/>
                      <a:pt x="224" y="87"/>
                    </a:cubicBezTo>
                    <a:cubicBezTo>
                      <a:pt x="220" y="92"/>
                      <a:pt x="220" y="92"/>
                      <a:pt x="220" y="92"/>
                    </a:cubicBezTo>
                    <a:cubicBezTo>
                      <a:pt x="216" y="90"/>
                      <a:pt x="211" y="90"/>
                      <a:pt x="208" y="94"/>
                    </a:cubicBezTo>
                    <a:cubicBezTo>
                      <a:pt x="204" y="98"/>
                      <a:pt x="204" y="104"/>
                      <a:pt x="208" y="108"/>
                    </a:cubicBezTo>
                    <a:cubicBezTo>
                      <a:pt x="212" y="112"/>
                      <a:pt x="218" y="112"/>
                      <a:pt x="222" y="108"/>
                    </a:cubicBezTo>
                    <a:cubicBezTo>
                      <a:pt x="226" y="105"/>
                      <a:pt x="226" y="100"/>
                      <a:pt x="224" y="96"/>
                    </a:cubicBezTo>
                    <a:cubicBezTo>
                      <a:pt x="230" y="90"/>
                      <a:pt x="230" y="90"/>
                      <a:pt x="230" y="90"/>
                    </a:cubicBezTo>
                    <a:lnTo>
                      <a:pt x="23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7" name="Freeform 6">
                <a:extLst>
                  <a:ext uri="{FF2B5EF4-FFF2-40B4-BE49-F238E27FC236}">
                    <a16:creationId xmlns:a16="http://schemas.microsoft.com/office/drawing/2014/main" id="{49078A14-E33D-4E60-8BF2-9A25FC46DAE2}"/>
                  </a:ext>
                </a:extLst>
              </p:cNvPr>
              <p:cNvSpPr>
                <a:spLocks/>
              </p:cNvSpPr>
              <p:nvPr/>
            </p:nvSpPr>
            <p:spPr bwMode="auto">
              <a:xfrm>
                <a:off x="8902700" y="3078163"/>
                <a:ext cx="366712" cy="149225"/>
              </a:xfrm>
              <a:custGeom>
                <a:avLst/>
                <a:gdLst>
                  <a:gd name="T0" fmla="*/ 100 w 114"/>
                  <a:gd name="T1" fmla="*/ 28 h 46"/>
                  <a:gd name="T2" fmla="*/ 78 w 114"/>
                  <a:gd name="T3" fmla="*/ 6 h 46"/>
                  <a:gd name="T4" fmla="*/ 17 w 114"/>
                  <a:gd name="T5" fmla="*/ 6 h 46"/>
                  <a:gd name="T6" fmla="*/ 9 w 114"/>
                  <a:gd name="T7" fmla="*/ 0 h 46"/>
                  <a:gd name="T8" fmla="*/ 0 w 114"/>
                  <a:gd name="T9" fmla="*/ 9 h 46"/>
                  <a:gd name="T10" fmla="*/ 9 w 114"/>
                  <a:gd name="T11" fmla="*/ 18 h 46"/>
                  <a:gd name="T12" fmla="*/ 17 w 114"/>
                  <a:gd name="T13" fmla="*/ 12 h 46"/>
                  <a:gd name="T14" fmla="*/ 75 w 114"/>
                  <a:gd name="T15" fmla="*/ 12 h 46"/>
                  <a:gd name="T16" fmla="*/ 95 w 114"/>
                  <a:gd name="T17" fmla="*/ 32 h 46"/>
                  <a:gd name="T18" fmla="*/ 97 w 114"/>
                  <a:gd name="T19" fmla="*/ 42 h 46"/>
                  <a:gd name="T20" fmla="*/ 110 w 114"/>
                  <a:gd name="T21" fmla="*/ 42 h 46"/>
                  <a:gd name="T22" fmla="*/ 110 w 114"/>
                  <a:gd name="T23" fmla="*/ 29 h 46"/>
                  <a:gd name="T24" fmla="*/ 100 w 114"/>
                  <a:gd name="T2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46">
                    <a:moveTo>
                      <a:pt x="100" y="28"/>
                    </a:moveTo>
                    <a:cubicBezTo>
                      <a:pt x="78" y="6"/>
                      <a:pt x="78" y="6"/>
                      <a:pt x="78" y="6"/>
                    </a:cubicBezTo>
                    <a:cubicBezTo>
                      <a:pt x="17" y="6"/>
                      <a:pt x="17" y="6"/>
                      <a:pt x="17" y="6"/>
                    </a:cubicBezTo>
                    <a:cubicBezTo>
                      <a:pt x="16" y="3"/>
                      <a:pt x="13" y="0"/>
                      <a:pt x="9" y="0"/>
                    </a:cubicBezTo>
                    <a:cubicBezTo>
                      <a:pt x="4" y="0"/>
                      <a:pt x="0" y="4"/>
                      <a:pt x="0" y="9"/>
                    </a:cubicBezTo>
                    <a:cubicBezTo>
                      <a:pt x="0" y="14"/>
                      <a:pt x="4" y="18"/>
                      <a:pt x="9" y="18"/>
                    </a:cubicBezTo>
                    <a:cubicBezTo>
                      <a:pt x="13" y="18"/>
                      <a:pt x="16" y="16"/>
                      <a:pt x="17" y="12"/>
                    </a:cubicBezTo>
                    <a:cubicBezTo>
                      <a:pt x="75" y="12"/>
                      <a:pt x="75" y="12"/>
                      <a:pt x="75" y="12"/>
                    </a:cubicBezTo>
                    <a:cubicBezTo>
                      <a:pt x="95" y="32"/>
                      <a:pt x="95" y="32"/>
                      <a:pt x="95" y="32"/>
                    </a:cubicBezTo>
                    <a:cubicBezTo>
                      <a:pt x="94" y="35"/>
                      <a:pt x="95" y="39"/>
                      <a:pt x="97" y="42"/>
                    </a:cubicBezTo>
                    <a:cubicBezTo>
                      <a:pt x="101" y="46"/>
                      <a:pt x="107" y="46"/>
                      <a:pt x="110" y="42"/>
                    </a:cubicBezTo>
                    <a:cubicBezTo>
                      <a:pt x="114" y="38"/>
                      <a:pt x="114" y="33"/>
                      <a:pt x="110" y="29"/>
                    </a:cubicBezTo>
                    <a:cubicBezTo>
                      <a:pt x="107" y="27"/>
                      <a:pt x="103" y="26"/>
                      <a:pt x="10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8" name="Freeform 7">
                <a:extLst>
                  <a:ext uri="{FF2B5EF4-FFF2-40B4-BE49-F238E27FC236}">
                    <a16:creationId xmlns:a16="http://schemas.microsoft.com/office/drawing/2014/main" id="{60E2D74C-6F30-4A58-8098-E1B8CC132913}"/>
                  </a:ext>
                </a:extLst>
              </p:cNvPr>
              <p:cNvSpPr>
                <a:spLocks/>
              </p:cNvSpPr>
              <p:nvPr/>
            </p:nvSpPr>
            <p:spPr bwMode="auto">
              <a:xfrm>
                <a:off x="8783638" y="3074988"/>
                <a:ext cx="269875" cy="161925"/>
              </a:xfrm>
              <a:custGeom>
                <a:avLst/>
                <a:gdLst>
                  <a:gd name="T0" fmla="*/ 17 w 84"/>
                  <a:gd name="T1" fmla="*/ 4 h 50"/>
                  <a:gd name="T2" fmla="*/ 4 w 84"/>
                  <a:gd name="T3" fmla="*/ 4 h 50"/>
                  <a:gd name="T4" fmla="*/ 4 w 84"/>
                  <a:gd name="T5" fmla="*/ 17 h 50"/>
                  <a:gd name="T6" fmla="*/ 14 w 84"/>
                  <a:gd name="T7" fmla="*/ 18 h 50"/>
                  <a:gd name="T8" fmla="*/ 39 w 84"/>
                  <a:gd name="T9" fmla="*/ 44 h 50"/>
                  <a:gd name="T10" fmla="*/ 67 w 84"/>
                  <a:gd name="T11" fmla="*/ 44 h 50"/>
                  <a:gd name="T12" fmla="*/ 75 w 84"/>
                  <a:gd name="T13" fmla="*/ 50 h 50"/>
                  <a:gd name="T14" fmla="*/ 84 w 84"/>
                  <a:gd name="T15" fmla="*/ 41 h 50"/>
                  <a:gd name="T16" fmla="*/ 75 w 84"/>
                  <a:gd name="T17" fmla="*/ 32 h 50"/>
                  <a:gd name="T18" fmla="*/ 67 w 84"/>
                  <a:gd name="T19" fmla="*/ 38 h 50"/>
                  <a:gd name="T20" fmla="*/ 41 w 84"/>
                  <a:gd name="T21" fmla="*/ 38 h 50"/>
                  <a:gd name="T22" fmla="*/ 18 w 84"/>
                  <a:gd name="T23" fmla="*/ 14 h 50"/>
                  <a:gd name="T24" fmla="*/ 17 w 84"/>
                  <a:gd name="T2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0">
                    <a:moveTo>
                      <a:pt x="17" y="4"/>
                    </a:moveTo>
                    <a:cubicBezTo>
                      <a:pt x="13" y="0"/>
                      <a:pt x="7" y="0"/>
                      <a:pt x="4" y="4"/>
                    </a:cubicBezTo>
                    <a:cubicBezTo>
                      <a:pt x="0" y="7"/>
                      <a:pt x="0" y="13"/>
                      <a:pt x="4" y="17"/>
                    </a:cubicBezTo>
                    <a:cubicBezTo>
                      <a:pt x="6" y="19"/>
                      <a:pt x="11" y="20"/>
                      <a:pt x="14" y="18"/>
                    </a:cubicBezTo>
                    <a:cubicBezTo>
                      <a:pt x="39" y="44"/>
                      <a:pt x="39" y="44"/>
                      <a:pt x="39" y="44"/>
                    </a:cubicBezTo>
                    <a:cubicBezTo>
                      <a:pt x="67" y="44"/>
                      <a:pt x="67" y="44"/>
                      <a:pt x="67" y="44"/>
                    </a:cubicBezTo>
                    <a:cubicBezTo>
                      <a:pt x="68" y="47"/>
                      <a:pt x="72" y="50"/>
                      <a:pt x="75" y="50"/>
                    </a:cubicBezTo>
                    <a:cubicBezTo>
                      <a:pt x="80" y="50"/>
                      <a:pt x="84" y="46"/>
                      <a:pt x="84" y="41"/>
                    </a:cubicBezTo>
                    <a:cubicBezTo>
                      <a:pt x="84" y="36"/>
                      <a:pt x="80" y="32"/>
                      <a:pt x="75" y="32"/>
                    </a:cubicBezTo>
                    <a:cubicBezTo>
                      <a:pt x="72" y="32"/>
                      <a:pt x="68" y="34"/>
                      <a:pt x="67" y="38"/>
                    </a:cubicBezTo>
                    <a:cubicBezTo>
                      <a:pt x="41" y="38"/>
                      <a:pt x="41" y="38"/>
                      <a:pt x="41" y="38"/>
                    </a:cubicBezTo>
                    <a:cubicBezTo>
                      <a:pt x="18" y="14"/>
                      <a:pt x="18" y="14"/>
                      <a:pt x="18" y="14"/>
                    </a:cubicBezTo>
                    <a:cubicBezTo>
                      <a:pt x="20" y="11"/>
                      <a:pt x="19" y="7"/>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89" name="Freeform 8">
                <a:extLst>
                  <a:ext uri="{FF2B5EF4-FFF2-40B4-BE49-F238E27FC236}">
                    <a16:creationId xmlns:a16="http://schemas.microsoft.com/office/drawing/2014/main" id="{7883D117-15F3-451A-852B-EB385B03E7E4}"/>
                  </a:ext>
                </a:extLst>
              </p:cNvPr>
              <p:cNvSpPr>
                <a:spLocks/>
              </p:cNvSpPr>
              <p:nvPr/>
            </p:nvSpPr>
            <p:spPr bwMode="auto">
              <a:xfrm>
                <a:off x="8947150" y="3140076"/>
                <a:ext cx="200025" cy="282575"/>
              </a:xfrm>
              <a:custGeom>
                <a:avLst/>
                <a:gdLst>
                  <a:gd name="T0" fmla="*/ 15 w 62"/>
                  <a:gd name="T1" fmla="*/ 70 h 88"/>
                  <a:gd name="T2" fmla="*/ 4 w 62"/>
                  <a:gd name="T3" fmla="*/ 71 h 88"/>
                  <a:gd name="T4" fmla="*/ 4 w 62"/>
                  <a:gd name="T5" fmla="*/ 84 h 88"/>
                  <a:gd name="T6" fmla="*/ 16 w 62"/>
                  <a:gd name="T7" fmla="*/ 85 h 88"/>
                  <a:gd name="T8" fmla="*/ 19 w 62"/>
                  <a:gd name="T9" fmla="*/ 74 h 88"/>
                  <a:gd name="T10" fmla="*/ 56 w 62"/>
                  <a:gd name="T11" fmla="*/ 40 h 88"/>
                  <a:gd name="T12" fmla="*/ 56 w 62"/>
                  <a:gd name="T13" fmla="*/ 17 h 88"/>
                  <a:gd name="T14" fmla="*/ 62 w 62"/>
                  <a:gd name="T15" fmla="*/ 9 h 88"/>
                  <a:gd name="T16" fmla="*/ 53 w 62"/>
                  <a:gd name="T17" fmla="*/ 0 h 88"/>
                  <a:gd name="T18" fmla="*/ 44 w 62"/>
                  <a:gd name="T19" fmla="*/ 9 h 88"/>
                  <a:gd name="T20" fmla="*/ 50 w 62"/>
                  <a:gd name="T21" fmla="*/ 17 h 88"/>
                  <a:gd name="T22" fmla="*/ 50 w 62"/>
                  <a:gd name="T23" fmla="*/ 37 h 88"/>
                  <a:gd name="T24" fmla="*/ 15 w 62"/>
                  <a:gd name="T25"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8">
                    <a:moveTo>
                      <a:pt x="15" y="70"/>
                    </a:moveTo>
                    <a:cubicBezTo>
                      <a:pt x="11" y="68"/>
                      <a:pt x="7" y="69"/>
                      <a:pt x="4" y="71"/>
                    </a:cubicBezTo>
                    <a:cubicBezTo>
                      <a:pt x="1" y="75"/>
                      <a:pt x="0" y="80"/>
                      <a:pt x="4" y="84"/>
                    </a:cubicBezTo>
                    <a:cubicBezTo>
                      <a:pt x="7" y="88"/>
                      <a:pt x="13" y="88"/>
                      <a:pt x="16" y="85"/>
                    </a:cubicBezTo>
                    <a:cubicBezTo>
                      <a:pt x="19" y="82"/>
                      <a:pt x="20" y="78"/>
                      <a:pt x="19" y="74"/>
                    </a:cubicBezTo>
                    <a:cubicBezTo>
                      <a:pt x="56" y="40"/>
                      <a:pt x="56" y="40"/>
                      <a:pt x="56" y="40"/>
                    </a:cubicBezTo>
                    <a:cubicBezTo>
                      <a:pt x="56" y="17"/>
                      <a:pt x="56" y="17"/>
                      <a:pt x="56" y="17"/>
                    </a:cubicBezTo>
                    <a:cubicBezTo>
                      <a:pt x="60" y="16"/>
                      <a:pt x="62" y="13"/>
                      <a:pt x="62" y="9"/>
                    </a:cubicBezTo>
                    <a:cubicBezTo>
                      <a:pt x="62" y="4"/>
                      <a:pt x="58" y="0"/>
                      <a:pt x="53" y="0"/>
                    </a:cubicBezTo>
                    <a:cubicBezTo>
                      <a:pt x="48" y="0"/>
                      <a:pt x="44" y="4"/>
                      <a:pt x="44" y="9"/>
                    </a:cubicBezTo>
                    <a:cubicBezTo>
                      <a:pt x="44" y="13"/>
                      <a:pt x="47" y="16"/>
                      <a:pt x="50" y="17"/>
                    </a:cubicBezTo>
                    <a:cubicBezTo>
                      <a:pt x="50" y="37"/>
                      <a:pt x="50" y="37"/>
                      <a:pt x="50" y="37"/>
                    </a:cubicBezTo>
                    <a:lnTo>
                      <a:pt x="1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0" name="Freeform 9">
                <a:extLst>
                  <a:ext uri="{FF2B5EF4-FFF2-40B4-BE49-F238E27FC236}">
                    <a16:creationId xmlns:a16="http://schemas.microsoft.com/office/drawing/2014/main" id="{C0186700-140F-4D23-AB84-57365229C88F}"/>
                  </a:ext>
                </a:extLst>
              </p:cNvPr>
              <p:cNvSpPr>
                <a:spLocks/>
              </p:cNvSpPr>
              <p:nvPr/>
            </p:nvSpPr>
            <p:spPr bwMode="auto">
              <a:xfrm>
                <a:off x="8712200" y="3130551"/>
                <a:ext cx="142875" cy="203200"/>
              </a:xfrm>
              <a:custGeom>
                <a:avLst/>
                <a:gdLst>
                  <a:gd name="T0" fmla="*/ 18 w 44"/>
                  <a:gd name="T1" fmla="*/ 4 h 63"/>
                  <a:gd name="T2" fmla="*/ 4 w 44"/>
                  <a:gd name="T3" fmla="*/ 5 h 63"/>
                  <a:gd name="T4" fmla="*/ 5 w 44"/>
                  <a:gd name="T5" fmla="*/ 20 h 63"/>
                  <a:gd name="T6" fmla="*/ 17 w 44"/>
                  <a:gd name="T7" fmla="*/ 20 h 63"/>
                  <a:gd name="T8" fmla="*/ 31 w 44"/>
                  <a:gd name="T9" fmla="*/ 31 h 63"/>
                  <a:gd name="T10" fmla="*/ 31 w 44"/>
                  <a:gd name="T11" fmla="*/ 43 h 63"/>
                  <a:gd name="T12" fmla="*/ 23 w 44"/>
                  <a:gd name="T13" fmla="*/ 53 h 63"/>
                  <a:gd name="T14" fmla="*/ 34 w 44"/>
                  <a:gd name="T15" fmla="*/ 63 h 63"/>
                  <a:gd name="T16" fmla="*/ 44 w 44"/>
                  <a:gd name="T17" fmla="*/ 53 h 63"/>
                  <a:gd name="T18" fmla="*/ 37 w 44"/>
                  <a:gd name="T19" fmla="*/ 43 h 63"/>
                  <a:gd name="T20" fmla="*/ 37 w 44"/>
                  <a:gd name="T21" fmla="*/ 28 h 63"/>
                  <a:gd name="T22" fmla="*/ 21 w 44"/>
                  <a:gd name="T23" fmla="*/ 16 h 63"/>
                  <a:gd name="T24" fmla="*/ 18 w 44"/>
                  <a:gd name="T2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63">
                    <a:moveTo>
                      <a:pt x="18" y="4"/>
                    </a:moveTo>
                    <a:cubicBezTo>
                      <a:pt x="14" y="0"/>
                      <a:pt x="8" y="1"/>
                      <a:pt x="4" y="5"/>
                    </a:cubicBezTo>
                    <a:cubicBezTo>
                      <a:pt x="0" y="10"/>
                      <a:pt x="1" y="16"/>
                      <a:pt x="5" y="20"/>
                    </a:cubicBezTo>
                    <a:cubicBezTo>
                      <a:pt x="9" y="22"/>
                      <a:pt x="14" y="23"/>
                      <a:pt x="17" y="20"/>
                    </a:cubicBezTo>
                    <a:cubicBezTo>
                      <a:pt x="31" y="31"/>
                      <a:pt x="31" y="31"/>
                      <a:pt x="31" y="31"/>
                    </a:cubicBezTo>
                    <a:cubicBezTo>
                      <a:pt x="31" y="43"/>
                      <a:pt x="31" y="43"/>
                      <a:pt x="31" y="43"/>
                    </a:cubicBezTo>
                    <a:cubicBezTo>
                      <a:pt x="27" y="45"/>
                      <a:pt x="23" y="49"/>
                      <a:pt x="23" y="53"/>
                    </a:cubicBezTo>
                    <a:cubicBezTo>
                      <a:pt x="23" y="59"/>
                      <a:pt x="28" y="63"/>
                      <a:pt x="34" y="63"/>
                    </a:cubicBezTo>
                    <a:cubicBezTo>
                      <a:pt x="39" y="63"/>
                      <a:pt x="44" y="59"/>
                      <a:pt x="44" y="53"/>
                    </a:cubicBezTo>
                    <a:cubicBezTo>
                      <a:pt x="44" y="49"/>
                      <a:pt x="41" y="45"/>
                      <a:pt x="37" y="43"/>
                    </a:cubicBezTo>
                    <a:cubicBezTo>
                      <a:pt x="37" y="28"/>
                      <a:pt x="37" y="28"/>
                      <a:pt x="37" y="28"/>
                    </a:cubicBezTo>
                    <a:cubicBezTo>
                      <a:pt x="21" y="16"/>
                      <a:pt x="21" y="16"/>
                      <a:pt x="21" y="16"/>
                    </a:cubicBezTo>
                    <a:cubicBezTo>
                      <a:pt x="23" y="12"/>
                      <a:pt x="22" y="7"/>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1" name="Freeform 10">
                <a:extLst>
                  <a:ext uri="{FF2B5EF4-FFF2-40B4-BE49-F238E27FC236}">
                    <a16:creationId xmlns:a16="http://schemas.microsoft.com/office/drawing/2014/main" id="{A78737AD-6EA8-4D09-B760-A2270B48842A}"/>
                  </a:ext>
                </a:extLst>
              </p:cNvPr>
              <p:cNvSpPr>
                <a:spLocks/>
              </p:cNvSpPr>
              <p:nvPr/>
            </p:nvSpPr>
            <p:spPr bwMode="auto">
              <a:xfrm>
                <a:off x="8564563" y="3200401"/>
                <a:ext cx="331787" cy="271463"/>
              </a:xfrm>
              <a:custGeom>
                <a:avLst/>
                <a:gdLst>
                  <a:gd name="T0" fmla="*/ 93 w 103"/>
                  <a:gd name="T1" fmla="*/ 63 h 84"/>
                  <a:gd name="T2" fmla="*/ 84 w 103"/>
                  <a:gd name="T3" fmla="*/ 71 h 84"/>
                  <a:gd name="T4" fmla="*/ 41 w 103"/>
                  <a:gd name="T5" fmla="*/ 71 h 84"/>
                  <a:gd name="T6" fmla="*/ 13 w 103"/>
                  <a:gd name="T7" fmla="*/ 46 h 84"/>
                  <a:gd name="T8" fmla="*/ 13 w 103"/>
                  <a:gd name="T9" fmla="*/ 20 h 84"/>
                  <a:gd name="T10" fmla="*/ 20 w 103"/>
                  <a:gd name="T11" fmla="*/ 10 h 84"/>
                  <a:gd name="T12" fmla="*/ 10 w 103"/>
                  <a:gd name="T13" fmla="*/ 0 h 84"/>
                  <a:gd name="T14" fmla="*/ 0 w 103"/>
                  <a:gd name="T15" fmla="*/ 10 h 84"/>
                  <a:gd name="T16" fmla="*/ 7 w 103"/>
                  <a:gd name="T17" fmla="*/ 20 h 84"/>
                  <a:gd name="T18" fmla="*/ 7 w 103"/>
                  <a:gd name="T19" fmla="*/ 48 h 84"/>
                  <a:gd name="T20" fmla="*/ 38 w 103"/>
                  <a:gd name="T21" fmla="*/ 77 h 84"/>
                  <a:gd name="T22" fmla="*/ 84 w 103"/>
                  <a:gd name="T23" fmla="*/ 77 h 84"/>
                  <a:gd name="T24" fmla="*/ 93 w 103"/>
                  <a:gd name="T25" fmla="*/ 84 h 84"/>
                  <a:gd name="T26" fmla="*/ 103 w 103"/>
                  <a:gd name="T27" fmla="*/ 74 h 84"/>
                  <a:gd name="T28" fmla="*/ 93 w 103"/>
                  <a:gd name="T29" fmla="*/ 6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84">
                    <a:moveTo>
                      <a:pt x="93" y="63"/>
                    </a:moveTo>
                    <a:cubicBezTo>
                      <a:pt x="89" y="63"/>
                      <a:pt x="85" y="66"/>
                      <a:pt x="84" y="71"/>
                    </a:cubicBezTo>
                    <a:cubicBezTo>
                      <a:pt x="41" y="71"/>
                      <a:pt x="41" y="71"/>
                      <a:pt x="41" y="71"/>
                    </a:cubicBezTo>
                    <a:cubicBezTo>
                      <a:pt x="13" y="46"/>
                      <a:pt x="13" y="46"/>
                      <a:pt x="13" y="46"/>
                    </a:cubicBezTo>
                    <a:cubicBezTo>
                      <a:pt x="13" y="20"/>
                      <a:pt x="13" y="20"/>
                      <a:pt x="13" y="20"/>
                    </a:cubicBezTo>
                    <a:cubicBezTo>
                      <a:pt x="17" y="19"/>
                      <a:pt x="20" y="15"/>
                      <a:pt x="20" y="10"/>
                    </a:cubicBezTo>
                    <a:cubicBezTo>
                      <a:pt x="20" y="5"/>
                      <a:pt x="16" y="0"/>
                      <a:pt x="10" y="0"/>
                    </a:cubicBezTo>
                    <a:cubicBezTo>
                      <a:pt x="4" y="0"/>
                      <a:pt x="0" y="5"/>
                      <a:pt x="0" y="10"/>
                    </a:cubicBezTo>
                    <a:cubicBezTo>
                      <a:pt x="0" y="15"/>
                      <a:pt x="3" y="19"/>
                      <a:pt x="7" y="20"/>
                    </a:cubicBezTo>
                    <a:cubicBezTo>
                      <a:pt x="7" y="48"/>
                      <a:pt x="7" y="48"/>
                      <a:pt x="7" y="48"/>
                    </a:cubicBezTo>
                    <a:cubicBezTo>
                      <a:pt x="38" y="77"/>
                      <a:pt x="38" y="77"/>
                      <a:pt x="38" y="77"/>
                    </a:cubicBezTo>
                    <a:cubicBezTo>
                      <a:pt x="84" y="77"/>
                      <a:pt x="84" y="77"/>
                      <a:pt x="84" y="77"/>
                    </a:cubicBezTo>
                    <a:cubicBezTo>
                      <a:pt x="85" y="81"/>
                      <a:pt x="89" y="84"/>
                      <a:pt x="93" y="84"/>
                    </a:cubicBezTo>
                    <a:cubicBezTo>
                      <a:pt x="99" y="84"/>
                      <a:pt x="103" y="79"/>
                      <a:pt x="103" y="74"/>
                    </a:cubicBezTo>
                    <a:cubicBezTo>
                      <a:pt x="103" y="68"/>
                      <a:pt x="99" y="63"/>
                      <a:pt x="93"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2" name="Freeform 11">
                <a:extLst>
                  <a:ext uri="{FF2B5EF4-FFF2-40B4-BE49-F238E27FC236}">
                    <a16:creationId xmlns:a16="http://schemas.microsoft.com/office/drawing/2014/main" id="{6B5BBF01-63C6-4479-AAF1-28FFE33E7B8E}"/>
                  </a:ext>
                </a:extLst>
              </p:cNvPr>
              <p:cNvSpPr>
                <a:spLocks/>
              </p:cNvSpPr>
              <p:nvPr/>
            </p:nvSpPr>
            <p:spPr bwMode="auto">
              <a:xfrm>
                <a:off x="8632825" y="3265488"/>
                <a:ext cx="354012" cy="109538"/>
              </a:xfrm>
              <a:custGeom>
                <a:avLst/>
                <a:gdLst>
                  <a:gd name="T0" fmla="*/ 18 w 110"/>
                  <a:gd name="T1" fmla="*/ 3 h 34"/>
                  <a:gd name="T2" fmla="*/ 4 w 110"/>
                  <a:gd name="T3" fmla="*/ 5 h 34"/>
                  <a:gd name="T4" fmla="*/ 6 w 110"/>
                  <a:gd name="T5" fmla="*/ 19 h 34"/>
                  <a:gd name="T6" fmla="*/ 18 w 110"/>
                  <a:gd name="T7" fmla="*/ 19 h 34"/>
                  <a:gd name="T8" fmla="*/ 36 w 110"/>
                  <a:gd name="T9" fmla="*/ 34 h 34"/>
                  <a:gd name="T10" fmla="*/ 77 w 110"/>
                  <a:gd name="T11" fmla="*/ 34 h 34"/>
                  <a:gd name="T12" fmla="*/ 93 w 110"/>
                  <a:gd name="T13" fmla="*/ 20 h 34"/>
                  <a:gd name="T14" fmla="*/ 105 w 110"/>
                  <a:gd name="T15" fmla="*/ 19 h 34"/>
                  <a:gd name="T16" fmla="*/ 106 w 110"/>
                  <a:gd name="T17" fmla="*/ 4 h 34"/>
                  <a:gd name="T18" fmla="*/ 91 w 110"/>
                  <a:gd name="T19" fmla="*/ 3 h 34"/>
                  <a:gd name="T20" fmla="*/ 89 w 110"/>
                  <a:gd name="T21" fmla="*/ 15 h 34"/>
                  <a:gd name="T22" fmla="*/ 75 w 110"/>
                  <a:gd name="T23" fmla="*/ 28 h 34"/>
                  <a:gd name="T24" fmla="*/ 38 w 110"/>
                  <a:gd name="T25" fmla="*/ 28 h 34"/>
                  <a:gd name="T26" fmla="*/ 21 w 110"/>
                  <a:gd name="T27" fmla="*/ 15 h 34"/>
                  <a:gd name="T28" fmla="*/ 18 w 110"/>
                  <a:gd name="T29"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34">
                    <a:moveTo>
                      <a:pt x="18" y="3"/>
                    </a:moveTo>
                    <a:cubicBezTo>
                      <a:pt x="14" y="0"/>
                      <a:pt x="7" y="0"/>
                      <a:pt x="4" y="5"/>
                    </a:cubicBezTo>
                    <a:cubicBezTo>
                      <a:pt x="0" y="9"/>
                      <a:pt x="1" y="16"/>
                      <a:pt x="6" y="19"/>
                    </a:cubicBezTo>
                    <a:cubicBezTo>
                      <a:pt x="9" y="22"/>
                      <a:pt x="14" y="22"/>
                      <a:pt x="18" y="19"/>
                    </a:cubicBezTo>
                    <a:cubicBezTo>
                      <a:pt x="36" y="34"/>
                      <a:pt x="36" y="34"/>
                      <a:pt x="36" y="34"/>
                    </a:cubicBezTo>
                    <a:cubicBezTo>
                      <a:pt x="77" y="34"/>
                      <a:pt x="77" y="34"/>
                      <a:pt x="77" y="34"/>
                    </a:cubicBezTo>
                    <a:cubicBezTo>
                      <a:pt x="93" y="20"/>
                      <a:pt x="93" y="20"/>
                      <a:pt x="93" y="20"/>
                    </a:cubicBezTo>
                    <a:cubicBezTo>
                      <a:pt x="97" y="22"/>
                      <a:pt x="102" y="22"/>
                      <a:pt x="105" y="19"/>
                    </a:cubicBezTo>
                    <a:cubicBezTo>
                      <a:pt x="109" y="15"/>
                      <a:pt x="110" y="9"/>
                      <a:pt x="106" y="4"/>
                    </a:cubicBezTo>
                    <a:cubicBezTo>
                      <a:pt x="102" y="0"/>
                      <a:pt x="96" y="0"/>
                      <a:pt x="91" y="3"/>
                    </a:cubicBezTo>
                    <a:cubicBezTo>
                      <a:pt x="88" y="7"/>
                      <a:pt x="87" y="11"/>
                      <a:pt x="89" y="15"/>
                    </a:cubicBezTo>
                    <a:cubicBezTo>
                      <a:pt x="75" y="28"/>
                      <a:pt x="75" y="28"/>
                      <a:pt x="75" y="28"/>
                    </a:cubicBezTo>
                    <a:cubicBezTo>
                      <a:pt x="38" y="28"/>
                      <a:pt x="38" y="28"/>
                      <a:pt x="38" y="28"/>
                    </a:cubicBezTo>
                    <a:cubicBezTo>
                      <a:pt x="21" y="15"/>
                      <a:pt x="21" y="15"/>
                      <a:pt x="21" y="15"/>
                    </a:cubicBezTo>
                    <a:cubicBezTo>
                      <a:pt x="23" y="11"/>
                      <a:pt x="22" y="6"/>
                      <a:pt x="1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3" name="Freeform 12">
                <a:extLst>
                  <a:ext uri="{FF2B5EF4-FFF2-40B4-BE49-F238E27FC236}">
                    <a16:creationId xmlns:a16="http://schemas.microsoft.com/office/drawing/2014/main" id="{2A9154A7-DD60-4ED6-919E-4DA4D402DF98}"/>
                  </a:ext>
                </a:extLst>
              </p:cNvPr>
              <p:cNvSpPr>
                <a:spLocks/>
              </p:cNvSpPr>
              <p:nvPr/>
            </p:nvSpPr>
            <p:spPr bwMode="auto">
              <a:xfrm>
                <a:off x="9031288" y="3246438"/>
                <a:ext cx="271462" cy="179388"/>
              </a:xfrm>
              <a:custGeom>
                <a:avLst/>
                <a:gdLst>
                  <a:gd name="T0" fmla="*/ 84 w 84"/>
                  <a:gd name="T1" fmla="*/ 10 h 56"/>
                  <a:gd name="T2" fmla="*/ 74 w 84"/>
                  <a:gd name="T3" fmla="*/ 0 h 56"/>
                  <a:gd name="T4" fmla="*/ 65 w 84"/>
                  <a:gd name="T5" fmla="*/ 7 h 56"/>
                  <a:gd name="T6" fmla="*/ 46 w 84"/>
                  <a:gd name="T7" fmla="*/ 7 h 56"/>
                  <a:gd name="T8" fmla="*/ 16 w 84"/>
                  <a:gd name="T9" fmla="*/ 36 h 56"/>
                  <a:gd name="T10" fmla="*/ 4 w 84"/>
                  <a:gd name="T11" fmla="*/ 38 h 56"/>
                  <a:gd name="T12" fmla="*/ 4 w 84"/>
                  <a:gd name="T13" fmla="*/ 52 h 56"/>
                  <a:gd name="T14" fmla="*/ 18 w 84"/>
                  <a:gd name="T15" fmla="*/ 52 h 56"/>
                  <a:gd name="T16" fmla="*/ 20 w 84"/>
                  <a:gd name="T17" fmla="*/ 40 h 56"/>
                  <a:gd name="T18" fmla="*/ 48 w 84"/>
                  <a:gd name="T19" fmla="*/ 13 h 56"/>
                  <a:gd name="T20" fmla="*/ 65 w 84"/>
                  <a:gd name="T21" fmla="*/ 13 h 56"/>
                  <a:gd name="T22" fmla="*/ 74 w 84"/>
                  <a:gd name="T23" fmla="*/ 20 h 56"/>
                  <a:gd name="T24" fmla="*/ 84 w 84"/>
                  <a:gd name="T25"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6">
                    <a:moveTo>
                      <a:pt x="84" y="10"/>
                    </a:moveTo>
                    <a:cubicBezTo>
                      <a:pt x="84" y="5"/>
                      <a:pt x="80" y="0"/>
                      <a:pt x="74" y="0"/>
                    </a:cubicBezTo>
                    <a:cubicBezTo>
                      <a:pt x="70" y="0"/>
                      <a:pt x="66" y="3"/>
                      <a:pt x="65" y="7"/>
                    </a:cubicBezTo>
                    <a:cubicBezTo>
                      <a:pt x="46" y="7"/>
                      <a:pt x="46" y="7"/>
                      <a:pt x="46" y="7"/>
                    </a:cubicBezTo>
                    <a:cubicBezTo>
                      <a:pt x="16" y="36"/>
                      <a:pt x="16" y="36"/>
                      <a:pt x="16" y="36"/>
                    </a:cubicBezTo>
                    <a:cubicBezTo>
                      <a:pt x="12" y="34"/>
                      <a:pt x="8" y="34"/>
                      <a:pt x="4" y="38"/>
                    </a:cubicBezTo>
                    <a:cubicBezTo>
                      <a:pt x="0" y="42"/>
                      <a:pt x="0" y="48"/>
                      <a:pt x="4" y="52"/>
                    </a:cubicBezTo>
                    <a:cubicBezTo>
                      <a:pt x="8" y="56"/>
                      <a:pt x="14" y="56"/>
                      <a:pt x="18" y="52"/>
                    </a:cubicBezTo>
                    <a:cubicBezTo>
                      <a:pt x="22" y="49"/>
                      <a:pt x="22" y="44"/>
                      <a:pt x="20" y="40"/>
                    </a:cubicBezTo>
                    <a:cubicBezTo>
                      <a:pt x="48" y="13"/>
                      <a:pt x="48" y="13"/>
                      <a:pt x="48" y="13"/>
                    </a:cubicBezTo>
                    <a:cubicBezTo>
                      <a:pt x="65" y="13"/>
                      <a:pt x="65" y="13"/>
                      <a:pt x="65" y="13"/>
                    </a:cubicBezTo>
                    <a:cubicBezTo>
                      <a:pt x="66" y="17"/>
                      <a:pt x="70" y="20"/>
                      <a:pt x="74" y="20"/>
                    </a:cubicBezTo>
                    <a:cubicBezTo>
                      <a:pt x="80" y="20"/>
                      <a:pt x="84" y="16"/>
                      <a:pt x="8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4" name="Freeform 13">
                <a:extLst>
                  <a:ext uri="{FF2B5EF4-FFF2-40B4-BE49-F238E27FC236}">
                    <a16:creationId xmlns:a16="http://schemas.microsoft.com/office/drawing/2014/main" id="{DB5534A1-45EE-43A2-A995-D877BC2C71AA}"/>
                  </a:ext>
                </a:extLst>
              </p:cNvPr>
              <p:cNvSpPr>
                <a:spLocks/>
              </p:cNvSpPr>
              <p:nvPr/>
            </p:nvSpPr>
            <p:spPr bwMode="auto">
              <a:xfrm>
                <a:off x="8896350" y="3429001"/>
                <a:ext cx="187325" cy="258763"/>
              </a:xfrm>
              <a:custGeom>
                <a:avLst/>
                <a:gdLst>
                  <a:gd name="T0" fmla="*/ 51 w 58"/>
                  <a:gd name="T1" fmla="*/ 60 h 80"/>
                  <a:gd name="T2" fmla="*/ 51 w 58"/>
                  <a:gd name="T3" fmla="*/ 42 h 80"/>
                  <a:gd name="T4" fmla="*/ 20 w 58"/>
                  <a:gd name="T5" fmla="*/ 16 h 80"/>
                  <a:gd name="T6" fmla="*/ 18 w 58"/>
                  <a:gd name="T7" fmla="*/ 4 h 80"/>
                  <a:gd name="T8" fmla="*/ 3 w 58"/>
                  <a:gd name="T9" fmla="*/ 5 h 80"/>
                  <a:gd name="T10" fmla="*/ 4 w 58"/>
                  <a:gd name="T11" fmla="*/ 19 h 80"/>
                  <a:gd name="T12" fmla="*/ 16 w 58"/>
                  <a:gd name="T13" fmla="*/ 20 h 80"/>
                  <a:gd name="T14" fmla="*/ 45 w 58"/>
                  <a:gd name="T15" fmla="*/ 45 h 80"/>
                  <a:gd name="T16" fmla="*/ 45 w 58"/>
                  <a:gd name="T17" fmla="*/ 60 h 80"/>
                  <a:gd name="T18" fmla="*/ 38 w 58"/>
                  <a:gd name="T19" fmla="*/ 70 h 80"/>
                  <a:gd name="T20" fmla="*/ 48 w 58"/>
                  <a:gd name="T21" fmla="*/ 80 h 80"/>
                  <a:gd name="T22" fmla="*/ 58 w 58"/>
                  <a:gd name="T23" fmla="*/ 70 h 80"/>
                  <a:gd name="T24" fmla="*/ 51 w 58"/>
                  <a:gd name="T25"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0">
                    <a:moveTo>
                      <a:pt x="51" y="60"/>
                    </a:moveTo>
                    <a:cubicBezTo>
                      <a:pt x="51" y="42"/>
                      <a:pt x="51" y="42"/>
                      <a:pt x="51" y="42"/>
                    </a:cubicBezTo>
                    <a:cubicBezTo>
                      <a:pt x="20" y="16"/>
                      <a:pt x="20" y="16"/>
                      <a:pt x="20" y="16"/>
                    </a:cubicBezTo>
                    <a:cubicBezTo>
                      <a:pt x="22" y="12"/>
                      <a:pt x="21" y="7"/>
                      <a:pt x="18" y="4"/>
                    </a:cubicBezTo>
                    <a:cubicBezTo>
                      <a:pt x="13" y="0"/>
                      <a:pt x="7" y="1"/>
                      <a:pt x="3" y="5"/>
                    </a:cubicBezTo>
                    <a:cubicBezTo>
                      <a:pt x="0" y="9"/>
                      <a:pt x="0" y="16"/>
                      <a:pt x="4" y="19"/>
                    </a:cubicBezTo>
                    <a:cubicBezTo>
                      <a:pt x="8" y="22"/>
                      <a:pt x="13" y="22"/>
                      <a:pt x="16" y="20"/>
                    </a:cubicBezTo>
                    <a:cubicBezTo>
                      <a:pt x="45" y="45"/>
                      <a:pt x="45" y="45"/>
                      <a:pt x="45" y="45"/>
                    </a:cubicBezTo>
                    <a:cubicBezTo>
                      <a:pt x="45" y="60"/>
                      <a:pt x="45" y="60"/>
                      <a:pt x="45" y="60"/>
                    </a:cubicBezTo>
                    <a:cubicBezTo>
                      <a:pt x="41" y="62"/>
                      <a:pt x="38" y="65"/>
                      <a:pt x="38" y="70"/>
                    </a:cubicBezTo>
                    <a:cubicBezTo>
                      <a:pt x="38" y="76"/>
                      <a:pt x="42" y="80"/>
                      <a:pt x="48" y="80"/>
                    </a:cubicBezTo>
                    <a:cubicBezTo>
                      <a:pt x="53" y="80"/>
                      <a:pt x="58" y="76"/>
                      <a:pt x="58" y="70"/>
                    </a:cubicBezTo>
                    <a:cubicBezTo>
                      <a:pt x="58" y="65"/>
                      <a:pt x="55" y="62"/>
                      <a:pt x="5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5" name="Freeform 14">
                <a:extLst>
                  <a:ext uri="{FF2B5EF4-FFF2-40B4-BE49-F238E27FC236}">
                    <a16:creationId xmlns:a16="http://schemas.microsoft.com/office/drawing/2014/main" id="{A1BE69AE-F25F-4F26-8A1D-AFAB5FEDC534}"/>
                  </a:ext>
                </a:extLst>
              </p:cNvPr>
              <p:cNvSpPr>
                <a:spLocks/>
              </p:cNvSpPr>
              <p:nvPr/>
            </p:nvSpPr>
            <p:spPr bwMode="auto">
              <a:xfrm>
                <a:off x="8980488" y="3375026"/>
                <a:ext cx="276225" cy="125413"/>
              </a:xfrm>
              <a:custGeom>
                <a:avLst/>
                <a:gdLst>
                  <a:gd name="T0" fmla="*/ 10 w 86"/>
                  <a:gd name="T1" fmla="*/ 39 h 39"/>
                  <a:gd name="T2" fmla="*/ 20 w 86"/>
                  <a:gd name="T3" fmla="*/ 32 h 39"/>
                  <a:gd name="T4" fmla="*/ 39 w 86"/>
                  <a:gd name="T5" fmla="*/ 32 h 39"/>
                  <a:gd name="T6" fmla="*/ 56 w 86"/>
                  <a:gd name="T7" fmla="*/ 13 h 39"/>
                  <a:gd name="T8" fmla="*/ 66 w 86"/>
                  <a:gd name="T9" fmla="*/ 13 h 39"/>
                  <a:gd name="T10" fmla="*/ 76 w 86"/>
                  <a:gd name="T11" fmla="*/ 20 h 39"/>
                  <a:gd name="T12" fmla="*/ 86 w 86"/>
                  <a:gd name="T13" fmla="*/ 10 h 39"/>
                  <a:gd name="T14" fmla="*/ 76 w 86"/>
                  <a:gd name="T15" fmla="*/ 0 h 39"/>
                  <a:gd name="T16" fmla="*/ 66 w 86"/>
                  <a:gd name="T17" fmla="*/ 7 h 39"/>
                  <a:gd name="T18" fmla="*/ 54 w 86"/>
                  <a:gd name="T19" fmla="*/ 7 h 39"/>
                  <a:gd name="T20" fmla="*/ 36 w 86"/>
                  <a:gd name="T21" fmla="*/ 26 h 39"/>
                  <a:gd name="T22" fmla="*/ 20 w 86"/>
                  <a:gd name="T23" fmla="*/ 26 h 39"/>
                  <a:gd name="T24" fmla="*/ 10 w 86"/>
                  <a:gd name="T25" fmla="*/ 18 h 39"/>
                  <a:gd name="T26" fmla="*/ 0 w 86"/>
                  <a:gd name="T27" fmla="*/ 29 h 39"/>
                  <a:gd name="T28" fmla="*/ 10 w 86"/>
                  <a:gd name="T2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39">
                    <a:moveTo>
                      <a:pt x="10" y="39"/>
                    </a:moveTo>
                    <a:cubicBezTo>
                      <a:pt x="14" y="39"/>
                      <a:pt x="18" y="36"/>
                      <a:pt x="20" y="32"/>
                    </a:cubicBezTo>
                    <a:cubicBezTo>
                      <a:pt x="39" y="32"/>
                      <a:pt x="39" y="32"/>
                      <a:pt x="39" y="32"/>
                    </a:cubicBezTo>
                    <a:cubicBezTo>
                      <a:pt x="56" y="13"/>
                      <a:pt x="56" y="13"/>
                      <a:pt x="56" y="13"/>
                    </a:cubicBezTo>
                    <a:cubicBezTo>
                      <a:pt x="66" y="13"/>
                      <a:pt x="66" y="13"/>
                      <a:pt x="66" y="13"/>
                    </a:cubicBezTo>
                    <a:cubicBezTo>
                      <a:pt x="68" y="17"/>
                      <a:pt x="71" y="20"/>
                      <a:pt x="76" y="20"/>
                    </a:cubicBezTo>
                    <a:cubicBezTo>
                      <a:pt x="81" y="20"/>
                      <a:pt x="86" y="15"/>
                      <a:pt x="86" y="10"/>
                    </a:cubicBezTo>
                    <a:cubicBezTo>
                      <a:pt x="86" y="4"/>
                      <a:pt x="81" y="0"/>
                      <a:pt x="76" y="0"/>
                    </a:cubicBezTo>
                    <a:cubicBezTo>
                      <a:pt x="71" y="0"/>
                      <a:pt x="68" y="3"/>
                      <a:pt x="66" y="7"/>
                    </a:cubicBezTo>
                    <a:cubicBezTo>
                      <a:pt x="54" y="7"/>
                      <a:pt x="54" y="7"/>
                      <a:pt x="54" y="7"/>
                    </a:cubicBezTo>
                    <a:cubicBezTo>
                      <a:pt x="36" y="26"/>
                      <a:pt x="36" y="26"/>
                      <a:pt x="36" y="26"/>
                    </a:cubicBezTo>
                    <a:cubicBezTo>
                      <a:pt x="20" y="26"/>
                      <a:pt x="20" y="26"/>
                      <a:pt x="20" y="26"/>
                    </a:cubicBezTo>
                    <a:cubicBezTo>
                      <a:pt x="18" y="21"/>
                      <a:pt x="14" y="18"/>
                      <a:pt x="10" y="18"/>
                    </a:cubicBezTo>
                    <a:cubicBezTo>
                      <a:pt x="4" y="18"/>
                      <a:pt x="0" y="23"/>
                      <a:pt x="0" y="29"/>
                    </a:cubicBezTo>
                    <a:cubicBezTo>
                      <a:pt x="0" y="34"/>
                      <a:pt x="4" y="39"/>
                      <a:pt x="1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sp>
            <p:nvSpPr>
              <p:cNvPr id="496" name="Freeform 15">
                <a:extLst>
                  <a:ext uri="{FF2B5EF4-FFF2-40B4-BE49-F238E27FC236}">
                    <a16:creationId xmlns:a16="http://schemas.microsoft.com/office/drawing/2014/main" id="{1E10299F-9203-48C0-92DE-6856F36ACA01}"/>
                  </a:ext>
                </a:extLst>
              </p:cNvPr>
              <p:cNvSpPr>
                <a:spLocks/>
              </p:cNvSpPr>
              <p:nvPr/>
            </p:nvSpPr>
            <p:spPr bwMode="auto">
              <a:xfrm>
                <a:off x="9086850" y="3403601"/>
                <a:ext cx="244475" cy="338138"/>
              </a:xfrm>
              <a:custGeom>
                <a:avLst/>
                <a:gdLst>
                  <a:gd name="T0" fmla="*/ 66 w 76"/>
                  <a:gd name="T1" fmla="*/ 0 h 105"/>
                  <a:gd name="T2" fmla="*/ 55 w 76"/>
                  <a:gd name="T3" fmla="*/ 11 h 105"/>
                  <a:gd name="T4" fmla="*/ 61 w 76"/>
                  <a:gd name="T5" fmla="*/ 20 h 105"/>
                  <a:gd name="T6" fmla="*/ 45 w 76"/>
                  <a:gd name="T7" fmla="*/ 35 h 105"/>
                  <a:gd name="T8" fmla="*/ 24 w 76"/>
                  <a:gd name="T9" fmla="*/ 38 h 105"/>
                  <a:gd name="T10" fmla="*/ 7 w 76"/>
                  <a:gd name="T11" fmla="*/ 56 h 105"/>
                  <a:gd name="T12" fmla="*/ 7 w 76"/>
                  <a:gd name="T13" fmla="*/ 85 h 105"/>
                  <a:gd name="T14" fmla="*/ 0 w 76"/>
                  <a:gd name="T15" fmla="*/ 95 h 105"/>
                  <a:gd name="T16" fmla="*/ 10 w 76"/>
                  <a:gd name="T17" fmla="*/ 105 h 105"/>
                  <a:gd name="T18" fmla="*/ 20 w 76"/>
                  <a:gd name="T19" fmla="*/ 95 h 105"/>
                  <a:gd name="T20" fmla="*/ 13 w 76"/>
                  <a:gd name="T21" fmla="*/ 85 h 105"/>
                  <a:gd name="T22" fmla="*/ 13 w 76"/>
                  <a:gd name="T23" fmla="*/ 58 h 105"/>
                  <a:gd name="T24" fmla="*/ 27 w 76"/>
                  <a:gd name="T25" fmla="*/ 44 h 105"/>
                  <a:gd name="T26" fmla="*/ 48 w 76"/>
                  <a:gd name="T27" fmla="*/ 41 h 105"/>
                  <a:gd name="T28" fmla="*/ 69 w 76"/>
                  <a:gd name="T29" fmla="*/ 21 h 105"/>
                  <a:gd name="T30" fmla="*/ 69 w 76"/>
                  <a:gd name="T31" fmla="*/ 20 h 105"/>
                  <a:gd name="T32" fmla="*/ 76 w 76"/>
                  <a:gd name="T33" fmla="*/ 11 h 105"/>
                  <a:gd name="T34" fmla="*/ 66 w 76"/>
                  <a:gd name="T3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05">
                    <a:moveTo>
                      <a:pt x="66" y="0"/>
                    </a:moveTo>
                    <a:cubicBezTo>
                      <a:pt x="60" y="0"/>
                      <a:pt x="55" y="5"/>
                      <a:pt x="55" y="11"/>
                    </a:cubicBezTo>
                    <a:cubicBezTo>
                      <a:pt x="55" y="15"/>
                      <a:pt x="58" y="18"/>
                      <a:pt x="61" y="20"/>
                    </a:cubicBezTo>
                    <a:cubicBezTo>
                      <a:pt x="45" y="35"/>
                      <a:pt x="45" y="35"/>
                      <a:pt x="45" y="35"/>
                    </a:cubicBezTo>
                    <a:cubicBezTo>
                      <a:pt x="24" y="38"/>
                      <a:pt x="24" y="38"/>
                      <a:pt x="24" y="38"/>
                    </a:cubicBezTo>
                    <a:cubicBezTo>
                      <a:pt x="7" y="56"/>
                      <a:pt x="7" y="56"/>
                      <a:pt x="7" y="56"/>
                    </a:cubicBezTo>
                    <a:cubicBezTo>
                      <a:pt x="7" y="85"/>
                      <a:pt x="7" y="85"/>
                      <a:pt x="7" y="85"/>
                    </a:cubicBezTo>
                    <a:cubicBezTo>
                      <a:pt x="3" y="86"/>
                      <a:pt x="0" y="90"/>
                      <a:pt x="0" y="95"/>
                    </a:cubicBezTo>
                    <a:cubicBezTo>
                      <a:pt x="0" y="100"/>
                      <a:pt x="5" y="105"/>
                      <a:pt x="10" y="105"/>
                    </a:cubicBezTo>
                    <a:cubicBezTo>
                      <a:pt x="16" y="105"/>
                      <a:pt x="20" y="100"/>
                      <a:pt x="20" y="95"/>
                    </a:cubicBezTo>
                    <a:cubicBezTo>
                      <a:pt x="20" y="90"/>
                      <a:pt x="17" y="86"/>
                      <a:pt x="13" y="85"/>
                    </a:cubicBezTo>
                    <a:cubicBezTo>
                      <a:pt x="13" y="58"/>
                      <a:pt x="13" y="58"/>
                      <a:pt x="13" y="58"/>
                    </a:cubicBezTo>
                    <a:cubicBezTo>
                      <a:pt x="27" y="44"/>
                      <a:pt x="27" y="44"/>
                      <a:pt x="27" y="44"/>
                    </a:cubicBezTo>
                    <a:cubicBezTo>
                      <a:pt x="48" y="41"/>
                      <a:pt x="48" y="41"/>
                      <a:pt x="48" y="41"/>
                    </a:cubicBezTo>
                    <a:cubicBezTo>
                      <a:pt x="69" y="21"/>
                      <a:pt x="69" y="21"/>
                      <a:pt x="69" y="21"/>
                    </a:cubicBezTo>
                    <a:cubicBezTo>
                      <a:pt x="69" y="20"/>
                      <a:pt x="69" y="20"/>
                      <a:pt x="69" y="20"/>
                    </a:cubicBezTo>
                    <a:cubicBezTo>
                      <a:pt x="73" y="19"/>
                      <a:pt x="76" y="15"/>
                      <a:pt x="76" y="11"/>
                    </a:cubicBezTo>
                    <a:cubicBezTo>
                      <a:pt x="76" y="5"/>
                      <a:pt x="71"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defTabSz="914011" fontAlgn="ctr"/>
                <a:endParaRPr lang="en-US" altLang="zh-CN" sz="1799">
                  <a:solidFill>
                    <a:prstClr val="black"/>
                  </a:solidFill>
                  <a:latin typeface="Arial" panose="020B0604020202020204" pitchFamily="34" charset="0"/>
                  <a:cs typeface="Arial" panose="020B0604020202020204" pitchFamily="34" charset="0"/>
                </a:endParaRPr>
              </a:p>
            </p:txBody>
          </p:sp>
        </p:grpSp>
        <p:pic>
          <p:nvPicPr>
            <p:cNvPr id="104" name="Picture 11" descr="D:\mary\正在进行中\D-201512231 李智 2016MWC资料设计\徐林\link\线条.png">
              <a:extLst>
                <a:ext uri="{FF2B5EF4-FFF2-40B4-BE49-F238E27FC236}">
                  <a16:creationId xmlns:a16="http://schemas.microsoft.com/office/drawing/2014/main" id="{51D67A21-12B4-4C64-887B-A66DB01BEF0C}"/>
                </a:ext>
              </a:extLst>
            </p:cNvPr>
            <p:cNvPicPr>
              <a:picLocks noChangeAspect="1" noChangeArrowheads="1"/>
            </p:cNvPicPr>
            <p:nvPr/>
          </p:nvPicPr>
          <p:blipFill>
            <a:blip r:embed="rId3" cstate="screen">
              <a:duotone>
                <a:srgbClr val="E7E6E6">
                  <a:shade val="45000"/>
                  <a:satMod val="135000"/>
                </a:srgb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42824" y="1712845"/>
              <a:ext cx="2488049" cy="574550"/>
            </a:xfrm>
            <a:prstGeom prst="rect">
              <a:avLst/>
            </a:prstGeom>
            <a:noFill/>
            <a:extLst>
              <a:ext uri="{909E8E84-426E-40DD-AFC4-6F175D3DCCD1}">
                <a14:hiddenFill xmlns:a14="http://schemas.microsoft.com/office/drawing/2010/main">
                  <a:solidFill>
                    <a:srgbClr val="FFFFFF"/>
                  </a:solidFill>
                </a14:hiddenFill>
              </a:ext>
            </a:extLst>
          </p:spPr>
        </p:pic>
        <p:sp>
          <p:nvSpPr>
            <p:cNvPr id="445" name="矩形 444"/>
            <p:cNvSpPr/>
            <p:nvPr/>
          </p:nvSpPr>
          <p:spPr>
            <a:xfrm>
              <a:off x="6482721" y="1469707"/>
              <a:ext cx="1808254" cy="369188"/>
            </a:xfrm>
            <a:prstGeom prst="rect">
              <a:avLst/>
            </a:prstGeom>
          </p:spPr>
          <p:txBody>
            <a:bodyPr wrap="square">
              <a:noAutofit/>
            </a:bodyPr>
            <a:lstStyle/>
            <a:p>
              <a:pPr algn="ctr" defTabSz="2198745" fontAlgn="ctr">
                <a:defRPr/>
              </a:pPr>
              <a:r>
                <a:rPr lang="en-US" altLang="zh-CN" sz="2399" kern="0">
                  <a:solidFill>
                    <a:srgbClr val="C7000B"/>
                  </a:solidFill>
                  <a:latin typeface="Arial" panose="020B0604020202020204" pitchFamily="34" charset="0"/>
                  <a:ea typeface="微软雅黑" pitchFamily="34" charset="-122"/>
                  <a:cs typeface="Arial" panose="020B0604020202020204" pitchFamily="34" charset="0"/>
                </a:rPr>
                <a:t>AI-Powered</a:t>
              </a:r>
            </a:p>
          </p:txBody>
        </p:sp>
        <p:sp>
          <p:nvSpPr>
            <p:cNvPr id="509" name="文本框 25"/>
            <p:cNvSpPr txBox="1"/>
            <p:nvPr/>
          </p:nvSpPr>
          <p:spPr>
            <a:xfrm>
              <a:off x="6197103" y="5090714"/>
              <a:ext cx="2381322" cy="338422"/>
            </a:xfrm>
            <a:prstGeom prst="rect">
              <a:avLst/>
            </a:prstGeom>
            <a:noFill/>
          </p:spPr>
          <p:txBody>
            <a:bodyPr wrap="square" rtlCol="0">
              <a:noAutofit/>
            </a:bodyPr>
            <a:lstStyle/>
            <a:p>
              <a:pPr algn="ctr" defTabSz="2198745" fontAlgn="ctr">
                <a:defRPr/>
              </a:pPr>
              <a:r>
                <a:rPr lang="en-US" altLang="zh-CN" sz="1799">
                  <a:solidFill>
                    <a:srgbClr val="C7000B"/>
                  </a:solidFill>
                  <a:latin typeface="Arial" panose="020B0604020202020204" pitchFamily="34" charset="0"/>
                  <a:ea typeface="微软雅黑" panose="020B0503020204020204" pitchFamily="34" charset="-122"/>
                  <a:cs typeface="Arial" panose="020B0604020202020204" pitchFamily="34" charset="0"/>
                </a:rPr>
                <a:t>AI-enabled O&amp;M</a:t>
              </a:r>
            </a:p>
          </p:txBody>
        </p:sp>
        <p:grpSp>
          <p:nvGrpSpPr>
            <p:cNvPr id="446" name="组合 445">
              <a:extLst>
                <a:ext uri="{FF2B5EF4-FFF2-40B4-BE49-F238E27FC236}">
                  <a16:creationId xmlns:a16="http://schemas.microsoft.com/office/drawing/2014/main" id="{341A6691-9B6A-4D21-9C23-AC6D7744DFFA}"/>
                </a:ext>
              </a:extLst>
            </p:cNvPr>
            <p:cNvGrpSpPr/>
            <p:nvPr/>
          </p:nvGrpSpPr>
          <p:grpSpPr>
            <a:xfrm>
              <a:off x="6444773" y="2315165"/>
              <a:ext cx="1758121" cy="1738996"/>
              <a:chOff x="12547120" y="1677921"/>
              <a:chExt cx="1758808" cy="1739675"/>
            </a:xfrm>
          </p:grpSpPr>
          <p:grpSp>
            <p:nvGrpSpPr>
              <p:cNvPr id="447" name="组合 446">
                <a:extLst>
                  <a:ext uri="{FF2B5EF4-FFF2-40B4-BE49-F238E27FC236}">
                    <a16:creationId xmlns:a16="http://schemas.microsoft.com/office/drawing/2014/main" id="{0AB66BBD-7794-4BB3-876F-D829C37DA063}"/>
                  </a:ext>
                </a:extLst>
              </p:cNvPr>
              <p:cNvGrpSpPr/>
              <p:nvPr/>
            </p:nvGrpSpPr>
            <p:grpSpPr>
              <a:xfrm>
                <a:off x="12547120" y="1677921"/>
                <a:ext cx="1758808" cy="1739675"/>
                <a:chOff x="12547120" y="1677921"/>
                <a:chExt cx="1758808" cy="1739675"/>
              </a:xfrm>
              <a:solidFill>
                <a:sysClr val="window" lastClr="FFFFFF">
                  <a:lumMod val="50000"/>
                </a:sysClr>
              </a:solidFill>
            </p:grpSpPr>
            <p:sp>
              <p:nvSpPr>
                <p:cNvPr id="455" name="Freeform 32">
                  <a:extLst>
                    <a:ext uri="{FF2B5EF4-FFF2-40B4-BE49-F238E27FC236}">
                      <a16:creationId xmlns:a16="http://schemas.microsoft.com/office/drawing/2014/main" id="{31D659AD-E581-4B16-94F7-1C80EA5BE6EE}"/>
                    </a:ext>
                  </a:extLst>
                </p:cNvPr>
                <p:cNvSpPr>
                  <a:spLocks noEditPoints="1"/>
                </p:cNvSpPr>
                <p:nvPr/>
              </p:nvSpPr>
              <p:spPr bwMode="auto">
                <a:xfrm>
                  <a:off x="12547120" y="1677921"/>
                  <a:ext cx="1758808" cy="1739675"/>
                </a:xfrm>
                <a:custGeom>
                  <a:avLst/>
                  <a:gdLst/>
                  <a:ahLst/>
                  <a:cxnLst>
                    <a:cxn ang="0">
                      <a:pos x="2464" y="4990"/>
                    </a:cxn>
                    <a:cxn ang="0">
                      <a:pos x="2306" y="5168"/>
                    </a:cxn>
                    <a:cxn ang="0">
                      <a:pos x="2182" y="5152"/>
                    </a:cxn>
                    <a:cxn ang="0">
                      <a:pos x="3050" y="5144"/>
                    </a:cxn>
                    <a:cxn ang="0">
                      <a:pos x="3220" y="5108"/>
                    </a:cxn>
                    <a:cxn ang="0">
                      <a:pos x="3284" y="4892"/>
                    </a:cxn>
                    <a:cxn ang="0">
                      <a:pos x="3482" y="5028"/>
                    </a:cxn>
                    <a:cxn ang="0">
                      <a:pos x="1680" y="4814"/>
                    </a:cxn>
                    <a:cxn ang="0">
                      <a:pos x="1532" y="4746"/>
                    </a:cxn>
                    <a:cxn ang="0">
                      <a:pos x="1336" y="4862"/>
                    </a:cxn>
                    <a:cxn ang="0">
                      <a:pos x="3888" y="4838"/>
                    </a:cxn>
                    <a:cxn ang="0">
                      <a:pos x="4034" y="4746"/>
                    </a:cxn>
                    <a:cxn ang="0">
                      <a:pos x="4040" y="4506"/>
                    </a:cxn>
                    <a:cxn ang="0">
                      <a:pos x="4130" y="4434"/>
                    </a:cxn>
                    <a:cxn ang="0">
                      <a:pos x="852" y="4514"/>
                    </a:cxn>
                    <a:cxn ang="0">
                      <a:pos x="864" y="4258"/>
                    </a:cxn>
                    <a:cxn ang="0">
                      <a:pos x="626" y="4282"/>
                    </a:cxn>
                    <a:cxn ang="0">
                      <a:pos x="546" y="4186"/>
                    </a:cxn>
                    <a:cxn ang="0">
                      <a:pos x="4664" y="4150"/>
                    </a:cxn>
                    <a:cxn ang="0">
                      <a:pos x="4764" y="4006"/>
                    </a:cxn>
                    <a:cxn ang="0">
                      <a:pos x="4664" y="3804"/>
                    </a:cxn>
                    <a:cxn ang="0">
                      <a:pos x="4902" y="3770"/>
                    </a:cxn>
                    <a:cxn ang="0">
                      <a:pos x="410" y="3596"/>
                    </a:cxn>
                    <a:cxn ang="0">
                      <a:pos x="348" y="3448"/>
                    </a:cxn>
                    <a:cxn ang="0">
                      <a:pos x="128" y="3398"/>
                    </a:cxn>
                    <a:cxn ang="0">
                      <a:pos x="5072" y="3354"/>
                    </a:cxn>
                    <a:cxn ang="0">
                      <a:pos x="5116" y="3184"/>
                    </a:cxn>
                    <a:cxn ang="0">
                      <a:pos x="4958" y="3006"/>
                    </a:cxn>
                    <a:cxn ang="0">
                      <a:pos x="4974" y="2892"/>
                    </a:cxn>
                    <a:cxn ang="0">
                      <a:pos x="8" y="2814"/>
                    </a:cxn>
                    <a:cxn ang="0">
                      <a:pos x="192" y="2636"/>
                    </a:cxn>
                    <a:cxn ang="0">
                      <a:pos x="0" y="2516"/>
                    </a:cxn>
                    <a:cxn ang="0">
                      <a:pos x="200" y="2382"/>
                    </a:cxn>
                    <a:cxn ang="0">
                      <a:pos x="5170" y="2322"/>
                    </a:cxn>
                    <a:cxn ang="0">
                      <a:pos x="5148" y="2150"/>
                    </a:cxn>
                    <a:cxn ang="0">
                      <a:pos x="4936" y="2070"/>
                    </a:cxn>
                    <a:cxn ang="0">
                      <a:pos x="272" y="1974"/>
                    </a:cxn>
                    <a:cxn ang="0">
                      <a:pos x="318" y="1820"/>
                    </a:cxn>
                    <a:cxn ang="0">
                      <a:pos x="188" y="1618"/>
                    </a:cxn>
                    <a:cxn ang="0">
                      <a:pos x="238" y="1502"/>
                    </a:cxn>
                    <a:cxn ang="0">
                      <a:pos x="4754" y="1548"/>
                    </a:cxn>
                    <a:cxn ang="0">
                      <a:pos x="4846" y="1310"/>
                    </a:cxn>
                    <a:cxn ang="0">
                      <a:pos x="4608" y="1288"/>
                    </a:cxn>
                    <a:cxn ang="0">
                      <a:pos x="4542" y="1192"/>
                    </a:cxn>
                    <a:cxn ang="0">
                      <a:pos x="702" y="1112"/>
                    </a:cxn>
                    <a:cxn ang="0">
                      <a:pos x="806" y="988"/>
                    </a:cxn>
                    <a:cxn ang="0">
                      <a:pos x="748" y="770"/>
                    </a:cxn>
                    <a:cxn ang="0">
                      <a:pos x="984" y="808"/>
                    </a:cxn>
                    <a:cxn ang="0">
                      <a:pos x="4298" y="638"/>
                    </a:cxn>
                    <a:cxn ang="0">
                      <a:pos x="4162" y="528"/>
                    </a:cxn>
                    <a:cxn ang="0">
                      <a:pos x="3952" y="614"/>
                    </a:cxn>
                    <a:cxn ang="0">
                      <a:pos x="1316" y="558"/>
                    </a:cxn>
                    <a:cxn ang="0">
                      <a:pos x="1454" y="478"/>
                    </a:cxn>
                    <a:cxn ang="0">
                      <a:pos x="1496" y="242"/>
                    </a:cxn>
                    <a:cxn ang="0">
                      <a:pos x="1610" y="192"/>
                    </a:cxn>
                    <a:cxn ang="0">
                      <a:pos x="3464" y="354"/>
                    </a:cxn>
                    <a:cxn ang="0">
                      <a:pos x="3368" y="118"/>
                    </a:cxn>
                    <a:cxn ang="0">
                      <a:pos x="3178" y="264"/>
                    </a:cxn>
                    <a:cxn ang="0">
                      <a:pos x="3064" y="238"/>
                    </a:cxn>
                    <a:cxn ang="0">
                      <a:pos x="2216" y="220"/>
                    </a:cxn>
                    <a:cxn ang="0">
                      <a:pos x="2376" y="202"/>
                    </a:cxn>
                    <a:cxn ang="0">
                      <a:pos x="2482" y="2"/>
                    </a:cxn>
                  </a:cxnLst>
                  <a:rect l="0" t="0" r="r" b="b"/>
                  <a:pathLst>
                    <a:path w="5184" h="5184">
                      <a:moveTo>
                        <a:pt x="2604" y="5184"/>
                      </a:moveTo>
                      <a:lnTo>
                        <a:pt x="2602" y="4992"/>
                      </a:lnTo>
                      <a:lnTo>
                        <a:pt x="2602" y="4992"/>
                      </a:lnTo>
                      <a:lnTo>
                        <a:pt x="2626" y="4992"/>
                      </a:lnTo>
                      <a:lnTo>
                        <a:pt x="2628" y="5184"/>
                      </a:lnTo>
                      <a:lnTo>
                        <a:pt x="2628" y="5184"/>
                      </a:lnTo>
                      <a:lnTo>
                        <a:pt x="2604" y="5184"/>
                      </a:lnTo>
                      <a:lnTo>
                        <a:pt x="2604" y="5184"/>
                      </a:lnTo>
                      <a:close/>
                      <a:moveTo>
                        <a:pt x="2478" y="5182"/>
                      </a:moveTo>
                      <a:lnTo>
                        <a:pt x="2478" y="5182"/>
                      </a:lnTo>
                      <a:lnTo>
                        <a:pt x="2454" y="5180"/>
                      </a:lnTo>
                      <a:lnTo>
                        <a:pt x="2464" y="4990"/>
                      </a:lnTo>
                      <a:lnTo>
                        <a:pt x="2464" y="4990"/>
                      </a:lnTo>
                      <a:lnTo>
                        <a:pt x="2488" y="4990"/>
                      </a:lnTo>
                      <a:lnTo>
                        <a:pt x="2478" y="5182"/>
                      </a:lnTo>
                      <a:close/>
                      <a:moveTo>
                        <a:pt x="2752" y="5180"/>
                      </a:moveTo>
                      <a:lnTo>
                        <a:pt x="2740" y="4988"/>
                      </a:lnTo>
                      <a:lnTo>
                        <a:pt x="2740" y="4988"/>
                      </a:lnTo>
                      <a:lnTo>
                        <a:pt x="2764" y="4986"/>
                      </a:lnTo>
                      <a:lnTo>
                        <a:pt x="2778" y="5178"/>
                      </a:lnTo>
                      <a:lnTo>
                        <a:pt x="2778" y="5178"/>
                      </a:lnTo>
                      <a:lnTo>
                        <a:pt x="2752" y="5180"/>
                      </a:lnTo>
                      <a:lnTo>
                        <a:pt x="2752" y="5180"/>
                      </a:lnTo>
                      <a:close/>
                      <a:moveTo>
                        <a:pt x="2330" y="5172"/>
                      </a:moveTo>
                      <a:lnTo>
                        <a:pt x="2330" y="5172"/>
                      </a:lnTo>
                      <a:lnTo>
                        <a:pt x="2306" y="5168"/>
                      </a:lnTo>
                      <a:lnTo>
                        <a:pt x="2326" y="4978"/>
                      </a:lnTo>
                      <a:lnTo>
                        <a:pt x="2326" y="4978"/>
                      </a:lnTo>
                      <a:lnTo>
                        <a:pt x="2350" y="4980"/>
                      </a:lnTo>
                      <a:lnTo>
                        <a:pt x="2330" y="5172"/>
                      </a:lnTo>
                      <a:close/>
                      <a:moveTo>
                        <a:pt x="2902" y="5166"/>
                      </a:moveTo>
                      <a:lnTo>
                        <a:pt x="2878" y="4976"/>
                      </a:lnTo>
                      <a:lnTo>
                        <a:pt x="2878" y="4976"/>
                      </a:lnTo>
                      <a:lnTo>
                        <a:pt x="2902" y="4972"/>
                      </a:lnTo>
                      <a:lnTo>
                        <a:pt x="2926" y="5164"/>
                      </a:lnTo>
                      <a:lnTo>
                        <a:pt x="2926" y="5164"/>
                      </a:lnTo>
                      <a:lnTo>
                        <a:pt x="2902" y="5166"/>
                      </a:lnTo>
                      <a:lnTo>
                        <a:pt x="2902" y="5166"/>
                      </a:lnTo>
                      <a:close/>
                      <a:moveTo>
                        <a:pt x="2182" y="5152"/>
                      </a:moveTo>
                      <a:lnTo>
                        <a:pt x="2182" y="5152"/>
                      </a:lnTo>
                      <a:lnTo>
                        <a:pt x="2158" y="5148"/>
                      </a:lnTo>
                      <a:lnTo>
                        <a:pt x="2190" y="4958"/>
                      </a:lnTo>
                      <a:lnTo>
                        <a:pt x="2190" y="4958"/>
                      </a:lnTo>
                      <a:lnTo>
                        <a:pt x="2212" y="4962"/>
                      </a:lnTo>
                      <a:lnTo>
                        <a:pt x="2182" y="5152"/>
                      </a:lnTo>
                      <a:close/>
                      <a:moveTo>
                        <a:pt x="3050" y="5144"/>
                      </a:moveTo>
                      <a:lnTo>
                        <a:pt x="3016" y="4956"/>
                      </a:lnTo>
                      <a:lnTo>
                        <a:pt x="3016" y="4956"/>
                      </a:lnTo>
                      <a:lnTo>
                        <a:pt x="3038" y="4952"/>
                      </a:lnTo>
                      <a:lnTo>
                        <a:pt x="3074" y="5140"/>
                      </a:lnTo>
                      <a:lnTo>
                        <a:pt x="3074" y="5140"/>
                      </a:lnTo>
                      <a:lnTo>
                        <a:pt x="3050" y="5144"/>
                      </a:lnTo>
                      <a:lnTo>
                        <a:pt x="3050" y="5144"/>
                      </a:lnTo>
                      <a:close/>
                      <a:moveTo>
                        <a:pt x="2034" y="5124"/>
                      </a:moveTo>
                      <a:lnTo>
                        <a:pt x="2034" y="5124"/>
                      </a:lnTo>
                      <a:lnTo>
                        <a:pt x="2010" y="5120"/>
                      </a:lnTo>
                      <a:lnTo>
                        <a:pt x="2054" y="4932"/>
                      </a:lnTo>
                      <a:lnTo>
                        <a:pt x="2054" y="4932"/>
                      </a:lnTo>
                      <a:lnTo>
                        <a:pt x="2076" y="4938"/>
                      </a:lnTo>
                      <a:lnTo>
                        <a:pt x="2034" y="5124"/>
                      </a:lnTo>
                      <a:close/>
                      <a:moveTo>
                        <a:pt x="3196" y="5114"/>
                      </a:moveTo>
                      <a:lnTo>
                        <a:pt x="3152" y="4928"/>
                      </a:lnTo>
                      <a:lnTo>
                        <a:pt x="3152" y="4928"/>
                      </a:lnTo>
                      <a:lnTo>
                        <a:pt x="3174" y="4922"/>
                      </a:lnTo>
                      <a:lnTo>
                        <a:pt x="3220" y="5108"/>
                      </a:lnTo>
                      <a:lnTo>
                        <a:pt x="3220" y="5108"/>
                      </a:lnTo>
                      <a:lnTo>
                        <a:pt x="3196" y="5114"/>
                      </a:lnTo>
                      <a:lnTo>
                        <a:pt x="3196" y="5114"/>
                      </a:lnTo>
                      <a:close/>
                      <a:moveTo>
                        <a:pt x="1890" y="5088"/>
                      </a:moveTo>
                      <a:lnTo>
                        <a:pt x="1890" y="5088"/>
                      </a:lnTo>
                      <a:lnTo>
                        <a:pt x="1866" y="5082"/>
                      </a:lnTo>
                      <a:lnTo>
                        <a:pt x="1920" y="4898"/>
                      </a:lnTo>
                      <a:lnTo>
                        <a:pt x="1920" y="4898"/>
                      </a:lnTo>
                      <a:lnTo>
                        <a:pt x="1942" y="4904"/>
                      </a:lnTo>
                      <a:lnTo>
                        <a:pt x="1890" y="5088"/>
                      </a:lnTo>
                      <a:close/>
                      <a:moveTo>
                        <a:pt x="3340" y="5074"/>
                      </a:moveTo>
                      <a:lnTo>
                        <a:pt x="3284" y="4892"/>
                      </a:lnTo>
                      <a:lnTo>
                        <a:pt x="3284" y="4892"/>
                      </a:lnTo>
                      <a:lnTo>
                        <a:pt x="3306" y="4884"/>
                      </a:lnTo>
                      <a:lnTo>
                        <a:pt x="3364" y="5068"/>
                      </a:lnTo>
                      <a:lnTo>
                        <a:pt x="3364" y="5068"/>
                      </a:lnTo>
                      <a:lnTo>
                        <a:pt x="3340" y="5074"/>
                      </a:lnTo>
                      <a:lnTo>
                        <a:pt x="3340" y="5074"/>
                      </a:lnTo>
                      <a:close/>
                      <a:moveTo>
                        <a:pt x="1748" y="5044"/>
                      </a:moveTo>
                      <a:lnTo>
                        <a:pt x="1748" y="5044"/>
                      </a:lnTo>
                      <a:lnTo>
                        <a:pt x="1724" y="5036"/>
                      </a:lnTo>
                      <a:lnTo>
                        <a:pt x="1788" y="4854"/>
                      </a:lnTo>
                      <a:lnTo>
                        <a:pt x="1788" y="4854"/>
                      </a:lnTo>
                      <a:lnTo>
                        <a:pt x="1810" y="4862"/>
                      </a:lnTo>
                      <a:lnTo>
                        <a:pt x="1748" y="5044"/>
                      </a:lnTo>
                      <a:close/>
                      <a:moveTo>
                        <a:pt x="3482" y="5028"/>
                      </a:moveTo>
                      <a:lnTo>
                        <a:pt x="3416" y="4848"/>
                      </a:lnTo>
                      <a:lnTo>
                        <a:pt x="3416" y="4848"/>
                      </a:lnTo>
                      <a:lnTo>
                        <a:pt x="3438" y="4840"/>
                      </a:lnTo>
                      <a:lnTo>
                        <a:pt x="3506" y="5020"/>
                      </a:lnTo>
                      <a:lnTo>
                        <a:pt x="3506" y="5020"/>
                      </a:lnTo>
                      <a:lnTo>
                        <a:pt x="3482" y="5028"/>
                      </a:lnTo>
                      <a:lnTo>
                        <a:pt x="3482" y="5028"/>
                      </a:lnTo>
                      <a:close/>
                      <a:moveTo>
                        <a:pt x="1606" y="4990"/>
                      </a:moveTo>
                      <a:lnTo>
                        <a:pt x="1606" y="4990"/>
                      </a:lnTo>
                      <a:lnTo>
                        <a:pt x="1584" y="4982"/>
                      </a:lnTo>
                      <a:lnTo>
                        <a:pt x="1658" y="4804"/>
                      </a:lnTo>
                      <a:lnTo>
                        <a:pt x="1658" y="4804"/>
                      </a:lnTo>
                      <a:lnTo>
                        <a:pt x="1680" y="4814"/>
                      </a:lnTo>
                      <a:lnTo>
                        <a:pt x="1606" y="4990"/>
                      </a:lnTo>
                      <a:close/>
                      <a:moveTo>
                        <a:pt x="3620" y="4972"/>
                      </a:moveTo>
                      <a:lnTo>
                        <a:pt x="3544" y="4796"/>
                      </a:lnTo>
                      <a:lnTo>
                        <a:pt x="3544" y="4796"/>
                      </a:lnTo>
                      <a:lnTo>
                        <a:pt x="3566" y="4788"/>
                      </a:lnTo>
                      <a:lnTo>
                        <a:pt x="3644" y="4962"/>
                      </a:lnTo>
                      <a:lnTo>
                        <a:pt x="3644" y="4962"/>
                      </a:lnTo>
                      <a:lnTo>
                        <a:pt x="3620" y="4972"/>
                      </a:lnTo>
                      <a:lnTo>
                        <a:pt x="3620" y="4972"/>
                      </a:lnTo>
                      <a:close/>
                      <a:moveTo>
                        <a:pt x="1470" y="4930"/>
                      </a:moveTo>
                      <a:lnTo>
                        <a:pt x="1470" y="4930"/>
                      </a:lnTo>
                      <a:lnTo>
                        <a:pt x="1448" y="4918"/>
                      </a:lnTo>
                      <a:lnTo>
                        <a:pt x="1532" y="4746"/>
                      </a:lnTo>
                      <a:lnTo>
                        <a:pt x="1532" y="4746"/>
                      </a:lnTo>
                      <a:lnTo>
                        <a:pt x="1554" y="4756"/>
                      </a:lnTo>
                      <a:lnTo>
                        <a:pt x="1470" y="4930"/>
                      </a:lnTo>
                      <a:close/>
                      <a:moveTo>
                        <a:pt x="3756" y="4910"/>
                      </a:moveTo>
                      <a:lnTo>
                        <a:pt x="3670" y="4738"/>
                      </a:lnTo>
                      <a:lnTo>
                        <a:pt x="3670" y="4738"/>
                      </a:lnTo>
                      <a:lnTo>
                        <a:pt x="3690" y="4728"/>
                      </a:lnTo>
                      <a:lnTo>
                        <a:pt x="3778" y="4898"/>
                      </a:lnTo>
                      <a:lnTo>
                        <a:pt x="3778" y="4898"/>
                      </a:lnTo>
                      <a:lnTo>
                        <a:pt x="3756" y="4910"/>
                      </a:lnTo>
                      <a:lnTo>
                        <a:pt x="3756" y="4910"/>
                      </a:lnTo>
                      <a:close/>
                      <a:moveTo>
                        <a:pt x="1336" y="4862"/>
                      </a:moveTo>
                      <a:lnTo>
                        <a:pt x="1336" y="4862"/>
                      </a:lnTo>
                      <a:lnTo>
                        <a:pt x="1316" y="4848"/>
                      </a:lnTo>
                      <a:lnTo>
                        <a:pt x="1410" y="4682"/>
                      </a:lnTo>
                      <a:lnTo>
                        <a:pt x="1410" y="4682"/>
                      </a:lnTo>
                      <a:lnTo>
                        <a:pt x="1430" y="4694"/>
                      </a:lnTo>
                      <a:lnTo>
                        <a:pt x="1336" y="4862"/>
                      </a:lnTo>
                      <a:close/>
                      <a:moveTo>
                        <a:pt x="3888" y="4838"/>
                      </a:moveTo>
                      <a:lnTo>
                        <a:pt x="3792" y="4672"/>
                      </a:lnTo>
                      <a:lnTo>
                        <a:pt x="3792" y="4672"/>
                      </a:lnTo>
                      <a:lnTo>
                        <a:pt x="3810" y="4660"/>
                      </a:lnTo>
                      <a:lnTo>
                        <a:pt x="3908" y="4826"/>
                      </a:lnTo>
                      <a:lnTo>
                        <a:pt x="3908" y="4826"/>
                      </a:lnTo>
                      <a:lnTo>
                        <a:pt x="3888" y="4838"/>
                      </a:lnTo>
                      <a:lnTo>
                        <a:pt x="3888" y="4838"/>
                      </a:lnTo>
                      <a:close/>
                      <a:moveTo>
                        <a:pt x="1208" y="4784"/>
                      </a:moveTo>
                      <a:lnTo>
                        <a:pt x="1208" y="4784"/>
                      </a:lnTo>
                      <a:lnTo>
                        <a:pt x="1188" y="4772"/>
                      </a:lnTo>
                      <a:lnTo>
                        <a:pt x="1292" y="4610"/>
                      </a:lnTo>
                      <a:lnTo>
                        <a:pt x="1292" y="4610"/>
                      </a:lnTo>
                      <a:lnTo>
                        <a:pt x="1310" y="4622"/>
                      </a:lnTo>
                      <a:lnTo>
                        <a:pt x="1208" y="4784"/>
                      </a:lnTo>
                      <a:close/>
                      <a:moveTo>
                        <a:pt x="4014" y="4760"/>
                      </a:moveTo>
                      <a:lnTo>
                        <a:pt x="3908" y="4600"/>
                      </a:lnTo>
                      <a:lnTo>
                        <a:pt x="3908" y="4600"/>
                      </a:lnTo>
                      <a:lnTo>
                        <a:pt x="3928" y="4586"/>
                      </a:lnTo>
                      <a:lnTo>
                        <a:pt x="4034" y="4746"/>
                      </a:lnTo>
                      <a:lnTo>
                        <a:pt x="4034" y="4746"/>
                      </a:lnTo>
                      <a:lnTo>
                        <a:pt x="4014" y="4760"/>
                      </a:lnTo>
                      <a:lnTo>
                        <a:pt x="4014" y="4760"/>
                      </a:lnTo>
                      <a:close/>
                      <a:moveTo>
                        <a:pt x="1084" y="4702"/>
                      </a:moveTo>
                      <a:lnTo>
                        <a:pt x="1084" y="4702"/>
                      </a:lnTo>
                      <a:lnTo>
                        <a:pt x="1064" y="4686"/>
                      </a:lnTo>
                      <a:lnTo>
                        <a:pt x="1178" y="4532"/>
                      </a:lnTo>
                      <a:lnTo>
                        <a:pt x="1178" y="4532"/>
                      </a:lnTo>
                      <a:lnTo>
                        <a:pt x="1196" y="4546"/>
                      </a:lnTo>
                      <a:lnTo>
                        <a:pt x="1084" y="4702"/>
                      </a:lnTo>
                      <a:close/>
                      <a:moveTo>
                        <a:pt x="4136" y="4674"/>
                      </a:moveTo>
                      <a:lnTo>
                        <a:pt x="4022" y="4520"/>
                      </a:lnTo>
                      <a:lnTo>
                        <a:pt x="4022" y="4520"/>
                      </a:lnTo>
                      <a:lnTo>
                        <a:pt x="4040" y="4506"/>
                      </a:lnTo>
                      <a:lnTo>
                        <a:pt x="4156" y="4660"/>
                      </a:lnTo>
                      <a:lnTo>
                        <a:pt x="4156" y="4660"/>
                      </a:lnTo>
                      <a:lnTo>
                        <a:pt x="4136" y="4674"/>
                      </a:lnTo>
                      <a:lnTo>
                        <a:pt x="4136" y="4674"/>
                      </a:lnTo>
                      <a:close/>
                      <a:moveTo>
                        <a:pt x="966" y="4610"/>
                      </a:moveTo>
                      <a:lnTo>
                        <a:pt x="966" y="4610"/>
                      </a:lnTo>
                      <a:lnTo>
                        <a:pt x="946" y="4594"/>
                      </a:lnTo>
                      <a:lnTo>
                        <a:pt x="1068" y="4446"/>
                      </a:lnTo>
                      <a:lnTo>
                        <a:pt x="1068" y="4446"/>
                      </a:lnTo>
                      <a:lnTo>
                        <a:pt x="1086" y="4462"/>
                      </a:lnTo>
                      <a:lnTo>
                        <a:pt x="966" y="4610"/>
                      </a:lnTo>
                      <a:close/>
                      <a:moveTo>
                        <a:pt x="4254" y="4582"/>
                      </a:moveTo>
                      <a:lnTo>
                        <a:pt x="4130" y="4434"/>
                      </a:lnTo>
                      <a:lnTo>
                        <a:pt x="4130" y="4434"/>
                      </a:lnTo>
                      <a:lnTo>
                        <a:pt x="4148" y="4420"/>
                      </a:lnTo>
                      <a:lnTo>
                        <a:pt x="4272" y="4566"/>
                      </a:lnTo>
                      <a:lnTo>
                        <a:pt x="4272" y="4566"/>
                      </a:lnTo>
                      <a:lnTo>
                        <a:pt x="4254" y="4582"/>
                      </a:lnTo>
                      <a:lnTo>
                        <a:pt x="4254" y="4582"/>
                      </a:lnTo>
                      <a:close/>
                      <a:moveTo>
                        <a:pt x="852" y="4514"/>
                      </a:moveTo>
                      <a:lnTo>
                        <a:pt x="852" y="4514"/>
                      </a:lnTo>
                      <a:lnTo>
                        <a:pt x="834" y="4496"/>
                      </a:lnTo>
                      <a:lnTo>
                        <a:pt x="964" y="4356"/>
                      </a:lnTo>
                      <a:lnTo>
                        <a:pt x="964" y="4356"/>
                      </a:lnTo>
                      <a:lnTo>
                        <a:pt x="980" y="4372"/>
                      </a:lnTo>
                      <a:lnTo>
                        <a:pt x="852" y="4514"/>
                      </a:lnTo>
                      <a:close/>
                      <a:moveTo>
                        <a:pt x="4366" y="4482"/>
                      </a:moveTo>
                      <a:lnTo>
                        <a:pt x="4234" y="4342"/>
                      </a:lnTo>
                      <a:lnTo>
                        <a:pt x="4234" y="4342"/>
                      </a:lnTo>
                      <a:lnTo>
                        <a:pt x="4252" y="4328"/>
                      </a:lnTo>
                      <a:lnTo>
                        <a:pt x="4384" y="4466"/>
                      </a:lnTo>
                      <a:lnTo>
                        <a:pt x="4384" y="4466"/>
                      </a:lnTo>
                      <a:lnTo>
                        <a:pt x="4366" y="4482"/>
                      </a:lnTo>
                      <a:lnTo>
                        <a:pt x="4366" y="4482"/>
                      </a:lnTo>
                      <a:close/>
                      <a:moveTo>
                        <a:pt x="744" y="4410"/>
                      </a:moveTo>
                      <a:lnTo>
                        <a:pt x="744" y="4410"/>
                      </a:lnTo>
                      <a:lnTo>
                        <a:pt x="726" y="4392"/>
                      </a:lnTo>
                      <a:lnTo>
                        <a:pt x="864" y="4258"/>
                      </a:lnTo>
                      <a:lnTo>
                        <a:pt x="864" y="4258"/>
                      </a:lnTo>
                      <a:lnTo>
                        <a:pt x="880" y="4276"/>
                      </a:lnTo>
                      <a:lnTo>
                        <a:pt x="744" y="4410"/>
                      </a:lnTo>
                      <a:close/>
                      <a:moveTo>
                        <a:pt x="4472" y="4378"/>
                      </a:moveTo>
                      <a:lnTo>
                        <a:pt x="4332" y="4246"/>
                      </a:lnTo>
                      <a:lnTo>
                        <a:pt x="4332" y="4246"/>
                      </a:lnTo>
                      <a:lnTo>
                        <a:pt x="4348" y="4228"/>
                      </a:lnTo>
                      <a:lnTo>
                        <a:pt x="4488" y="4360"/>
                      </a:lnTo>
                      <a:lnTo>
                        <a:pt x="4488" y="4360"/>
                      </a:lnTo>
                      <a:lnTo>
                        <a:pt x="4472" y="4378"/>
                      </a:lnTo>
                      <a:lnTo>
                        <a:pt x="4472" y="4378"/>
                      </a:lnTo>
                      <a:close/>
                      <a:moveTo>
                        <a:pt x="642" y="4300"/>
                      </a:moveTo>
                      <a:lnTo>
                        <a:pt x="642" y="4300"/>
                      </a:lnTo>
                      <a:lnTo>
                        <a:pt x="626" y="4282"/>
                      </a:lnTo>
                      <a:lnTo>
                        <a:pt x="772" y="4156"/>
                      </a:lnTo>
                      <a:lnTo>
                        <a:pt x="772" y="4156"/>
                      </a:lnTo>
                      <a:lnTo>
                        <a:pt x="786" y="4174"/>
                      </a:lnTo>
                      <a:lnTo>
                        <a:pt x="642" y="4300"/>
                      </a:lnTo>
                      <a:close/>
                      <a:moveTo>
                        <a:pt x="4572" y="4266"/>
                      </a:moveTo>
                      <a:lnTo>
                        <a:pt x="4424" y="4142"/>
                      </a:lnTo>
                      <a:lnTo>
                        <a:pt x="4424" y="4142"/>
                      </a:lnTo>
                      <a:lnTo>
                        <a:pt x="4440" y="4124"/>
                      </a:lnTo>
                      <a:lnTo>
                        <a:pt x="4588" y="4248"/>
                      </a:lnTo>
                      <a:lnTo>
                        <a:pt x="4588" y="4248"/>
                      </a:lnTo>
                      <a:lnTo>
                        <a:pt x="4572" y="4266"/>
                      </a:lnTo>
                      <a:lnTo>
                        <a:pt x="4572" y="4266"/>
                      </a:lnTo>
                      <a:close/>
                      <a:moveTo>
                        <a:pt x="546" y="4186"/>
                      </a:moveTo>
                      <a:lnTo>
                        <a:pt x="546" y="4186"/>
                      </a:lnTo>
                      <a:lnTo>
                        <a:pt x="532" y="4166"/>
                      </a:lnTo>
                      <a:lnTo>
                        <a:pt x="684" y="4050"/>
                      </a:lnTo>
                      <a:lnTo>
                        <a:pt x="684" y="4050"/>
                      </a:lnTo>
                      <a:lnTo>
                        <a:pt x="698" y="4068"/>
                      </a:lnTo>
                      <a:lnTo>
                        <a:pt x="546" y="4186"/>
                      </a:lnTo>
                      <a:close/>
                      <a:moveTo>
                        <a:pt x="4664" y="4150"/>
                      </a:moveTo>
                      <a:lnTo>
                        <a:pt x="4512" y="4034"/>
                      </a:lnTo>
                      <a:lnTo>
                        <a:pt x="4512" y="4034"/>
                      </a:lnTo>
                      <a:lnTo>
                        <a:pt x="4526" y="4016"/>
                      </a:lnTo>
                      <a:lnTo>
                        <a:pt x="4680" y="4130"/>
                      </a:lnTo>
                      <a:lnTo>
                        <a:pt x="4680" y="4130"/>
                      </a:lnTo>
                      <a:lnTo>
                        <a:pt x="4664" y="4150"/>
                      </a:lnTo>
                      <a:lnTo>
                        <a:pt x="4664" y="4150"/>
                      </a:lnTo>
                      <a:close/>
                      <a:moveTo>
                        <a:pt x="458" y="4066"/>
                      </a:moveTo>
                      <a:lnTo>
                        <a:pt x="458" y="4066"/>
                      </a:lnTo>
                      <a:lnTo>
                        <a:pt x="444" y="4044"/>
                      </a:lnTo>
                      <a:lnTo>
                        <a:pt x="604" y="3936"/>
                      </a:lnTo>
                      <a:lnTo>
                        <a:pt x="604" y="3936"/>
                      </a:lnTo>
                      <a:lnTo>
                        <a:pt x="616" y="3956"/>
                      </a:lnTo>
                      <a:lnTo>
                        <a:pt x="458" y="4066"/>
                      </a:lnTo>
                      <a:close/>
                      <a:moveTo>
                        <a:pt x="4752" y="4028"/>
                      </a:moveTo>
                      <a:lnTo>
                        <a:pt x="4592" y="3920"/>
                      </a:lnTo>
                      <a:lnTo>
                        <a:pt x="4592" y="3920"/>
                      </a:lnTo>
                      <a:lnTo>
                        <a:pt x="4604" y="3902"/>
                      </a:lnTo>
                      <a:lnTo>
                        <a:pt x="4764" y="4006"/>
                      </a:lnTo>
                      <a:lnTo>
                        <a:pt x="4764" y="4006"/>
                      </a:lnTo>
                      <a:lnTo>
                        <a:pt x="4752" y="4028"/>
                      </a:lnTo>
                      <a:lnTo>
                        <a:pt x="4752" y="4028"/>
                      </a:lnTo>
                      <a:close/>
                      <a:moveTo>
                        <a:pt x="376" y="3940"/>
                      </a:moveTo>
                      <a:lnTo>
                        <a:pt x="376" y="3940"/>
                      </a:lnTo>
                      <a:lnTo>
                        <a:pt x="364" y="3918"/>
                      </a:lnTo>
                      <a:lnTo>
                        <a:pt x="528" y="3820"/>
                      </a:lnTo>
                      <a:lnTo>
                        <a:pt x="528" y="3820"/>
                      </a:lnTo>
                      <a:lnTo>
                        <a:pt x="540" y="3840"/>
                      </a:lnTo>
                      <a:lnTo>
                        <a:pt x="376" y="3940"/>
                      </a:lnTo>
                      <a:close/>
                      <a:moveTo>
                        <a:pt x="4830" y="3900"/>
                      </a:moveTo>
                      <a:lnTo>
                        <a:pt x="4664" y="3804"/>
                      </a:lnTo>
                      <a:lnTo>
                        <a:pt x="4664" y="3804"/>
                      </a:lnTo>
                      <a:lnTo>
                        <a:pt x="4676" y="3784"/>
                      </a:lnTo>
                      <a:lnTo>
                        <a:pt x="4844" y="3880"/>
                      </a:lnTo>
                      <a:lnTo>
                        <a:pt x="4844" y="3880"/>
                      </a:lnTo>
                      <a:lnTo>
                        <a:pt x="4830" y="3900"/>
                      </a:lnTo>
                      <a:lnTo>
                        <a:pt x="4830" y="3900"/>
                      </a:lnTo>
                      <a:close/>
                      <a:moveTo>
                        <a:pt x="302" y="3810"/>
                      </a:moveTo>
                      <a:lnTo>
                        <a:pt x="302" y="3810"/>
                      </a:lnTo>
                      <a:lnTo>
                        <a:pt x="292" y="3788"/>
                      </a:lnTo>
                      <a:lnTo>
                        <a:pt x="462" y="3700"/>
                      </a:lnTo>
                      <a:lnTo>
                        <a:pt x="462" y="3700"/>
                      </a:lnTo>
                      <a:lnTo>
                        <a:pt x="472" y="3720"/>
                      </a:lnTo>
                      <a:lnTo>
                        <a:pt x="302" y="3810"/>
                      </a:lnTo>
                      <a:close/>
                      <a:moveTo>
                        <a:pt x="4902" y="3770"/>
                      </a:moveTo>
                      <a:lnTo>
                        <a:pt x="4732" y="3682"/>
                      </a:lnTo>
                      <a:lnTo>
                        <a:pt x="4732" y="3682"/>
                      </a:lnTo>
                      <a:lnTo>
                        <a:pt x="4742" y="3662"/>
                      </a:lnTo>
                      <a:lnTo>
                        <a:pt x="4914" y="3746"/>
                      </a:lnTo>
                      <a:lnTo>
                        <a:pt x="4914" y="3746"/>
                      </a:lnTo>
                      <a:lnTo>
                        <a:pt x="4902" y="3770"/>
                      </a:lnTo>
                      <a:lnTo>
                        <a:pt x="4902" y="3770"/>
                      </a:lnTo>
                      <a:close/>
                      <a:moveTo>
                        <a:pt x="236" y="3676"/>
                      </a:moveTo>
                      <a:lnTo>
                        <a:pt x="236" y="3676"/>
                      </a:lnTo>
                      <a:lnTo>
                        <a:pt x="226" y="3654"/>
                      </a:lnTo>
                      <a:lnTo>
                        <a:pt x="402" y="3576"/>
                      </a:lnTo>
                      <a:lnTo>
                        <a:pt x="402" y="3576"/>
                      </a:lnTo>
                      <a:lnTo>
                        <a:pt x="410" y="3596"/>
                      </a:lnTo>
                      <a:lnTo>
                        <a:pt x="236" y="3676"/>
                      </a:lnTo>
                      <a:close/>
                      <a:moveTo>
                        <a:pt x="4966" y="3634"/>
                      </a:moveTo>
                      <a:lnTo>
                        <a:pt x="4790" y="3556"/>
                      </a:lnTo>
                      <a:lnTo>
                        <a:pt x="4790" y="3556"/>
                      </a:lnTo>
                      <a:lnTo>
                        <a:pt x="4800" y="3536"/>
                      </a:lnTo>
                      <a:lnTo>
                        <a:pt x="4976" y="3610"/>
                      </a:lnTo>
                      <a:lnTo>
                        <a:pt x="4976" y="3610"/>
                      </a:lnTo>
                      <a:lnTo>
                        <a:pt x="4966" y="3634"/>
                      </a:lnTo>
                      <a:lnTo>
                        <a:pt x="4966" y="3634"/>
                      </a:lnTo>
                      <a:close/>
                      <a:moveTo>
                        <a:pt x="178" y="3540"/>
                      </a:moveTo>
                      <a:lnTo>
                        <a:pt x="178" y="3540"/>
                      </a:lnTo>
                      <a:lnTo>
                        <a:pt x="170" y="3516"/>
                      </a:lnTo>
                      <a:lnTo>
                        <a:pt x="348" y="3448"/>
                      </a:lnTo>
                      <a:lnTo>
                        <a:pt x="348" y="3448"/>
                      </a:lnTo>
                      <a:lnTo>
                        <a:pt x="356" y="3470"/>
                      </a:lnTo>
                      <a:lnTo>
                        <a:pt x="178" y="3540"/>
                      </a:lnTo>
                      <a:close/>
                      <a:moveTo>
                        <a:pt x="5022" y="3496"/>
                      </a:moveTo>
                      <a:lnTo>
                        <a:pt x="4842" y="3428"/>
                      </a:lnTo>
                      <a:lnTo>
                        <a:pt x="4842" y="3428"/>
                      </a:lnTo>
                      <a:lnTo>
                        <a:pt x="4850" y="3406"/>
                      </a:lnTo>
                      <a:lnTo>
                        <a:pt x="5032" y="3472"/>
                      </a:lnTo>
                      <a:lnTo>
                        <a:pt x="5032" y="3472"/>
                      </a:lnTo>
                      <a:lnTo>
                        <a:pt x="5022" y="3496"/>
                      </a:lnTo>
                      <a:lnTo>
                        <a:pt x="5022" y="3496"/>
                      </a:lnTo>
                      <a:close/>
                      <a:moveTo>
                        <a:pt x="128" y="3398"/>
                      </a:moveTo>
                      <a:lnTo>
                        <a:pt x="128" y="3398"/>
                      </a:lnTo>
                      <a:lnTo>
                        <a:pt x="120" y="3376"/>
                      </a:lnTo>
                      <a:lnTo>
                        <a:pt x="302" y="3318"/>
                      </a:lnTo>
                      <a:lnTo>
                        <a:pt x="302" y="3318"/>
                      </a:lnTo>
                      <a:lnTo>
                        <a:pt x="310" y="3340"/>
                      </a:lnTo>
                      <a:lnTo>
                        <a:pt x="128" y="3398"/>
                      </a:lnTo>
                      <a:close/>
                      <a:moveTo>
                        <a:pt x="5072" y="3354"/>
                      </a:moveTo>
                      <a:lnTo>
                        <a:pt x="4888" y="3296"/>
                      </a:lnTo>
                      <a:lnTo>
                        <a:pt x="4888" y="3296"/>
                      </a:lnTo>
                      <a:lnTo>
                        <a:pt x="4894" y="3274"/>
                      </a:lnTo>
                      <a:lnTo>
                        <a:pt x="5078" y="3330"/>
                      </a:lnTo>
                      <a:lnTo>
                        <a:pt x="5078" y="3330"/>
                      </a:lnTo>
                      <a:lnTo>
                        <a:pt x="5072" y="3354"/>
                      </a:lnTo>
                      <a:lnTo>
                        <a:pt x="5072" y="3354"/>
                      </a:lnTo>
                      <a:close/>
                      <a:moveTo>
                        <a:pt x="86" y="3256"/>
                      </a:moveTo>
                      <a:lnTo>
                        <a:pt x="86" y="3256"/>
                      </a:lnTo>
                      <a:lnTo>
                        <a:pt x="78" y="3232"/>
                      </a:lnTo>
                      <a:lnTo>
                        <a:pt x="264" y="3184"/>
                      </a:lnTo>
                      <a:lnTo>
                        <a:pt x="264" y="3184"/>
                      </a:lnTo>
                      <a:lnTo>
                        <a:pt x="270" y="3206"/>
                      </a:lnTo>
                      <a:lnTo>
                        <a:pt x="86" y="3256"/>
                      </a:lnTo>
                      <a:close/>
                      <a:moveTo>
                        <a:pt x="5110" y="3208"/>
                      </a:moveTo>
                      <a:lnTo>
                        <a:pt x="4924" y="3164"/>
                      </a:lnTo>
                      <a:lnTo>
                        <a:pt x="4924" y="3164"/>
                      </a:lnTo>
                      <a:lnTo>
                        <a:pt x="4930" y="3140"/>
                      </a:lnTo>
                      <a:lnTo>
                        <a:pt x="5116" y="3184"/>
                      </a:lnTo>
                      <a:lnTo>
                        <a:pt x="5116" y="3184"/>
                      </a:lnTo>
                      <a:lnTo>
                        <a:pt x="5110" y="3208"/>
                      </a:lnTo>
                      <a:lnTo>
                        <a:pt x="5110" y="3208"/>
                      </a:lnTo>
                      <a:close/>
                      <a:moveTo>
                        <a:pt x="52" y="3110"/>
                      </a:moveTo>
                      <a:lnTo>
                        <a:pt x="52" y="3110"/>
                      </a:lnTo>
                      <a:lnTo>
                        <a:pt x="46" y="3086"/>
                      </a:lnTo>
                      <a:lnTo>
                        <a:pt x="234" y="3048"/>
                      </a:lnTo>
                      <a:lnTo>
                        <a:pt x="234" y="3048"/>
                      </a:lnTo>
                      <a:lnTo>
                        <a:pt x="240" y="3072"/>
                      </a:lnTo>
                      <a:lnTo>
                        <a:pt x="52" y="3110"/>
                      </a:lnTo>
                      <a:close/>
                      <a:moveTo>
                        <a:pt x="5142" y="3062"/>
                      </a:moveTo>
                      <a:lnTo>
                        <a:pt x="4954" y="3028"/>
                      </a:lnTo>
                      <a:lnTo>
                        <a:pt x="4954" y="3028"/>
                      </a:lnTo>
                      <a:lnTo>
                        <a:pt x="4958" y="3006"/>
                      </a:lnTo>
                      <a:lnTo>
                        <a:pt x="5146" y="3038"/>
                      </a:lnTo>
                      <a:lnTo>
                        <a:pt x="5146" y="3038"/>
                      </a:lnTo>
                      <a:lnTo>
                        <a:pt x="5142" y="3062"/>
                      </a:lnTo>
                      <a:lnTo>
                        <a:pt x="5142" y="3062"/>
                      </a:lnTo>
                      <a:close/>
                      <a:moveTo>
                        <a:pt x="26" y="2962"/>
                      </a:moveTo>
                      <a:lnTo>
                        <a:pt x="26" y="2962"/>
                      </a:lnTo>
                      <a:lnTo>
                        <a:pt x="22" y="2938"/>
                      </a:lnTo>
                      <a:lnTo>
                        <a:pt x="212" y="2912"/>
                      </a:lnTo>
                      <a:lnTo>
                        <a:pt x="212" y="2912"/>
                      </a:lnTo>
                      <a:lnTo>
                        <a:pt x="216" y="2936"/>
                      </a:lnTo>
                      <a:lnTo>
                        <a:pt x="26" y="2962"/>
                      </a:lnTo>
                      <a:close/>
                      <a:moveTo>
                        <a:pt x="5164" y="2914"/>
                      </a:moveTo>
                      <a:lnTo>
                        <a:pt x="4974" y="2892"/>
                      </a:lnTo>
                      <a:lnTo>
                        <a:pt x="4974" y="2892"/>
                      </a:lnTo>
                      <a:lnTo>
                        <a:pt x="4976" y="2868"/>
                      </a:lnTo>
                      <a:lnTo>
                        <a:pt x="5168" y="2890"/>
                      </a:lnTo>
                      <a:lnTo>
                        <a:pt x="5168" y="2890"/>
                      </a:lnTo>
                      <a:lnTo>
                        <a:pt x="5164" y="2914"/>
                      </a:lnTo>
                      <a:lnTo>
                        <a:pt x="5164" y="2914"/>
                      </a:lnTo>
                      <a:close/>
                      <a:moveTo>
                        <a:pt x="8" y="2814"/>
                      </a:moveTo>
                      <a:lnTo>
                        <a:pt x="8" y="2814"/>
                      </a:lnTo>
                      <a:lnTo>
                        <a:pt x="6" y="2790"/>
                      </a:lnTo>
                      <a:lnTo>
                        <a:pt x="198" y="2774"/>
                      </a:lnTo>
                      <a:lnTo>
                        <a:pt x="198" y="2774"/>
                      </a:lnTo>
                      <a:lnTo>
                        <a:pt x="200" y="2798"/>
                      </a:lnTo>
                      <a:lnTo>
                        <a:pt x="8" y="2814"/>
                      </a:lnTo>
                      <a:close/>
                      <a:moveTo>
                        <a:pt x="5178" y="2766"/>
                      </a:moveTo>
                      <a:lnTo>
                        <a:pt x="4988" y="2754"/>
                      </a:lnTo>
                      <a:lnTo>
                        <a:pt x="4988" y="2754"/>
                      </a:lnTo>
                      <a:lnTo>
                        <a:pt x="4988" y="2730"/>
                      </a:lnTo>
                      <a:lnTo>
                        <a:pt x="5180" y="2742"/>
                      </a:lnTo>
                      <a:lnTo>
                        <a:pt x="5180" y="2742"/>
                      </a:lnTo>
                      <a:lnTo>
                        <a:pt x="5178" y="2766"/>
                      </a:lnTo>
                      <a:lnTo>
                        <a:pt x="5178" y="2766"/>
                      </a:lnTo>
                      <a:close/>
                      <a:moveTo>
                        <a:pt x="0" y="2664"/>
                      </a:moveTo>
                      <a:lnTo>
                        <a:pt x="0" y="2664"/>
                      </a:lnTo>
                      <a:lnTo>
                        <a:pt x="0" y="2640"/>
                      </a:lnTo>
                      <a:lnTo>
                        <a:pt x="192" y="2636"/>
                      </a:lnTo>
                      <a:lnTo>
                        <a:pt x="192" y="2636"/>
                      </a:lnTo>
                      <a:lnTo>
                        <a:pt x="192" y="2660"/>
                      </a:lnTo>
                      <a:lnTo>
                        <a:pt x="0" y="2664"/>
                      </a:lnTo>
                      <a:close/>
                      <a:moveTo>
                        <a:pt x="5184" y="2616"/>
                      </a:moveTo>
                      <a:lnTo>
                        <a:pt x="4992" y="2616"/>
                      </a:lnTo>
                      <a:lnTo>
                        <a:pt x="4992" y="2616"/>
                      </a:lnTo>
                      <a:lnTo>
                        <a:pt x="4992" y="2592"/>
                      </a:lnTo>
                      <a:lnTo>
                        <a:pt x="5184" y="2592"/>
                      </a:lnTo>
                      <a:lnTo>
                        <a:pt x="5184" y="2592"/>
                      </a:lnTo>
                      <a:lnTo>
                        <a:pt x="5184" y="2616"/>
                      </a:lnTo>
                      <a:lnTo>
                        <a:pt x="5184" y="2616"/>
                      </a:lnTo>
                      <a:close/>
                      <a:moveTo>
                        <a:pt x="192" y="2520"/>
                      </a:moveTo>
                      <a:lnTo>
                        <a:pt x="0" y="2516"/>
                      </a:lnTo>
                      <a:lnTo>
                        <a:pt x="0" y="2516"/>
                      </a:lnTo>
                      <a:lnTo>
                        <a:pt x="2" y="2490"/>
                      </a:lnTo>
                      <a:lnTo>
                        <a:pt x="194" y="2498"/>
                      </a:lnTo>
                      <a:lnTo>
                        <a:pt x="194" y="2498"/>
                      </a:lnTo>
                      <a:lnTo>
                        <a:pt x="192" y="2520"/>
                      </a:lnTo>
                      <a:lnTo>
                        <a:pt x="192" y="2520"/>
                      </a:lnTo>
                      <a:close/>
                      <a:moveTo>
                        <a:pt x="4990" y="2480"/>
                      </a:moveTo>
                      <a:lnTo>
                        <a:pt x="4990" y="2480"/>
                      </a:lnTo>
                      <a:lnTo>
                        <a:pt x="4988" y="2458"/>
                      </a:lnTo>
                      <a:lnTo>
                        <a:pt x="5180" y="2446"/>
                      </a:lnTo>
                      <a:lnTo>
                        <a:pt x="5180" y="2446"/>
                      </a:lnTo>
                      <a:lnTo>
                        <a:pt x="5182" y="2472"/>
                      </a:lnTo>
                      <a:lnTo>
                        <a:pt x="4990" y="2480"/>
                      </a:lnTo>
                      <a:close/>
                      <a:moveTo>
                        <a:pt x="200" y="2382"/>
                      </a:moveTo>
                      <a:lnTo>
                        <a:pt x="10" y="2366"/>
                      </a:lnTo>
                      <a:lnTo>
                        <a:pt x="10" y="2366"/>
                      </a:lnTo>
                      <a:lnTo>
                        <a:pt x="12" y="2342"/>
                      </a:lnTo>
                      <a:lnTo>
                        <a:pt x="202" y="2360"/>
                      </a:lnTo>
                      <a:lnTo>
                        <a:pt x="202" y="2360"/>
                      </a:lnTo>
                      <a:lnTo>
                        <a:pt x="200" y="2382"/>
                      </a:lnTo>
                      <a:lnTo>
                        <a:pt x="200" y="2382"/>
                      </a:lnTo>
                      <a:close/>
                      <a:moveTo>
                        <a:pt x="4980" y="2342"/>
                      </a:moveTo>
                      <a:lnTo>
                        <a:pt x="4980" y="2342"/>
                      </a:lnTo>
                      <a:lnTo>
                        <a:pt x="4978" y="2320"/>
                      </a:lnTo>
                      <a:lnTo>
                        <a:pt x="5168" y="2298"/>
                      </a:lnTo>
                      <a:lnTo>
                        <a:pt x="5168" y="2298"/>
                      </a:lnTo>
                      <a:lnTo>
                        <a:pt x="5170" y="2322"/>
                      </a:lnTo>
                      <a:lnTo>
                        <a:pt x="4980" y="2342"/>
                      </a:lnTo>
                      <a:close/>
                      <a:moveTo>
                        <a:pt x="216" y="2246"/>
                      </a:moveTo>
                      <a:lnTo>
                        <a:pt x="26" y="2218"/>
                      </a:lnTo>
                      <a:lnTo>
                        <a:pt x="26" y="2218"/>
                      </a:lnTo>
                      <a:lnTo>
                        <a:pt x="30" y="2194"/>
                      </a:lnTo>
                      <a:lnTo>
                        <a:pt x="220" y="2222"/>
                      </a:lnTo>
                      <a:lnTo>
                        <a:pt x="220" y="2222"/>
                      </a:lnTo>
                      <a:lnTo>
                        <a:pt x="216" y="2246"/>
                      </a:lnTo>
                      <a:lnTo>
                        <a:pt x="216" y="2246"/>
                      </a:lnTo>
                      <a:close/>
                      <a:moveTo>
                        <a:pt x="4962" y="2206"/>
                      </a:moveTo>
                      <a:lnTo>
                        <a:pt x="4962" y="2206"/>
                      </a:lnTo>
                      <a:lnTo>
                        <a:pt x="4958" y="2182"/>
                      </a:lnTo>
                      <a:lnTo>
                        <a:pt x="5148" y="2150"/>
                      </a:lnTo>
                      <a:lnTo>
                        <a:pt x="5148" y="2150"/>
                      </a:lnTo>
                      <a:lnTo>
                        <a:pt x="5152" y="2174"/>
                      </a:lnTo>
                      <a:lnTo>
                        <a:pt x="4962" y="2206"/>
                      </a:lnTo>
                      <a:close/>
                      <a:moveTo>
                        <a:pt x="240" y="2108"/>
                      </a:moveTo>
                      <a:lnTo>
                        <a:pt x="52" y="2070"/>
                      </a:lnTo>
                      <a:lnTo>
                        <a:pt x="52" y="2070"/>
                      </a:lnTo>
                      <a:lnTo>
                        <a:pt x="56" y="2046"/>
                      </a:lnTo>
                      <a:lnTo>
                        <a:pt x="244" y="2086"/>
                      </a:lnTo>
                      <a:lnTo>
                        <a:pt x="244" y="2086"/>
                      </a:lnTo>
                      <a:lnTo>
                        <a:pt x="240" y="2108"/>
                      </a:lnTo>
                      <a:lnTo>
                        <a:pt x="240" y="2108"/>
                      </a:lnTo>
                      <a:close/>
                      <a:moveTo>
                        <a:pt x="4936" y="2070"/>
                      </a:moveTo>
                      <a:lnTo>
                        <a:pt x="4936" y="2070"/>
                      </a:lnTo>
                      <a:lnTo>
                        <a:pt x="4930" y="2046"/>
                      </a:lnTo>
                      <a:lnTo>
                        <a:pt x="5118" y="2004"/>
                      </a:lnTo>
                      <a:lnTo>
                        <a:pt x="5118" y="2004"/>
                      </a:lnTo>
                      <a:lnTo>
                        <a:pt x="5122" y="2028"/>
                      </a:lnTo>
                      <a:lnTo>
                        <a:pt x="4936" y="2070"/>
                      </a:lnTo>
                      <a:close/>
                      <a:moveTo>
                        <a:pt x="272" y="1974"/>
                      </a:moveTo>
                      <a:lnTo>
                        <a:pt x="86" y="1924"/>
                      </a:lnTo>
                      <a:lnTo>
                        <a:pt x="86" y="1924"/>
                      </a:lnTo>
                      <a:lnTo>
                        <a:pt x="92" y="1900"/>
                      </a:lnTo>
                      <a:lnTo>
                        <a:pt x="278" y="1952"/>
                      </a:lnTo>
                      <a:lnTo>
                        <a:pt x="278" y="1952"/>
                      </a:lnTo>
                      <a:lnTo>
                        <a:pt x="272" y="1974"/>
                      </a:lnTo>
                      <a:lnTo>
                        <a:pt x="272" y="1974"/>
                      </a:lnTo>
                      <a:close/>
                      <a:moveTo>
                        <a:pt x="4902" y="1936"/>
                      </a:moveTo>
                      <a:lnTo>
                        <a:pt x="4902" y="1936"/>
                      </a:lnTo>
                      <a:lnTo>
                        <a:pt x="4896" y="1912"/>
                      </a:lnTo>
                      <a:lnTo>
                        <a:pt x="5080" y="1858"/>
                      </a:lnTo>
                      <a:lnTo>
                        <a:pt x="5080" y="1858"/>
                      </a:lnTo>
                      <a:lnTo>
                        <a:pt x="5086" y="1882"/>
                      </a:lnTo>
                      <a:lnTo>
                        <a:pt x="4902" y="1936"/>
                      </a:lnTo>
                      <a:close/>
                      <a:moveTo>
                        <a:pt x="310" y="1842"/>
                      </a:moveTo>
                      <a:lnTo>
                        <a:pt x="128" y="1782"/>
                      </a:lnTo>
                      <a:lnTo>
                        <a:pt x="128" y="1782"/>
                      </a:lnTo>
                      <a:lnTo>
                        <a:pt x="136" y="1758"/>
                      </a:lnTo>
                      <a:lnTo>
                        <a:pt x="318" y="1820"/>
                      </a:lnTo>
                      <a:lnTo>
                        <a:pt x="318" y="1820"/>
                      </a:lnTo>
                      <a:lnTo>
                        <a:pt x="310" y="1842"/>
                      </a:lnTo>
                      <a:lnTo>
                        <a:pt x="310" y="1842"/>
                      </a:lnTo>
                      <a:close/>
                      <a:moveTo>
                        <a:pt x="4860" y="1804"/>
                      </a:moveTo>
                      <a:lnTo>
                        <a:pt x="4860" y="1804"/>
                      </a:lnTo>
                      <a:lnTo>
                        <a:pt x="4852" y="1782"/>
                      </a:lnTo>
                      <a:lnTo>
                        <a:pt x="5034" y="1716"/>
                      </a:lnTo>
                      <a:lnTo>
                        <a:pt x="5034" y="1716"/>
                      </a:lnTo>
                      <a:lnTo>
                        <a:pt x="5042" y="1740"/>
                      </a:lnTo>
                      <a:lnTo>
                        <a:pt x="4860" y="1804"/>
                      </a:lnTo>
                      <a:close/>
                      <a:moveTo>
                        <a:pt x="358" y="1712"/>
                      </a:moveTo>
                      <a:lnTo>
                        <a:pt x="180" y="1640"/>
                      </a:lnTo>
                      <a:lnTo>
                        <a:pt x="180" y="1640"/>
                      </a:lnTo>
                      <a:lnTo>
                        <a:pt x="188" y="1618"/>
                      </a:lnTo>
                      <a:lnTo>
                        <a:pt x="366" y="1690"/>
                      </a:lnTo>
                      <a:lnTo>
                        <a:pt x="366" y="1690"/>
                      </a:lnTo>
                      <a:lnTo>
                        <a:pt x="358" y="1712"/>
                      </a:lnTo>
                      <a:lnTo>
                        <a:pt x="358" y="1712"/>
                      </a:lnTo>
                      <a:close/>
                      <a:moveTo>
                        <a:pt x="4810" y="1674"/>
                      </a:moveTo>
                      <a:lnTo>
                        <a:pt x="4810" y="1674"/>
                      </a:lnTo>
                      <a:lnTo>
                        <a:pt x="4802" y="1652"/>
                      </a:lnTo>
                      <a:lnTo>
                        <a:pt x="4978" y="1578"/>
                      </a:lnTo>
                      <a:lnTo>
                        <a:pt x="4978" y="1578"/>
                      </a:lnTo>
                      <a:lnTo>
                        <a:pt x="4988" y="1600"/>
                      </a:lnTo>
                      <a:lnTo>
                        <a:pt x="4810" y="1674"/>
                      </a:lnTo>
                      <a:close/>
                      <a:moveTo>
                        <a:pt x="412" y="1584"/>
                      </a:moveTo>
                      <a:lnTo>
                        <a:pt x="238" y="1502"/>
                      </a:lnTo>
                      <a:lnTo>
                        <a:pt x="238" y="1502"/>
                      </a:lnTo>
                      <a:lnTo>
                        <a:pt x="250" y="1480"/>
                      </a:lnTo>
                      <a:lnTo>
                        <a:pt x="422" y="1562"/>
                      </a:lnTo>
                      <a:lnTo>
                        <a:pt x="422" y="1562"/>
                      </a:lnTo>
                      <a:lnTo>
                        <a:pt x="412" y="1584"/>
                      </a:lnTo>
                      <a:lnTo>
                        <a:pt x="412" y="1584"/>
                      </a:lnTo>
                      <a:close/>
                      <a:moveTo>
                        <a:pt x="4754" y="1548"/>
                      </a:moveTo>
                      <a:lnTo>
                        <a:pt x="4754" y="1548"/>
                      </a:lnTo>
                      <a:lnTo>
                        <a:pt x="4744" y="1528"/>
                      </a:lnTo>
                      <a:lnTo>
                        <a:pt x="4916" y="1442"/>
                      </a:lnTo>
                      <a:lnTo>
                        <a:pt x="4916" y="1442"/>
                      </a:lnTo>
                      <a:lnTo>
                        <a:pt x="4928" y="1464"/>
                      </a:lnTo>
                      <a:lnTo>
                        <a:pt x="4754" y="1548"/>
                      </a:lnTo>
                      <a:close/>
                      <a:moveTo>
                        <a:pt x="474" y="1460"/>
                      </a:moveTo>
                      <a:lnTo>
                        <a:pt x="306" y="1368"/>
                      </a:lnTo>
                      <a:lnTo>
                        <a:pt x="306" y="1368"/>
                      </a:lnTo>
                      <a:lnTo>
                        <a:pt x="318" y="1348"/>
                      </a:lnTo>
                      <a:lnTo>
                        <a:pt x="486" y="1440"/>
                      </a:lnTo>
                      <a:lnTo>
                        <a:pt x="486" y="1440"/>
                      </a:lnTo>
                      <a:lnTo>
                        <a:pt x="474" y="1460"/>
                      </a:lnTo>
                      <a:lnTo>
                        <a:pt x="474" y="1460"/>
                      </a:lnTo>
                      <a:close/>
                      <a:moveTo>
                        <a:pt x="4690" y="1426"/>
                      </a:moveTo>
                      <a:lnTo>
                        <a:pt x="4690" y="1426"/>
                      </a:lnTo>
                      <a:lnTo>
                        <a:pt x="4680" y="1406"/>
                      </a:lnTo>
                      <a:lnTo>
                        <a:pt x="4846" y="1310"/>
                      </a:lnTo>
                      <a:lnTo>
                        <a:pt x="4846" y="1310"/>
                      </a:lnTo>
                      <a:lnTo>
                        <a:pt x="4858" y="1332"/>
                      </a:lnTo>
                      <a:lnTo>
                        <a:pt x="4690" y="1426"/>
                      </a:lnTo>
                      <a:close/>
                      <a:moveTo>
                        <a:pt x="544" y="1340"/>
                      </a:moveTo>
                      <a:lnTo>
                        <a:pt x="380" y="1240"/>
                      </a:lnTo>
                      <a:lnTo>
                        <a:pt x="380" y="1240"/>
                      </a:lnTo>
                      <a:lnTo>
                        <a:pt x="394" y="1218"/>
                      </a:lnTo>
                      <a:lnTo>
                        <a:pt x="556" y="1320"/>
                      </a:lnTo>
                      <a:lnTo>
                        <a:pt x="556" y="1320"/>
                      </a:lnTo>
                      <a:lnTo>
                        <a:pt x="544" y="1340"/>
                      </a:lnTo>
                      <a:lnTo>
                        <a:pt x="544" y="1340"/>
                      </a:lnTo>
                      <a:close/>
                      <a:moveTo>
                        <a:pt x="4620" y="1306"/>
                      </a:moveTo>
                      <a:lnTo>
                        <a:pt x="4620" y="1306"/>
                      </a:lnTo>
                      <a:lnTo>
                        <a:pt x="4608" y="1288"/>
                      </a:lnTo>
                      <a:lnTo>
                        <a:pt x="4768" y="1182"/>
                      </a:lnTo>
                      <a:lnTo>
                        <a:pt x="4768" y="1182"/>
                      </a:lnTo>
                      <a:lnTo>
                        <a:pt x="4782" y="1204"/>
                      </a:lnTo>
                      <a:lnTo>
                        <a:pt x="4620" y="1306"/>
                      </a:lnTo>
                      <a:close/>
                      <a:moveTo>
                        <a:pt x="620" y="1224"/>
                      </a:moveTo>
                      <a:lnTo>
                        <a:pt x="462" y="1114"/>
                      </a:lnTo>
                      <a:lnTo>
                        <a:pt x="462" y="1114"/>
                      </a:lnTo>
                      <a:lnTo>
                        <a:pt x="476" y="1094"/>
                      </a:lnTo>
                      <a:lnTo>
                        <a:pt x="632" y="1204"/>
                      </a:lnTo>
                      <a:lnTo>
                        <a:pt x="632" y="1204"/>
                      </a:lnTo>
                      <a:lnTo>
                        <a:pt x="620" y="1224"/>
                      </a:lnTo>
                      <a:lnTo>
                        <a:pt x="620" y="1224"/>
                      </a:lnTo>
                      <a:close/>
                      <a:moveTo>
                        <a:pt x="4542" y="1192"/>
                      </a:moveTo>
                      <a:lnTo>
                        <a:pt x="4542" y="1192"/>
                      </a:lnTo>
                      <a:lnTo>
                        <a:pt x="4528" y="1174"/>
                      </a:lnTo>
                      <a:lnTo>
                        <a:pt x="4684" y="1060"/>
                      </a:lnTo>
                      <a:lnTo>
                        <a:pt x="4684" y="1060"/>
                      </a:lnTo>
                      <a:lnTo>
                        <a:pt x="4698" y="1080"/>
                      </a:lnTo>
                      <a:lnTo>
                        <a:pt x="4542" y="1192"/>
                      </a:lnTo>
                      <a:close/>
                      <a:moveTo>
                        <a:pt x="702" y="1112"/>
                      </a:moveTo>
                      <a:lnTo>
                        <a:pt x="550" y="994"/>
                      </a:lnTo>
                      <a:lnTo>
                        <a:pt x="550" y="994"/>
                      </a:lnTo>
                      <a:lnTo>
                        <a:pt x="566" y="974"/>
                      </a:lnTo>
                      <a:lnTo>
                        <a:pt x="716" y="1094"/>
                      </a:lnTo>
                      <a:lnTo>
                        <a:pt x="716" y="1094"/>
                      </a:lnTo>
                      <a:lnTo>
                        <a:pt x="702" y="1112"/>
                      </a:lnTo>
                      <a:lnTo>
                        <a:pt x="702" y="1112"/>
                      </a:lnTo>
                      <a:close/>
                      <a:moveTo>
                        <a:pt x="4458" y="1082"/>
                      </a:moveTo>
                      <a:lnTo>
                        <a:pt x="4458" y="1082"/>
                      </a:lnTo>
                      <a:lnTo>
                        <a:pt x="4444" y="1064"/>
                      </a:lnTo>
                      <a:lnTo>
                        <a:pt x="4592" y="942"/>
                      </a:lnTo>
                      <a:lnTo>
                        <a:pt x="4592" y="942"/>
                      </a:lnTo>
                      <a:lnTo>
                        <a:pt x="4608" y="962"/>
                      </a:lnTo>
                      <a:lnTo>
                        <a:pt x="4458" y="1082"/>
                      </a:lnTo>
                      <a:close/>
                      <a:moveTo>
                        <a:pt x="790" y="1006"/>
                      </a:moveTo>
                      <a:lnTo>
                        <a:pt x="646" y="878"/>
                      </a:lnTo>
                      <a:lnTo>
                        <a:pt x="646" y="878"/>
                      </a:lnTo>
                      <a:lnTo>
                        <a:pt x="662" y="860"/>
                      </a:lnTo>
                      <a:lnTo>
                        <a:pt x="806" y="988"/>
                      </a:lnTo>
                      <a:lnTo>
                        <a:pt x="806" y="988"/>
                      </a:lnTo>
                      <a:lnTo>
                        <a:pt x="790" y="1006"/>
                      </a:lnTo>
                      <a:lnTo>
                        <a:pt x="790" y="1006"/>
                      </a:lnTo>
                      <a:close/>
                      <a:moveTo>
                        <a:pt x="4368" y="978"/>
                      </a:moveTo>
                      <a:lnTo>
                        <a:pt x="4368" y="978"/>
                      </a:lnTo>
                      <a:lnTo>
                        <a:pt x="4352" y="960"/>
                      </a:lnTo>
                      <a:lnTo>
                        <a:pt x="4494" y="830"/>
                      </a:lnTo>
                      <a:lnTo>
                        <a:pt x="4494" y="830"/>
                      </a:lnTo>
                      <a:lnTo>
                        <a:pt x="4510" y="848"/>
                      </a:lnTo>
                      <a:lnTo>
                        <a:pt x="4368" y="978"/>
                      </a:lnTo>
                      <a:close/>
                      <a:moveTo>
                        <a:pt x="884" y="904"/>
                      </a:moveTo>
                      <a:lnTo>
                        <a:pt x="748" y="770"/>
                      </a:lnTo>
                      <a:lnTo>
                        <a:pt x="748" y="770"/>
                      </a:lnTo>
                      <a:lnTo>
                        <a:pt x="766" y="752"/>
                      </a:lnTo>
                      <a:lnTo>
                        <a:pt x="902" y="888"/>
                      </a:lnTo>
                      <a:lnTo>
                        <a:pt x="902" y="888"/>
                      </a:lnTo>
                      <a:lnTo>
                        <a:pt x="884" y="904"/>
                      </a:lnTo>
                      <a:lnTo>
                        <a:pt x="884" y="904"/>
                      </a:lnTo>
                      <a:close/>
                      <a:moveTo>
                        <a:pt x="4272" y="878"/>
                      </a:moveTo>
                      <a:lnTo>
                        <a:pt x="4272" y="878"/>
                      </a:lnTo>
                      <a:lnTo>
                        <a:pt x="4256" y="862"/>
                      </a:lnTo>
                      <a:lnTo>
                        <a:pt x="4388" y="722"/>
                      </a:lnTo>
                      <a:lnTo>
                        <a:pt x="4388" y="722"/>
                      </a:lnTo>
                      <a:lnTo>
                        <a:pt x="4406" y="740"/>
                      </a:lnTo>
                      <a:lnTo>
                        <a:pt x="4272" y="878"/>
                      </a:lnTo>
                      <a:close/>
                      <a:moveTo>
                        <a:pt x="984" y="808"/>
                      </a:moveTo>
                      <a:lnTo>
                        <a:pt x="856" y="666"/>
                      </a:lnTo>
                      <a:lnTo>
                        <a:pt x="856" y="666"/>
                      </a:lnTo>
                      <a:lnTo>
                        <a:pt x="874" y="650"/>
                      </a:lnTo>
                      <a:lnTo>
                        <a:pt x="1002" y="794"/>
                      </a:lnTo>
                      <a:lnTo>
                        <a:pt x="1002" y="794"/>
                      </a:lnTo>
                      <a:lnTo>
                        <a:pt x="984" y="808"/>
                      </a:lnTo>
                      <a:lnTo>
                        <a:pt x="984" y="808"/>
                      </a:lnTo>
                      <a:close/>
                      <a:moveTo>
                        <a:pt x="4170" y="784"/>
                      </a:moveTo>
                      <a:lnTo>
                        <a:pt x="4170" y="784"/>
                      </a:lnTo>
                      <a:lnTo>
                        <a:pt x="4154" y="768"/>
                      </a:lnTo>
                      <a:lnTo>
                        <a:pt x="4278" y="622"/>
                      </a:lnTo>
                      <a:lnTo>
                        <a:pt x="4278" y="622"/>
                      </a:lnTo>
                      <a:lnTo>
                        <a:pt x="4298" y="638"/>
                      </a:lnTo>
                      <a:lnTo>
                        <a:pt x="4170" y="784"/>
                      </a:lnTo>
                      <a:close/>
                      <a:moveTo>
                        <a:pt x="1090" y="720"/>
                      </a:moveTo>
                      <a:lnTo>
                        <a:pt x="970" y="570"/>
                      </a:lnTo>
                      <a:lnTo>
                        <a:pt x="970" y="570"/>
                      </a:lnTo>
                      <a:lnTo>
                        <a:pt x="990" y="554"/>
                      </a:lnTo>
                      <a:lnTo>
                        <a:pt x="1108" y="704"/>
                      </a:lnTo>
                      <a:lnTo>
                        <a:pt x="1108" y="704"/>
                      </a:lnTo>
                      <a:lnTo>
                        <a:pt x="1090" y="720"/>
                      </a:lnTo>
                      <a:lnTo>
                        <a:pt x="1090" y="720"/>
                      </a:lnTo>
                      <a:close/>
                      <a:moveTo>
                        <a:pt x="4064" y="696"/>
                      </a:moveTo>
                      <a:lnTo>
                        <a:pt x="4064" y="696"/>
                      </a:lnTo>
                      <a:lnTo>
                        <a:pt x="4046" y="682"/>
                      </a:lnTo>
                      <a:lnTo>
                        <a:pt x="4162" y="528"/>
                      </a:lnTo>
                      <a:lnTo>
                        <a:pt x="4162" y="528"/>
                      </a:lnTo>
                      <a:lnTo>
                        <a:pt x="4182" y="544"/>
                      </a:lnTo>
                      <a:lnTo>
                        <a:pt x="4064" y="696"/>
                      </a:lnTo>
                      <a:close/>
                      <a:moveTo>
                        <a:pt x="1200" y="636"/>
                      </a:moveTo>
                      <a:lnTo>
                        <a:pt x="1090" y="480"/>
                      </a:lnTo>
                      <a:lnTo>
                        <a:pt x="1090" y="480"/>
                      </a:lnTo>
                      <a:lnTo>
                        <a:pt x="1110" y="464"/>
                      </a:lnTo>
                      <a:lnTo>
                        <a:pt x="1220" y="622"/>
                      </a:lnTo>
                      <a:lnTo>
                        <a:pt x="1220" y="622"/>
                      </a:lnTo>
                      <a:lnTo>
                        <a:pt x="1200" y="636"/>
                      </a:lnTo>
                      <a:lnTo>
                        <a:pt x="1200" y="636"/>
                      </a:lnTo>
                      <a:close/>
                      <a:moveTo>
                        <a:pt x="3952" y="614"/>
                      </a:moveTo>
                      <a:lnTo>
                        <a:pt x="3952" y="614"/>
                      </a:lnTo>
                      <a:lnTo>
                        <a:pt x="3932" y="600"/>
                      </a:lnTo>
                      <a:lnTo>
                        <a:pt x="4040" y="442"/>
                      </a:lnTo>
                      <a:lnTo>
                        <a:pt x="4040" y="442"/>
                      </a:lnTo>
                      <a:lnTo>
                        <a:pt x="4060" y="456"/>
                      </a:lnTo>
                      <a:lnTo>
                        <a:pt x="3952" y="614"/>
                      </a:lnTo>
                      <a:close/>
                      <a:moveTo>
                        <a:pt x="1316" y="558"/>
                      </a:moveTo>
                      <a:lnTo>
                        <a:pt x="1214" y="396"/>
                      </a:lnTo>
                      <a:lnTo>
                        <a:pt x="1214" y="396"/>
                      </a:lnTo>
                      <a:lnTo>
                        <a:pt x="1234" y="382"/>
                      </a:lnTo>
                      <a:lnTo>
                        <a:pt x="1334" y="546"/>
                      </a:lnTo>
                      <a:lnTo>
                        <a:pt x="1334" y="546"/>
                      </a:lnTo>
                      <a:lnTo>
                        <a:pt x="1316" y="558"/>
                      </a:lnTo>
                      <a:lnTo>
                        <a:pt x="1316" y="558"/>
                      </a:lnTo>
                      <a:close/>
                      <a:moveTo>
                        <a:pt x="3836" y="538"/>
                      </a:moveTo>
                      <a:lnTo>
                        <a:pt x="3836" y="538"/>
                      </a:lnTo>
                      <a:lnTo>
                        <a:pt x="3816" y="526"/>
                      </a:lnTo>
                      <a:lnTo>
                        <a:pt x="3914" y="362"/>
                      </a:lnTo>
                      <a:lnTo>
                        <a:pt x="3914" y="362"/>
                      </a:lnTo>
                      <a:lnTo>
                        <a:pt x="3936" y="374"/>
                      </a:lnTo>
                      <a:lnTo>
                        <a:pt x="3836" y="538"/>
                      </a:lnTo>
                      <a:close/>
                      <a:moveTo>
                        <a:pt x="1434" y="488"/>
                      </a:moveTo>
                      <a:lnTo>
                        <a:pt x="1342" y="320"/>
                      </a:lnTo>
                      <a:lnTo>
                        <a:pt x="1342" y="320"/>
                      </a:lnTo>
                      <a:lnTo>
                        <a:pt x="1364" y="308"/>
                      </a:lnTo>
                      <a:lnTo>
                        <a:pt x="1454" y="478"/>
                      </a:lnTo>
                      <a:lnTo>
                        <a:pt x="1454" y="478"/>
                      </a:lnTo>
                      <a:lnTo>
                        <a:pt x="1434" y="488"/>
                      </a:lnTo>
                      <a:lnTo>
                        <a:pt x="1434" y="488"/>
                      </a:lnTo>
                      <a:close/>
                      <a:moveTo>
                        <a:pt x="3716" y="470"/>
                      </a:moveTo>
                      <a:lnTo>
                        <a:pt x="3716" y="470"/>
                      </a:lnTo>
                      <a:lnTo>
                        <a:pt x="3694" y="460"/>
                      </a:lnTo>
                      <a:lnTo>
                        <a:pt x="3782" y="288"/>
                      </a:lnTo>
                      <a:lnTo>
                        <a:pt x="3782" y="288"/>
                      </a:lnTo>
                      <a:lnTo>
                        <a:pt x="3806" y="300"/>
                      </a:lnTo>
                      <a:lnTo>
                        <a:pt x="3716" y="470"/>
                      </a:lnTo>
                      <a:close/>
                      <a:moveTo>
                        <a:pt x="1558" y="426"/>
                      </a:moveTo>
                      <a:lnTo>
                        <a:pt x="1474" y="252"/>
                      </a:lnTo>
                      <a:lnTo>
                        <a:pt x="1474" y="252"/>
                      </a:lnTo>
                      <a:lnTo>
                        <a:pt x="1496" y="242"/>
                      </a:lnTo>
                      <a:lnTo>
                        <a:pt x="1578" y="416"/>
                      </a:lnTo>
                      <a:lnTo>
                        <a:pt x="1578" y="416"/>
                      </a:lnTo>
                      <a:lnTo>
                        <a:pt x="1558" y="426"/>
                      </a:lnTo>
                      <a:lnTo>
                        <a:pt x="1558" y="426"/>
                      </a:lnTo>
                      <a:close/>
                      <a:moveTo>
                        <a:pt x="3590" y="408"/>
                      </a:moveTo>
                      <a:lnTo>
                        <a:pt x="3590" y="408"/>
                      </a:lnTo>
                      <a:lnTo>
                        <a:pt x="3570" y="398"/>
                      </a:lnTo>
                      <a:lnTo>
                        <a:pt x="3648" y="224"/>
                      </a:lnTo>
                      <a:lnTo>
                        <a:pt x="3648" y="224"/>
                      </a:lnTo>
                      <a:lnTo>
                        <a:pt x="3670" y="234"/>
                      </a:lnTo>
                      <a:lnTo>
                        <a:pt x="3590" y="408"/>
                      </a:lnTo>
                      <a:close/>
                      <a:moveTo>
                        <a:pt x="1684" y="370"/>
                      </a:moveTo>
                      <a:lnTo>
                        <a:pt x="1610" y="192"/>
                      </a:lnTo>
                      <a:lnTo>
                        <a:pt x="1610" y="192"/>
                      </a:lnTo>
                      <a:lnTo>
                        <a:pt x="1634" y="182"/>
                      </a:lnTo>
                      <a:lnTo>
                        <a:pt x="1704" y="360"/>
                      </a:lnTo>
                      <a:lnTo>
                        <a:pt x="1704" y="360"/>
                      </a:lnTo>
                      <a:lnTo>
                        <a:pt x="1684" y="370"/>
                      </a:lnTo>
                      <a:lnTo>
                        <a:pt x="1684" y="370"/>
                      </a:lnTo>
                      <a:close/>
                      <a:moveTo>
                        <a:pt x="3464" y="354"/>
                      </a:moveTo>
                      <a:lnTo>
                        <a:pt x="3464" y="354"/>
                      </a:lnTo>
                      <a:lnTo>
                        <a:pt x="3442" y="346"/>
                      </a:lnTo>
                      <a:lnTo>
                        <a:pt x="3510" y="166"/>
                      </a:lnTo>
                      <a:lnTo>
                        <a:pt x="3510" y="166"/>
                      </a:lnTo>
                      <a:lnTo>
                        <a:pt x="3532" y="176"/>
                      </a:lnTo>
                      <a:lnTo>
                        <a:pt x="3464" y="354"/>
                      </a:lnTo>
                      <a:close/>
                      <a:moveTo>
                        <a:pt x="1814" y="320"/>
                      </a:moveTo>
                      <a:lnTo>
                        <a:pt x="1750" y="138"/>
                      </a:lnTo>
                      <a:lnTo>
                        <a:pt x="1750" y="138"/>
                      </a:lnTo>
                      <a:lnTo>
                        <a:pt x="1774" y="130"/>
                      </a:lnTo>
                      <a:lnTo>
                        <a:pt x="1834" y="314"/>
                      </a:lnTo>
                      <a:lnTo>
                        <a:pt x="1834" y="314"/>
                      </a:lnTo>
                      <a:lnTo>
                        <a:pt x="1814" y="320"/>
                      </a:lnTo>
                      <a:lnTo>
                        <a:pt x="1814" y="320"/>
                      </a:lnTo>
                      <a:close/>
                      <a:moveTo>
                        <a:pt x="3332" y="308"/>
                      </a:moveTo>
                      <a:lnTo>
                        <a:pt x="3332" y="308"/>
                      </a:lnTo>
                      <a:lnTo>
                        <a:pt x="3310" y="300"/>
                      </a:lnTo>
                      <a:lnTo>
                        <a:pt x="3368" y="118"/>
                      </a:lnTo>
                      <a:lnTo>
                        <a:pt x="3368" y="118"/>
                      </a:lnTo>
                      <a:lnTo>
                        <a:pt x="3392" y="126"/>
                      </a:lnTo>
                      <a:lnTo>
                        <a:pt x="3332" y="308"/>
                      </a:lnTo>
                      <a:close/>
                      <a:moveTo>
                        <a:pt x="1946" y="280"/>
                      </a:moveTo>
                      <a:lnTo>
                        <a:pt x="1894" y="94"/>
                      </a:lnTo>
                      <a:lnTo>
                        <a:pt x="1894" y="94"/>
                      </a:lnTo>
                      <a:lnTo>
                        <a:pt x="1918" y="88"/>
                      </a:lnTo>
                      <a:lnTo>
                        <a:pt x="1968" y="274"/>
                      </a:lnTo>
                      <a:lnTo>
                        <a:pt x="1968" y="274"/>
                      </a:lnTo>
                      <a:lnTo>
                        <a:pt x="1946" y="280"/>
                      </a:lnTo>
                      <a:lnTo>
                        <a:pt x="1946" y="280"/>
                      </a:lnTo>
                      <a:close/>
                      <a:moveTo>
                        <a:pt x="3200" y="268"/>
                      </a:moveTo>
                      <a:lnTo>
                        <a:pt x="3200" y="268"/>
                      </a:lnTo>
                      <a:lnTo>
                        <a:pt x="3178" y="264"/>
                      </a:lnTo>
                      <a:lnTo>
                        <a:pt x="3224" y="76"/>
                      </a:lnTo>
                      <a:lnTo>
                        <a:pt x="3224" y="76"/>
                      </a:lnTo>
                      <a:lnTo>
                        <a:pt x="3248" y="84"/>
                      </a:lnTo>
                      <a:lnTo>
                        <a:pt x="3200" y="268"/>
                      </a:lnTo>
                      <a:close/>
                      <a:moveTo>
                        <a:pt x="2080" y="246"/>
                      </a:moveTo>
                      <a:lnTo>
                        <a:pt x="2038" y="58"/>
                      </a:lnTo>
                      <a:lnTo>
                        <a:pt x="2038" y="58"/>
                      </a:lnTo>
                      <a:lnTo>
                        <a:pt x="2064" y="54"/>
                      </a:lnTo>
                      <a:lnTo>
                        <a:pt x="2102" y="242"/>
                      </a:lnTo>
                      <a:lnTo>
                        <a:pt x="2102" y="242"/>
                      </a:lnTo>
                      <a:lnTo>
                        <a:pt x="2080" y="246"/>
                      </a:lnTo>
                      <a:lnTo>
                        <a:pt x="2080" y="246"/>
                      </a:lnTo>
                      <a:close/>
                      <a:moveTo>
                        <a:pt x="3064" y="238"/>
                      </a:moveTo>
                      <a:lnTo>
                        <a:pt x="3064" y="238"/>
                      </a:lnTo>
                      <a:lnTo>
                        <a:pt x="3042" y="234"/>
                      </a:lnTo>
                      <a:lnTo>
                        <a:pt x="3078" y="44"/>
                      </a:lnTo>
                      <a:lnTo>
                        <a:pt x="3078" y="44"/>
                      </a:lnTo>
                      <a:lnTo>
                        <a:pt x="3102" y="50"/>
                      </a:lnTo>
                      <a:lnTo>
                        <a:pt x="3064" y="238"/>
                      </a:lnTo>
                      <a:close/>
                      <a:moveTo>
                        <a:pt x="2216" y="220"/>
                      </a:moveTo>
                      <a:lnTo>
                        <a:pt x="2186" y="32"/>
                      </a:lnTo>
                      <a:lnTo>
                        <a:pt x="2186" y="32"/>
                      </a:lnTo>
                      <a:lnTo>
                        <a:pt x="2210" y="28"/>
                      </a:lnTo>
                      <a:lnTo>
                        <a:pt x="2238" y="218"/>
                      </a:lnTo>
                      <a:lnTo>
                        <a:pt x="2238" y="218"/>
                      </a:lnTo>
                      <a:lnTo>
                        <a:pt x="2216" y="220"/>
                      </a:lnTo>
                      <a:lnTo>
                        <a:pt x="2216" y="220"/>
                      </a:lnTo>
                      <a:close/>
                      <a:moveTo>
                        <a:pt x="2928" y="214"/>
                      </a:moveTo>
                      <a:lnTo>
                        <a:pt x="2928" y="214"/>
                      </a:lnTo>
                      <a:lnTo>
                        <a:pt x="2906" y="212"/>
                      </a:lnTo>
                      <a:lnTo>
                        <a:pt x="2930" y="22"/>
                      </a:lnTo>
                      <a:lnTo>
                        <a:pt x="2930" y="22"/>
                      </a:lnTo>
                      <a:lnTo>
                        <a:pt x="2954" y="24"/>
                      </a:lnTo>
                      <a:lnTo>
                        <a:pt x="2928" y="214"/>
                      </a:lnTo>
                      <a:close/>
                      <a:moveTo>
                        <a:pt x="2352" y="204"/>
                      </a:moveTo>
                      <a:lnTo>
                        <a:pt x="2334" y="12"/>
                      </a:lnTo>
                      <a:lnTo>
                        <a:pt x="2334" y="12"/>
                      </a:lnTo>
                      <a:lnTo>
                        <a:pt x="2358" y="10"/>
                      </a:lnTo>
                      <a:lnTo>
                        <a:pt x="2376" y="202"/>
                      </a:lnTo>
                      <a:lnTo>
                        <a:pt x="2376" y="202"/>
                      </a:lnTo>
                      <a:lnTo>
                        <a:pt x="2352" y="204"/>
                      </a:lnTo>
                      <a:lnTo>
                        <a:pt x="2352" y="204"/>
                      </a:lnTo>
                      <a:close/>
                      <a:moveTo>
                        <a:pt x="2790" y="200"/>
                      </a:moveTo>
                      <a:lnTo>
                        <a:pt x="2790" y="200"/>
                      </a:lnTo>
                      <a:lnTo>
                        <a:pt x="2768" y="198"/>
                      </a:lnTo>
                      <a:lnTo>
                        <a:pt x="2782" y="6"/>
                      </a:lnTo>
                      <a:lnTo>
                        <a:pt x="2782" y="6"/>
                      </a:lnTo>
                      <a:lnTo>
                        <a:pt x="2806" y="8"/>
                      </a:lnTo>
                      <a:lnTo>
                        <a:pt x="2790" y="200"/>
                      </a:lnTo>
                      <a:close/>
                      <a:moveTo>
                        <a:pt x="2490" y="194"/>
                      </a:moveTo>
                      <a:lnTo>
                        <a:pt x="2482" y="2"/>
                      </a:lnTo>
                      <a:lnTo>
                        <a:pt x="2482" y="2"/>
                      </a:lnTo>
                      <a:lnTo>
                        <a:pt x="2508" y="0"/>
                      </a:lnTo>
                      <a:lnTo>
                        <a:pt x="2514" y="192"/>
                      </a:lnTo>
                      <a:lnTo>
                        <a:pt x="2514" y="192"/>
                      </a:lnTo>
                      <a:lnTo>
                        <a:pt x="2490" y="194"/>
                      </a:lnTo>
                      <a:lnTo>
                        <a:pt x="2490" y="194"/>
                      </a:lnTo>
                      <a:close/>
                      <a:moveTo>
                        <a:pt x="2652" y="192"/>
                      </a:moveTo>
                      <a:lnTo>
                        <a:pt x="2652" y="192"/>
                      </a:lnTo>
                      <a:lnTo>
                        <a:pt x="2630" y="192"/>
                      </a:lnTo>
                      <a:lnTo>
                        <a:pt x="2632" y="0"/>
                      </a:lnTo>
                      <a:lnTo>
                        <a:pt x="2632" y="0"/>
                      </a:lnTo>
                      <a:lnTo>
                        <a:pt x="2658" y="0"/>
                      </a:lnTo>
                      <a:lnTo>
                        <a:pt x="2652" y="19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6" name="Freeform 37">
                  <a:extLst>
                    <a:ext uri="{FF2B5EF4-FFF2-40B4-BE49-F238E27FC236}">
                      <a16:creationId xmlns:a16="http://schemas.microsoft.com/office/drawing/2014/main" id="{1929E26D-95F9-4AE5-B360-357EE1700BBE}"/>
                    </a:ext>
                  </a:extLst>
                </p:cNvPr>
                <p:cNvSpPr>
                  <a:spLocks noEditPoints="1"/>
                </p:cNvSpPr>
                <p:nvPr/>
              </p:nvSpPr>
              <p:spPr bwMode="auto">
                <a:xfrm>
                  <a:off x="12648902" y="1778599"/>
                  <a:ext cx="1555243" cy="1538325"/>
                </a:xfrm>
                <a:custGeom>
                  <a:avLst/>
                  <a:gdLst/>
                  <a:ahLst/>
                  <a:cxnLst>
                    <a:cxn ang="0">
                      <a:pos x="2178" y="4582"/>
                    </a:cxn>
                    <a:cxn ang="0">
                      <a:pos x="2058" y="4572"/>
                    </a:cxn>
                    <a:cxn ang="0">
                      <a:pos x="1950" y="4536"/>
                    </a:cxn>
                    <a:cxn ang="0">
                      <a:pos x="1848" y="4518"/>
                    </a:cxn>
                    <a:cxn ang="0">
                      <a:pos x="1734" y="4516"/>
                    </a:cxn>
                    <a:cxn ang="0">
                      <a:pos x="3056" y="4454"/>
                    </a:cxn>
                    <a:cxn ang="0">
                      <a:pos x="3152" y="4392"/>
                    </a:cxn>
                    <a:cxn ang="0">
                      <a:pos x="3262" y="4344"/>
                    </a:cxn>
                    <a:cxn ang="0">
                      <a:pos x="3372" y="4314"/>
                    </a:cxn>
                    <a:cxn ang="0">
                      <a:pos x="3462" y="4264"/>
                    </a:cxn>
                    <a:cxn ang="0">
                      <a:pos x="1016" y="4198"/>
                    </a:cxn>
                    <a:cxn ang="0">
                      <a:pos x="918" y="4128"/>
                    </a:cxn>
                    <a:cxn ang="0">
                      <a:pos x="846" y="4040"/>
                    </a:cxn>
                    <a:cxn ang="0">
                      <a:pos x="766" y="3972"/>
                    </a:cxn>
                    <a:cxn ang="0">
                      <a:pos x="670" y="3912"/>
                    </a:cxn>
                    <a:cxn ang="0">
                      <a:pos x="4058" y="3754"/>
                    </a:cxn>
                    <a:cxn ang="0">
                      <a:pos x="4108" y="3650"/>
                    </a:cxn>
                    <a:cxn ang="0">
                      <a:pos x="4178" y="3554"/>
                    </a:cxn>
                    <a:cxn ang="0">
                      <a:pos x="4258" y="3472"/>
                    </a:cxn>
                    <a:cxn ang="0">
                      <a:pos x="4310" y="3380"/>
                    </a:cxn>
                    <a:cxn ang="0">
                      <a:pos x="218" y="3272"/>
                    </a:cxn>
                    <a:cxn ang="0">
                      <a:pos x="170" y="3162"/>
                    </a:cxn>
                    <a:cxn ang="0">
                      <a:pos x="152" y="3048"/>
                    </a:cxn>
                    <a:cxn ang="0">
                      <a:pos x="120" y="2950"/>
                    </a:cxn>
                    <a:cxn ang="0">
                      <a:pos x="68" y="2848"/>
                    </a:cxn>
                    <a:cxn ang="0">
                      <a:pos x="4558" y="2636"/>
                    </a:cxn>
                    <a:cxn ang="0">
                      <a:pos x="4550" y="2522"/>
                    </a:cxn>
                    <a:cxn ang="0">
                      <a:pos x="4558" y="2404"/>
                    </a:cxn>
                    <a:cxn ang="0">
                      <a:pos x="4584" y="2292"/>
                    </a:cxn>
                    <a:cxn ang="0">
                      <a:pos x="4558" y="2190"/>
                    </a:cxn>
                    <a:cxn ang="0">
                      <a:pos x="34" y="2068"/>
                    </a:cxn>
                    <a:cxn ang="0">
                      <a:pos x="24" y="1954"/>
                    </a:cxn>
                    <a:cxn ang="0">
                      <a:pos x="44" y="1836"/>
                    </a:cxn>
                    <a:cxn ang="0">
                      <a:pos x="94" y="1732"/>
                    </a:cxn>
                    <a:cxn ang="0">
                      <a:pos x="120" y="1632"/>
                    </a:cxn>
                    <a:cxn ang="0">
                      <a:pos x="4392" y="1434"/>
                    </a:cxn>
                    <a:cxn ang="0">
                      <a:pos x="4344" y="1324"/>
                    </a:cxn>
                    <a:cxn ang="0">
                      <a:pos x="4316" y="1214"/>
                    </a:cxn>
                    <a:cxn ang="0">
                      <a:pos x="4264" y="1122"/>
                    </a:cxn>
                    <a:cxn ang="0">
                      <a:pos x="4184" y="1040"/>
                    </a:cxn>
                    <a:cxn ang="0">
                      <a:pos x="472" y="938"/>
                    </a:cxn>
                    <a:cxn ang="0">
                      <a:pos x="522" y="836"/>
                    </a:cxn>
                    <a:cxn ang="0">
                      <a:pos x="600" y="744"/>
                    </a:cxn>
                    <a:cxn ang="0">
                      <a:pos x="696" y="680"/>
                    </a:cxn>
                    <a:cxn ang="0">
                      <a:pos x="770" y="610"/>
                    </a:cxn>
                    <a:cxn ang="0">
                      <a:pos x="3652" y="476"/>
                    </a:cxn>
                    <a:cxn ang="0">
                      <a:pos x="3556" y="408"/>
                    </a:cxn>
                    <a:cxn ang="0">
                      <a:pos x="3474" y="326"/>
                    </a:cxn>
                    <a:cxn ang="0">
                      <a:pos x="3382" y="274"/>
                    </a:cxn>
                    <a:cxn ang="0">
                      <a:pos x="3272" y="246"/>
                    </a:cxn>
                    <a:cxn ang="0">
                      <a:pos x="1426" y="194"/>
                    </a:cxn>
                    <a:cxn ang="0">
                      <a:pos x="1522" y="132"/>
                    </a:cxn>
                    <a:cxn ang="0">
                      <a:pos x="1636" y="94"/>
                    </a:cxn>
                    <a:cxn ang="0">
                      <a:pos x="1750" y="88"/>
                    </a:cxn>
                    <a:cxn ang="0">
                      <a:pos x="1852" y="66"/>
                    </a:cxn>
                    <a:cxn ang="0">
                      <a:pos x="2524" y="36"/>
                    </a:cxn>
                    <a:cxn ang="0">
                      <a:pos x="2406" y="26"/>
                    </a:cxn>
                    <a:cxn ang="0">
                      <a:pos x="2294" y="0"/>
                    </a:cxn>
                  </a:cxnLst>
                  <a:rect l="0" t="0" r="r" b="b"/>
                  <a:pathLst>
                    <a:path w="4584" h="4584">
                      <a:moveTo>
                        <a:pt x="2292" y="4584"/>
                      </a:moveTo>
                      <a:lnTo>
                        <a:pt x="2284" y="4584"/>
                      </a:lnTo>
                      <a:lnTo>
                        <a:pt x="2284" y="4560"/>
                      </a:lnTo>
                      <a:lnTo>
                        <a:pt x="2292" y="4560"/>
                      </a:lnTo>
                      <a:lnTo>
                        <a:pt x="2292" y="4584"/>
                      </a:lnTo>
                      <a:close/>
                      <a:moveTo>
                        <a:pt x="2396" y="4582"/>
                      </a:moveTo>
                      <a:lnTo>
                        <a:pt x="2394" y="4558"/>
                      </a:lnTo>
                      <a:lnTo>
                        <a:pt x="2402" y="4558"/>
                      </a:lnTo>
                      <a:lnTo>
                        <a:pt x="2404" y="4582"/>
                      </a:lnTo>
                      <a:lnTo>
                        <a:pt x="2396" y="4582"/>
                      </a:lnTo>
                      <a:close/>
                      <a:moveTo>
                        <a:pt x="2178" y="4582"/>
                      </a:moveTo>
                      <a:lnTo>
                        <a:pt x="2170" y="4582"/>
                      </a:lnTo>
                      <a:lnTo>
                        <a:pt x="2172" y="4558"/>
                      </a:lnTo>
                      <a:lnTo>
                        <a:pt x="2180" y="4558"/>
                      </a:lnTo>
                      <a:lnTo>
                        <a:pt x="2178" y="4582"/>
                      </a:lnTo>
                      <a:close/>
                      <a:moveTo>
                        <a:pt x="2508" y="4574"/>
                      </a:moveTo>
                      <a:lnTo>
                        <a:pt x="2506" y="4550"/>
                      </a:lnTo>
                      <a:lnTo>
                        <a:pt x="2514" y="4550"/>
                      </a:lnTo>
                      <a:lnTo>
                        <a:pt x="2516" y="4574"/>
                      </a:lnTo>
                      <a:lnTo>
                        <a:pt x="2508" y="4574"/>
                      </a:lnTo>
                      <a:close/>
                      <a:moveTo>
                        <a:pt x="2066" y="4574"/>
                      </a:moveTo>
                      <a:lnTo>
                        <a:pt x="2058" y="4572"/>
                      </a:lnTo>
                      <a:lnTo>
                        <a:pt x="2062" y="4550"/>
                      </a:lnTo>
                      <a:lnTo>
                        <a:pt x="2068" y="4550"/>
                      </a:lnTo>
                      <a:lnTo>
                        <a:pt x="2066" y="4574"/>
                      </a:lnTo>
                      <a:close/>
                      <a:moveTo>
                        <a:pt x="2620" y="4562"/>
                      </a:moveTo>
                      <a:lnTo>
                        <a:pt x="2616" y="4538"/>
                      </a:lnTo>
                      <a:lnTo>
                        <a:pt x="2624" y="4536"/>
                      </a:lnTo>
                      <a:lnTo>
                        <a:pt x="2628" y="4560"/>
                      </a:lnTo>
                      <a:lnTo>
                        <a:pt x="2620" y="4562"/>
                      </a:lnTo>
                      <a:close/>
                      <a:moveTo>
                        <a:pt x="1954" y="4560"/>
                      </a:moveTo>
                      <a:lnTo>
                        <a:pt x="1946" y="4558"/>
                      </a:lnTo>
                      <a:lnTo>
                        <a:pt x="1950" y="4536"/>
                      </a:lnTo>
                      <a:lnTo>
                        <a:pt x="1958" y="4536"/>
                      </a:lnTo>
                      <a:lnTo>
                        <a:pt x="1954" y="4560"/>
                      </a:lnTo>
                      <a:close/>
                      <a:moveTo>
                        <a:pt x="2730" y="4542"/>
                      </a:moveTo>
                      <a:lnTo>
                        <a:pt x="2726" y="4520"/>
                      </a:lnTo>
                      <a:lnTo>
                        <a:pt x="2734" y="4518"/>
                      </a:lnTo>
                      <a:lnTo>
                        <a:pt x="2738" y="4542"/>
                      </a:lnTo>
                      <a:lnTo>
                        <a:pt x="2730" y="4542"/>
                      </a:lnTo>
                      <a:close/>
                      <a:moveTo>
                        <a:pt x="1844" y="4540"/>
                      </a:moveTo>
                      <a:lnTo>
                        <a:pt x="1836" y="4540"/>
                      </a:lnTo>
                      <a:lnTo>
                        <a:pt x="1840" y="4516"/>
                      </a:lnTo>
                      <a:lnTo>
                        <a:pt x="1848" y="4518"/>
                      </a:lnTo>
                      <a:lnTo>
                        <a:pt x="1844" y="4540"/>
                      </a:lnTo>
                      <a:close/>
                      <a:moveTo>
                        <a:pt x="2840" y="4518"/>
                      </a:moveTo>
                      <a:lnTo>
                        <a:pt x="2836" y="4496"/>
                      </a:lnTo>
                      <a:lnTo>
                        <a:pt x="2842" y="4494"/>
                      </a:lnTo>
                      <a:lnTo>
                        <a:pt x="2848" y="4516"/>
                      </a:lnTo>
                      <a:lnTo>
                        <a:pt x="2840" y="4518"/>
                      </a:lnTo>
                      <a:close/>
                      <a:moveTo>
                        <a:pt x="1734" y="4516"/>
                      </a:moveTo>
                      <a:lnTo>
                        <a:pt x="1726" y="4514"/>
                      </a:lnTo>
                      <a:lnTo>
                        <a:pt x="1732" y="4492"/>
                      </a:lnTo>
                      <a:lnTo>
                        <a:pt x="1740" y="4492"/>
                      </a:lnTo>
                      <a:lnTo>
                        <a:pt x="1734" y="4516"/>
                      </a:lnTo>
                      <a:close/>
                      <a:moveTo>
                        <a:pt x="2950" y="4488"/>
                      </a:moveTo>
                      <a:lnTo>
                        <a:pt x="2942" y="4466"/>
                      </a:lnTo>
                      <a:lnTo>
                        <a:pt x="2950" y="4464"/>
                      </a:lnTo>
                      <a:lnTo>
                        <a:pt x="2958" y="4486"/>
                      </a:lnTo>
                      <a:lnTo>
                        <a:pt x="2950" y="4488"/>
                      </a:lnTo>
                      <a:close/>
                      <a:moveTo>
                        <a:pt x="1626" y="4486"/>
                      </a:moveTo>
                      <a:lnTo>
                        <a:pt x="1618" y="4484"/>
                      </a:lnTo>
                      <a:lnTo>
                        <a:pt x="1626" y="4460"/>
                      </a:lnTo>
                      <a:lnTo>
                        <a:pt x="1632" y="4464"/>
                      </a:lnTo>
                      <a:lnTo>
                        <a:pt x="1626" y="4486"/>
                      </a:lnTo>
                      <a:close/>
                      <a:moveTo>
                        <a:pt x="3056" y="4454"/>
                      </a:moveTo>
                      <a:lnTo>
                        <a:pt x="3048" y="4432"/>
                      </a:lnTo>
                      <a:lnTo>
                        <a:pt x="3056" y="4428"/>
                      </a:lnTo>
                      <a:lnTo>
                        <a:pt x="3064" y="4452"/>
                      </a:lnTo>
                      <a:lnTo>
                        <a:pt x="3056" y="4454"/>
                      </a:lnTo>
                      <a:close/>
                      <a:moveTo>
                        <a:pt x="1518" y="4450"/>
                      </a:moveTo>
                      <a:lnTo>
                        <a:pt x="1510" y="4448"/>
                      </a:lnTo>
                      <a:lnTo>
                        <a:pt x="1520" y="4426"/>
                      </a:lnTo>
                      <a:lnTo>
                        <a:pt x="1526" y="4428"/>
                      </a:lnTo>
                      <a:lnTo>
                        <a:pt x="1518" y="4450"/>
                      </a:lnTo>
                      <a:close/>
                      <a:moveTo>
                        <a:pt x="3162" y="4414"/>
                      </a:moveTo>
                      <a:lnTo>
                        <a:pt x="3152" y="4392"/>
                      </a:lnTo>
                      <a:lnTo>
                        <a:pt x="3160" y="4388"/>
                      </a:lnTo>
                      <a:lnTo>
                        <a:pt x="3170" y="4410"/>
                      </a:lnTo>
                      <a:lnTo>
                        <a:pt x="3162" y="4414"/>
                      </a:lnTo>
                      <a:close/>
                      <a:moveTo>
                        <a:pt x="1414" y="4410"/>
                      </a:moveTo>
                      <a:lnTo>
                        <a:pt x="1406" y="4408"/>
                      </a:lnTo>
                      <a:lnTo>
                        <a:pt x="1416" y="4384"/>
                      </a:lnTo>
                      <a:lnTo>
                        <a:pt x="1422" y="4388"/>
                      </a:lnTo>
                      <a:lnTo>
                        <a:pt x="1414" y="4410"/>
                      </a:lnTo>
                      <a:close/>
                      <a:moveTo>
                        <a:pt x="3264" y="4368"/>
                      </a:moveTo>
                      <a:lnTo>
                        <a:pt x="3254" y="4348"/>
                      </a:lnTo>
                      <a:lnTo>
                        <a:pt x="3262" y="4344"/>
                      </a:lnTo>
                      <a:lnTo>
                        <a:pt x="3272" y="4366"/>
                      </a:lnTo>
                      <a:lnTo>
                        <a:pt x="3264" y="4368"/>
                      </a:lnTo>
                      <a:close/>
                      <a:moveTo>
                        <a:pt x="1310" y="4364"/>
                      </a:moveTo>
                      <a:lnTo>
                        <a:pt x="1302" y="4360"/>
                      </a:lnTo>
                      <a:lnTo>
                        <a:pt x="1314" y="4340"/>
                      </a:lnTo>
                      <a:lnTo>
                        <a:pt x="1320" y="4342"/>
                      </a:lnTo>
                      <a:lnTo>
                        <a:pt x="1310" y="4364"/>
                      </a:lnTo>
                      <a:close/>
                      <a:moveTo>
                        <a:pt x="3364" y="4318"/>
                      </a:moveTo>
                      <a:lnTo>
                        <a:pt x="3354" y="4298"/>
                      </a:lnTo>
                      <a:lnTo>
                        <a:pt x="3360" y="4294"/>
                      </a:lnTo>
                      <a:lnTo>
                        <a:pt x="3372" y="4314"/>
                      </a:lnTo>
                      <a:lnTo>
                        <a:pt x="3364" y="4318"/>
                      </a:lnTo>
                      <a:close/>
                      <a:moveTo>
                        <a:pt x="1210" y="4314"/>
                      </a:moveTo>
                      <a:lnTo>
                        <a:pt x="1202" y="4310"/>
                      </a:lnTo>
                      <a:lnTo>
                        <a:pt x="1214" y="4288"/>
                      </a:lnTo>
                      <a:lnTo>
                        <a:pt x="1222" y="4292"/>
                      </a:lnTo>
                      <a:lnTo>
                        <a:pt x="1210" y="4314"/>
                      </a:lnTo>
                      <a:close/>
                      <a:moveTo>
                        <a:pt x="3462" y="4264"/>
                      </a:moveTo>
                      <a:lnTo>
                        <a:pt x="3450" y="4242"/>
                      </a:lnTo>
                      <a:lnTo>
                        <a:pt x="3458" y="4238"/>
                      </a:lnTo>
                      <a:lnTo>
                        <a:pt x="3470" y="4260"/>
                      </a:lnTo>
                      <a:lnTo>
                        <a:pt x="3462" y="4264"/>
                      </a:lnTo>
                      <a:close/>
                      <a:moveTo>
                        <a:pt x="1112" y="4258"/>
                      </a:moveTo>
                      <a:lnTo>
                        <a:pt x="1104" y="4254"/>
                      </a:lnTo>
                      <a:lnTo>
                        <a:pt x="1118" y="4234"/>
                      </a:lnTo>
                      <a:lnTo>
                        <a:pt x="1124" y="4238"/>
                      </a:lnTo>
                      <a:lnTo>
                        <a:pt x="1112" y="4258"/>
                      </a:lnTo>
                      <a:close/>
                      <a:moveTo>
                        <a:pt x="3558" y="4204"/>
                      </a:moveTo>
                      <a:lnTo>
                        <a:pt x="3544" y="4184"/>
                      </a:lnTo>
                      <a:lnTo>
                        <a:pt x="3552" y="4180"/>
                      </a:lnTo>
                      <a:lnTo>
                        <a:pt x="3564" y="4200"/>
                      </a:lnTo>
                      <a:lnTo>
                        <a:pt x="3558" y="4204"/>
                      </a:lnTo>
                      <a:close/>
                      <a:moveTo>
                        <a:pt x="1016" y="4198"/>
                      </a:moveTo>
                      <a:lnTo>
                        <a:pt x="1010" y="4192"/>
                      </a:lnTo>
                      <a:lnTo>
                        <a:pt x="1024" y="4172"/>
                      </a:lnTo>
                      <a:lnTo>
                        <a:pt x="1030" y="4178"/>
                      </a:lnTo>
                      <a:lnTo>
                        <a:pt x="1016" y="4198"/>
                      </a:lnTo>
                      <a:close/>
                      <a:moveTo>
                        <a:pt x="3650" y="4140"/>
                      </a:moveTo>
                      <a:lnTo>
                        <a:pt x="3636" y="4120"/>
                      </a:lnTo>
                      <a:lnTo>
                        <a:pt x="3642" y="4116"/>
                      </a:lnTo>
                      <a:lnTo>
                        <a:pt x="3656" y="4134"/>
                      </a:lnTo>
                      <a:lnTo>
                        <a:pt x="3650" y="4140"/>
                      </a:lnTo>
                      <a:close/>
                      <a:moveTo>
                        <a:pt x="924" y="4132"/>
                      </a:moveTo>
                      <a:lnTo>
                        <a:pt x="918" y="4128"/>
                      </a:lnTo>
                      <a:lnTo>
                        <a:pt x="932" y="4108"/>
                      </a:lnTo>
                      <a:lnTo>
                        <a:pt x="938" y="4114"/>
                      </a:lnTo>
                      <a:lnTo>
                        <a:pt x="924" y="4132"/>
                      </a:lnTo>
                      <a:close/>
                      <a:moveTo>
                        <a:pt x="3740" y="4070"/>
                      </a:moveTo>
                      <a:lnTo>
                        <a:pt x="3724" y="4052"/>
                      </a:lnTo>
                      <a:lnTo>
                        <a:pt x="3730" y="4046"/>
                      </a:lnTo>
                      <a:lnTo>
                        <a:pt x="3746" y="4066"/>
                      </a:lnTo>
                      <a:lnTo>
                        <a:pt x="3740" y="4070"/>
                      </a:lnTo>
                      <a:close/>
                      <a:moveTo>
                        <a:pt x="836" y="4062"/>
                      </a:moveTo>
                      <a:lnTo>
                        <a:pt x="830" y="4058"/>
                      </a:lnTo>
                      <a:lnTo>
                        <a:pt x="846" y="4040"/>
                      </a:lnTo>
                      <a:lnTo>
                        <a:pt x="852" y="4044"/>
                      </a:lnTo>
                      <a:lnTo>
                        <a:pt x="836" y="4062"/>
                      </a:lnTo>
                      <a:close/>
                      <a:moveTo>
                        <a:pt x="3824" y="3998"/>
                      </a:moveTo>
                      <a:lnTo>
                        <a:pt x="3808" y="3980"/>
                      </a:lnTo>
                      <a:lnTo>
                        <a:pt x="3814" y="3974"/>
                      </a:lnTo>
                      <a:lnTo>
                        <a:pt x="3830" y="3992"/>
                      </a:lnTo>
                      <a:lnTo>
                        <a:pt x="3824" y="3998"/>
                      </a:lnTo>
                      <a:close/>
                      <a:moveTo>
                        <a:pt x="750" y="3990"/>
                      </a:moveTo>
                      <a:lnTo>
                        <a:pt x="744" y="3984"/>
                      </a:lnTo>
                      <a:lnTo>
                        <a:pt x="762" y="3966"/>
                      </a:lnTo>
                      <a:lnTo>
                        <a:pt x="766" y="3972"/>
                      </a:lnTo>
                      <a:lnTo>
                        <a:pt x="750" y="3990"/>
                      </a:lnTo>
                      <a:close/>
                      <a:moveTo>
                        <a:pt x="3906" y="3920"/>
                      </a:moveTo>
                      <a:lnTo>
                        <a:pt x="3890" y="3902"/>
                      </a:lnTo>
                      <a:lnTo>
                        <a:pt x="3896" y="3898"/>
                      </a:lnTo>
                      <a:lnTo>
                        <a:pt x="3912" y="3914"/>
                      </a:lnTo>
                      <a:lnTo>
                        <a:pt x="3906" y="3920"/>
                      </a:lnTo>
                      <a:close/>
                      <a:moveTo>
                        <a:pt x="670" y="3912"/>
                      </a:moveTo>
                      <a:lnTo>
                        <a:pt x="664" y="3906"/>
                      </a:lnTo>
                      <a:lnTo>
                        <a:pt x="680" y="3888"/>
                      </a:lnTo>
                      <a:lnTo>
                        <a:pt x="686" y="3894"/>
                      </a:lnTo>
                      <a:lnTo>
                        <a:pt x="670" y="3912"/>
                      </a:lnTo>
                      <a:close/>
                      <a:moveTo>
                        <a:pt x="3984" y="3838"/>
                      </a:moveTo>
                      <a:lnTo>
                        <a:pt x="3966" y="3822"/>
                      </a:lnTo>
                      <a:lnTo>
                        <a:pt x="3972" y="3816"/>
                      </a:lnTo>
                      <a:lnTo>
                        <a:pt x="3990" y="3832"/>
                      </a:lnTo>
                      <a:lnTo>
                        <a:pt x="3984" y="3838"/>
                      </a:lnTo>
                      <a:close/>
                      <a:moveTo>
                        <a:pt x="592" y="3830"/>
                      </a:moveTo>
                      <a:lnTo>
                        <a:pt x="586" y="3824"/>
                      </a:lnTo>
                      <a:lnTo>
                        <a:pt x="604" y="3808"/>
                      </a:lnTo>
                      <a:lnTo>
                        <a:pt x="610" y="3814"/>
                      </a:lnTo>
                      <a:lnTo>
                        <a:pt x="592" y="3830"/>
                      </a:lnTo>
                      <a:close/>
                      <a:moveTo>
                        <a:pt x="4058" y="3754"/>
                      </a:moveTo>
                      <a:lnTo>
                        <a:pt x="4040" y="3738"/>
                      </a:lnTo>
                      <a:lnTo>
                        <a:pt x="4044" y="3732"/>
                      </a:lnTo>
                      <a:lnTo>
                        <a:pt x="4064" y="3748"/>
                      </a:lnTo>
                      <a:lnTo>
                        <a:pt x="4058" y="3754"/>
                      </a:lnTo>
                      <a:close/>
                      <a:moveTo>
                        <a:pt x="518" y="3744"/>
                      </a:moveTo>
                      <a:lnTo>
                        <a:pt x="514" y="3738"/>
                      </a:lnTo>
                      <a:lnTo>
                        <a:pt x="532" y="3724"/>
                      </a:lnTo>
                      <a:lnTo>
                        <a:pt x="536" y="3730"/>
                      </a:lnTo>
                      <a:lnTo>
                        <a:pt x="518" y="3744"/>
                      </a:lnTo>
                      <a:close/>
                      <a:moveTo>
                        <a:pt x="4128" y="3666"/>
                      </a:moveTo>
                      <a:lnTo>
                        <a:pt x="4108" y="3650"/>
                      </a:lnTo>
                      <a:lnTo>
                        <a:pt x="4114" y="3644"/>
                      </a:lnTo>
                      <a:lnTo>
                        <a:pt x="4132" y="3658"/>
                      </a:lnTo>
                      <a:lnTo>
                        <a:pt x="4128" y="3666"/>
                      </a:lnTo>
                      <a:close/>
                      <a:moveTo>
                        <a:pt x="450" y="3656"/>
                      </a:moveTo>
                      <a:lnTo>
                        <a:pt x="444" y="3650"/>
                      </a:lnTo>
                      <a:lnTo>
                        <a:pt x="464" y="3636"/>
                      </a:lnTo>
                      <a:lnTo>
                        <a:pt x="468" y="3642"/>
                      </a:lnTo>
                      <a:lnTo>
                        <a:pt x="450" y="3656"/>
                      </a:lnTo>
                      <a:close/>
                      <a:moveTo>
                        <a:pt x="4194" y="3574"/>
                      </a:moveTo>
                      <a:lnTo>
                        <a:pt x="4174" y="3560"/>
                      </a:lnTo>
                      <a:lnTo>
                        <a:pt x="4178" y="3554"/>
                      </a:lnTo>
                      <a:lnTo>
                        <a:pt x="4198" y="3566"/>
                      </a:lnTo>
                      <a:lnTo>
                        <a:pt x="4194" y="3574"/>
                      </a:lnTo>
                      <a:close/>
                      <a:moveTo>
                        <a:pt x="384" y="3564"/>
                      </a:moveTo>
                      <a:lnTo>
                        <a:pt x="380" y="3558"/>
                      </a:lnTo>
                      <a:lnTo>
                        <a:pt x="400" y="3544"/>
                      </a:lnTo>
                      <a:lnTo>
                        <a:pt x="404" y="3550"/>
                      </a:lnTo>
                      <a:lnTo>
                        <a:pt x="384" y="3564"/>
                      </a:lnTo>
                      <a:close/>
                      <a:moveTo>
                        <a:pt x="4254" y="3478"/>
                      </a:moveTo>
                      <a:lnTo>
                        <a:pt x="4234" y="3466"/>
                      </a:lnTo>
                      <a:lnTo>
                        <a:pt x="4238" y="3460"/>
                      </a:lnTo>
                      <a:lnTo>
                        <a:pt x="4258" y="3472"/>
                      </a:lnTo>
                      <a:lnTo>
                        <a:pt x="4254" y="3478"/>
                      </a:lnTo>
                      <a:close/>
                      <a:moveTo>
                        <a:pt x="324" y="3470"/>
                      </a:moveTo>
                      <a:lnTo>
                        <a:pt x="320" y="3462"/>
                      </a:lnTo>
                      <a:lnTo>
                        <a:pt x="340" y="3450"/>
                      </a:lnTo>
                      <a:lnTo>
                        <a:pt x="344" y="3456"/>
                      </a:lnTo>
                      <a:lnTo>
                        <a:pt x="324" y="3470"/>
                      </a:lnTo>
                      <a:close/>
                      <a:moveTo>
                        <a:pt x="4310" y="3380"/>
                      </a:moveTo>
                      <a:lnTo>
                        <a:pt x="4288" y="3370"/>
                      </a:lnTo>
                      <a:lnTo>
                        <a:pt x="4292" y="3362"/>
                      </a:lnTo>
                      <a:lnTo>
                        <a:pt x="4314" y="3374"/>
                      </a:lnTo>
                      <a:lnTo>
                        <a:pt x="4310" y="3380"/>
                      </a:lnTo>
                      <a:close/>
                      <a:moveTo>
                        <a:pt x="268" y="3372"/>
                      </a:moveTo>
                      <a:lnTo>
                        <a:pt x="266" y="3364"/>
                      </a:lnTo>
                      <a:lnTo>
                        <a:pt x="286" y="3354"/>
                      </a:lnTo>
                      <a:lnTo>
                        <a:pt x="290" y="3360"/>
                      </a:lnTo>
                      <a:lnTo>
                        <a:pt x="268" y="3372"/>
                      </a:lnTo>
                      <a:close/>
                      <a:moveTo>
                        <a:pt x="4362" y="3280"/>
                      </a:moveTo>
                      <a:lnTo>
                        <a:pt x="4340" y="3270"/>
                      </a:lnTo>
                      <a:lnTo>
                        <a:pt x="4342" y="3262"/>
                      </a:lnTo>
                      <a:lnTo>
                        <a:pt x="4364" y="3274"/>
                      </a:lnTo>
                      <a:lnTo>
                        <a:pt x="4362" y="3280"/>
                      </a:lnTo>
                      <a:close/>
                      <a:moveTo>
                        <a:pt x="218" y="3272"/>
                      </a:moveTo>
                      <a:lnTo>
                        <a:pt x="214" y="3264"/>
                      </a:lnTo>
                      <a:lnTo>
                        <a:pt x="236" y="3254"/>
                      </a:lnTo>
                      <a:lnTo>
                        <a:pt x="240" y="3260"/>
                      </a:lnTo>
                      <a:lnTo>
                        <a:pt x="218" y="3272"/>
                      </a:lnTo>
                      <a:close/>
                      <a:moveTo>
                        <a:pt x="4408" y="3178"/>
                      </a:moveTo>
                      <a:lnTo>
                        <a:pt x="4386" y="3168"/>
                      </a:lnTo>
                      <a:lnTo>
                        <a:pt x="4388" y="3160"/>
                      </a:lnTo>
                      <a:lnTo>
                        <a:pt x="4410" y="3170"/>
                      </a:lnTo>
                      <a:lnTo>
                        <a:pt x="4408" y="3178"/>
                      </a:lnTo>
                      <a:close/>
                      <a:moveTo>
                        <a:pt x="172" y="3168"/>
                      </a:moveTo>
                      <a:lnTo>
                        <a:pt x="170" y="3162"/>
                      </a:lnTo>
                      <a:lnTo>
                        <a:pt x="192" y="3152"/>
                      </a:lnTo>
                      <a:lnTo>
                        <a:pt x="196" y="3160"/>
                      </a:lnTo>
                      <a:lnTo>
                        <a:pt x="172" y="3168"/>
                      </a:lnTo>
                      <a:close/>
                      <a:moveTo>
                        <a:pt x="4448" y="3072"/>
                      </a:moveTo>
                      <a:lnTo>
                        <a:pt x="4426" y="3064"/>
                      </a:lnTo>
                      <a:lnTo>
                        <a:pt x="4428" y="3056"/>
                      </a:lnTo>
                      <a:lnTo>
                        <a:pt x="4452" y="3064"/>
                      </a:lnTo>
                      <a:lnTo>
                        <a:pt x="4448" y="3072"/>
                      </a:lnTo>
                      <a:close/>
                      <a:moveTo>
                        <a:pt x="132" y="3064"/>
                      </a:moveTo>
                      <a:lnTo>
                        <a:pt x="130" y="3056"/>
                      </a:lnTo>
                      <a:lnTo>
                        <a:pt x="152" y="3048"/>
                      </a:lnTo>
                      <a:lnTo>
                        <a:pt x="156" y="3056"/>
                      </a:lnTo>
                      <a:lnTo>
                        <a:pt x="132" y="3064"/>
                      </a:lnTo>
                      <a:close/>
                      <a:moveTo>
                        <a:pt x="4484" y="2966"/>
                      </a:moveTo>
                      <a:lnTo>
                        <a:pt x="4462" y="2958"/>
                      </a:lnTo>
                      <a:lnTo>
                        <a:pt x="4464" y="2950"/>
                      </a:lnTo>
                      <a:lnTo>
                        <a:pt x="4486" y="2958"/>
                      </a:lnTo>
                      <a:lnTo>
                        <a:pt x="4484" y="2966"/>
                      </a:lnTo>
                      <a:close/>
                      <a:moveTo>
                        <a:pt x="98" y="2956"/>
                      </a:moveTo>
                      <a:lnTo>
                        <a:pt x="94" y="2948"/>
                      </a:lnTo>
                      <a:lnTo>
                        <a:pt x="118" y="2942"/>
                      </a:lnTo>
                      <a:lnTo>
                        <a:pt x="120" y="2950"/>
                      </a:lnTo>
                      <a:lnTo>
                        <a:pt x="98" y="2956"/>
                      </a:lnTo>
                      <a:close/>
                      <a:moveTo>
                        <a:pt x="4514" y="2856"/>
                      </a:moveTo>
                      <a:lnTo>
                        <a:pt x="4492" y="2852"/>
                      </a:lnTo>
                      <a:lnTo>
                        <a:pt x="4494" y="2844"/>
                      </a:lnTo>
                      <a:lnTo>
                        <a:pt x="4516" y="2850"/>
                      </a:lnTo>
                      <a:lnTo>
                        <a:pt x="4514" y="2856"/>
                      </a:lnTo>
                      <a:close/>
                      <a:moveTo>
                        <a:pt x="68" y="2848"/>
                      </a:moveTo>
                      <a:lnTo>
                        <a:pt x="66" y="2840"/>
                      </a:lnTo>
                      <a:lnTo>
                        <a:pt x="88" y="2834"/>
                      </a:lnTo>
                      <a:lnTo>
                        <a:pt x="90" y="2842"/>
                      </a:lnTo>
                      <a:lnTo>
                        <a:pt x="68" y="2848"/>
                      </a:lnTo>
                      <a:close/>
                      <a:moveTo>
                        <a:pt x="4540" y="2748"/>
                      </a:moveTo>
                      <a:lnTo>
                        <a:pt x="4516" y="2742"/>
                      </a:lnTo>
                      <a:lnTo>
                        <a:pt x="4518" y="2734"/>
                      </a:lnTo>
                      <a:lnTo>
                        <a:pt x="4540" y="2740"/>
                      </a:lnTo>
                      <a:lnTo>
                        <a:pt x="4540" y="2748"/>
                      </a:lnTo>
                      <a:close/>
                      <a:moveTo>
                        <a:pt x="42" y="2738"/>
                      </a:moveTo>
                      <a:lnTo>
                        <a:pt x="42" y="2730"/>
                      </a:lnTo>
                      <a:lnTo>
                        <a:pt x="64" y="2726"/>
                      </a:lnTo>
                      <a:lnTo>
                        <a:pt x="66" y="2734"/>
                      </a:lnTo>
                      <a:lnTo>
                        <a:pt x="42" y="2738"/>
                      </a:lnTo>
                      <a:close/>
                      <a:moveTo>
                        <a:pt x="4558" y="2636"/>
                      </a:moveTo>
                      <a:lnTo>
                        <a:pt x="4536" y="2632"/>
                      </a:lnTo>
                      <a:lnTo>
                        <a:pt x="4536" y="2624"/>
                      </a:lnTo>
                      <a:lnTo>
                        <a:pt x="4560" y="2628"/>
                      </a:lnTo>
                      <a:lnTo>
                        <a:pt x="4558" y="2636"/>
                      </a:lnTo>
                      <a:close/>
                      <a:moveTo>
                        <a:pt x="24" y="2628"/>
                      </a:moveTo>
                      <a:lnTo>
                        <a:pt x="22" y="2620"/>
                      </a:lnTo>
                      <a:lnTo>
                        <a:pt x="46" y="2616"/>
                      </a:lnTo>
                      <a:lnTo>
                        <a:pt x="48" y="2624"/>
                      </a:lnTo>
                      <a:lnTo>
                        <a:pt x="24" y="2628"/>
                      </a:lnTo>
                      <a:close/>
                      <a:moveTo>
                        <a:pt x="4572" y="2524"/>
                      </a:moveTo>
                      <a:lnTo>
                        <a:pt x="4550" y="2522"/>
                      </a:lnTo>
                      <a:lnTo>
                        <a:pt x="4550" y="2514"/>
                      </a:lnTo>
                      <a:lnTo>
                        <a:pt x="4574" y="2516"/>
                      </a:lnTo>
                      <a:lnTo>
                        <a:pt x="4572" y="2524"/>
                      </a:lnTo>
                      <a:close/>
                      <a:moveTo>
                        <a:pt x="10" y="2516"/>
                      </a:moveTo>
                      <a:lnTo>
                        <a:pt x="10" y="2508"/>
                      </a:lnTo>
                      <a:lnTo>
                        <a:pt x="34" y="2506"/>
                      </a:lnTo>
                      <a:lnTo>
                        <a:pt x="34" y="2514"/>
                      </a:lnTo>
                      <a:lnTo>
                        <a:pt x="10" y="2516"/>
                      </a:lnTo>
                      <a:close/>
                      <a:moveTo>
                        <a:pt x="4582" y="2412"/>
                      </a:moveTo>
                      <a:lnTo>
                        <a:pt x="4558" y="2412"/>
                      </a:lnTo>
                      <a:lnTo>
                        <a:pt x="4558" y="2404"/>
                      </a:lnTo>
                      <a:lnTo>
                        <a:pt x="4582" y="2404"/>
                      </a:lnTo>
                      <a:lnTo>
                        <a:pt x="4582" y="2412"/>
                      </a:lnTo>
                      <a:close/>
                      <a:moveTo>
                        <a:pt x="2" y="2404"/>
                      </a:moveTo>
                      <a:lnTo>
                        <a:pt x="2" y="2396"/>
                      </a:lnTo>
                      <a:lnTo>
                        <a:pt x="26" y="2394"/>
                      </a:lnTo>
                      <a:lnTo>
                        <a:pt x="26" y="2402"/>
                      </a:lnTo>
                      <a:lnTo>
                        <a:pt x="2" y="2404"/>
                      </a:lnTo>
                      <a:close/>
                      <a:moveTo>
                        <a:pt x="4584" y="2300"/>
                      </a:moveTo>
                      <a:lnTo>
                        <a:pt x="4560" y="2300"/>
                      </a:lnTo>
                      <a:lnTo>
                        <a:pt x="4560" y="2292"/>
                      </a:lnTo>
                      <a:lnTo>
                        <a:pt x="4584" y="2292"/>
                      </a:lnTo>
                      <a:lnTo>
                        <a:pt x="4584" y="2300"/>
                      </a:lnTo>
                      <a:close/>
                      <a:moveTo>
                        <a:pt x="24" y="2290"/>
                      </a:moveTo>
                      <a:lnTo>
                        <a:pt x="0" y="2290"/>
                      </a:lnTo>
                      <a:lnTo>
                        <a:pt x="0" y="2282"/>
                      </a:lnTo>
                      <a:lnTo>
                        <a:pt x="24" y="2282"/>
                      </a:lnTo>
                      <a:lnTo>
                        <a:pt x="24" y="2290"/>
                      </a:lnTo>
                      <a:close/>
                      <a:moveTo>
                        <a:pt x="4558" y="2190"/>
                      </a:moveTo>
                      <a:lnTo>
                        <a:pt x="4558" y="2184"/>
                      </a:lnTo>
                      <a:lnTo>
                        <a:pt x="4582" y="2182"/>
                      </a:lnTo>
                      <a:lnTo>
                        <a:pt x="4582" y="2190"/>
                      </a:lnTo>
                      <a:lnTo>
                        <a:pt x="4558" y="2190"/>
                      </a:lnTo>
                      <a:close/>
                      <a:moveTo>
                        <a:pt x="26" y="2180"/>
                      </a:moveTo>
                      <a:lnTo>
                        <a:pt x="2" y="2178"/>
                      </a:lnTo>
                      <a:lnTo>
                        <a:pt x="2" y="2170"/>
                      </a:lnTo>
                      <a:lnTo>
                        <a:pt x="26" y="2172"/>
                      </a:lnTo>
                      <a:lnTo>
                        <a:pt x="26" y="2180"/>
                      </a:lnTo>
                      <a:close/>
                      <a:moveTo>
                        <a:pt x="4550" y="2080"/>
                      </a:moveTo>
                      <a:lnTo>
                        <a:pt x="4550" y="2072"/>
                      </a:lnTo>
                      <a:lnTo>
                        <a:pt x="4574" y="2070"/>
                      </a:lnTo>
                      <a:lnTo>
                        <a:pt x="4574" y="2078"/>
                      </a:lnTo>
                      <a:lnTo>
                        <a:pt x="4550" y="2080"/>
                      </a:lnTo>
                      <a:close/>
                      <a:moveTo>
                        <a:pt x="34" y="2068"/>
                      </a:moveTo>
                      <a:lnTo>
                        <a:pt x="10" y="2066"/>
                      </a:lnTo>
                      <a:lnTo>
                        <a:pt x="12" y="2058"/>
                      </a:lnTo>
                      <a:lnTo>
                        <a:pt x="36" y="2060"/>
                      </a:lnTo>
                      <a:lnTo>
                        <a:pt x="34" y="2068"/>
                      </a:lnTo>
                      <a:close/>
                      <a:moveTo>
                        <a:pt x="4538" y="1970"/>
                      </a:moveTo>
                      <a:lnTo>
                        <a:pt x="4536" y="1962"/>
                      </a:lnTo>
                      <a:lnTo>
                        <a:pt x="4560" y="1958"/>
                      </a:lnTo>
                      <a:lnTo>
                        <a:pt x="4562" y="1966"/>
                      </a:lnTo>
                      <a:lnTo>
                        <a:pt x="4538" y="1970"/>
                      </a:lnTo>
                      <a:close/>
                      <a:moveTo>
                        <a:pt x="48" y="1958"/>
                      </a:moveTo>
                      <a:lnTo>
                        <a:pt x="24" y="1954"/>
                      </a:lnTo>
                      <a:lnTo>
                        <a:pt x="26" y="1946"/>
                      </a:lnTo>
                      <a:lnTo>
                        <a:pt x="50" y="1950"/>
                      </a:lnTo>
                      <a:lnTo>
                        <a:pt x="48" y="1958"/>
                      </a:lnTo>
                      <a:close/>
                      <a:moveTo>
                        <a:pt x="4520" y="1860"/>
                      </a:moveTo>
                      <a:lnTo>
                        <a:pt x="4518" y="1852"/>
                      </a:lnTo>
                      <a:lnTo>
                        <a:pt x="4542" y="1846"/>
                      </a:lnTo>
                      <a:lnTo>
                        <a:pt x="4542" y="1854"/>
                      </a:lnTo>
                      <a:lnTo>
                        <a:pt x="4520" y="1860"/>
                      </a:lnTo>
                      <a:close/>
                      <a:moveTo>
                        <a:pt x="66" y="1848"/>
                      </a:moveTo>
                      <a:lnTo>
                        <a:pt x="44" y="1844"/>
                      </a:lnTo>
                      <a:lnTo>
                        <a:pt x="44" y="1836"/>
                      </a:lnTo>
                      <a:lnTo>
                        <a:pt x="68" y="1840"/>
                      </a:lnTo>
                      <a:lnTo>
                        <a:pt x="66" y="1848"/>
                      </a:lnTo>
                      <a:close/>
                      <a:moveTo>
                        <a:pt x="4496" y="1750"/>
                      </a:moveTo>
                      <a:lnTo>
                        <a:pt x="4494" y="1742"/>
                      </a:lnTo>
                      <a:lnTo>
                        <a:pt x="4518" y="1738"/>
                      </a:lnTo>
                      <a:lnTo>
                        <a:pt x="4518" y="1744"/>
                      </a:lnTo>
                      <a:lnTo>
                        <a:pt x="4496" y="1750"/>
                      </a:lnTo>
                      <a:close/>
                      <a:moveTo>
                        <a:pt x="92" y="1740"/>
                      </a:moveTo>
                      <a:lnTo>
                        <a:pt x="68" y="1734"/>
                      </a:lnTo>
                      <a:lnTo>
                        <a:pt x="70" y="1726"/>
                      </a:lnTo>
                      <a:lnTo>
                        <a:pt x="94" y="1732"/>
                      </a:lnTo>
                      <a:lnTo>
                        <a:pt x="92" y="1740"/>
                      </a:lnTo>
                      <a:close/>
                      <a:moveTo>
                        <a:pt x="4466" y="1644"/>
                      </a:moveTo>
                      <a:lnTo>
                        <a:pt x="4464" y="1636"/>
                      </a:lnTo>
                      <a:lnTo>
                        <a:pt x="4488" y="1628"/>
                      </a:lnTo>
                      <a:lnTo>
                        <a:pt x="4490" y="1636"/>
                      </a:lnTo>
                      <a:lnTo>
                        <a:pt x="4466" y="1644"/>
                      </a:lnTo>
                      <a:close/>
                      <a:moveTo>
                        <a:pt x="120" y="1632"/>
                      </a:moveTo>
                      <a:lnTo>
                        <a:pt x="98" y="1626"/>
                      </a:lnTo>
                      <a:lnTo>
                        <a:pt x="100" y="1618"/>
                      </a:lnTo>
                      <a:lnTo>
                        <a:pt x="124" y="1624"/>
                      </a:lnTo>
                      <a:lnTo>
                        <a:pt x="120" y="1632"/>
                      </a:lnTo>
                      <a:close/>
                      <a:moveTo>
                        <a:pt x="4432" y="1538"/>
                      </a:moveTo>
                      <a:lnTo>
                        <a:pt x="4430" y="1530"/>
                      </a:lnTo>
                      <a:lnTo>
                        <a:pt x="4452" y="1522"/>
                      </a:lnTo>
                      <a:lnTo>
                        <a:pt x="4454" y="1530"/>
                      </a:lnTo>
                      <a:lnTo>
                        <a:pt x="4432" y="1538"/>
                      </a:lnTo>
                      <a:close/>
                      <a:moveTo>
                        <a:pt x="156" y="1526"/>
                      </a:moveTo>
                      <a:lnTo>
                        <a:pt x="134" y="1518"/>
                      </a:lnTo>
                      <a:lnTo>
                        <a:pt x="136" y="1510"/>
                      </a:lnTo>
                      <a:lnTo>
                        <a:pt x="158" y="1518"/>
                      </a:lnTo>
                      <a:lnTo>
                        <a:pt x="156" y="1526"/>
                      </a:lnTo>
                      <a:close/>
                      <a:moveTo>
                        <a:pt x="4392" y="1434"/>
                      </a:moveTo>
                      <a:lnTo>
                        <a:pt x="4390" y="1426"/>
                      </a:lnTo>
                      <a:lnTo>
                        <a:pt x="4412" y="1416"/>
                      </a:lnTo>
                      <a:lnTo>
                        <a:pt x="4414" y="1424"/>
                      </a:lnTo>
                      <a:lnTo>
                        <a:pt x="4392" y="1434"/>
                      </a:lnTo>
                      <a:close/>
                      <a:moveTo>
                        <a:pt x="196" y="1422"/>
                      </a:moveTo>
                      <a:lnTo>
                        <a:pt x="174" y="1412"/>
                      </a:lnTo>
                      <a:lnTo>
                        <a:pt x="178" y="1406"/>
                      </a:lnTo>
                      <a:lnTo>
                        <a:pt x="200" y="1414"/>
                      </a:lnTo>
                      <a:lnTo>
                        <a:pt x="196" y="1422"/>
                      </a:lnTo>
                      <a:close/>
                      <a:moveTo>
                        <a:pt x="4348" y="1332"/>
                      </a:moveTo>
                      <a:lnTo>
                        <a:pt x="4344" y="1324"/>
                      </a:lnTo>
                      <a:lnTo>
                        <a:pt x="4366" y="1314"/>
                      </a:lnTo>
                      <a:lnTo>
                        <a:pt x="4370" y="1322"/>
                      </a:lnTo>
                      <a:lnTo>
                        <a:pt x="4348" y="1332"/>
                      </a:lnTo>
                      <a:close/>
                      <a:moveTo>
                        <a:pt x="242" y="1320"/>
                      </a:moveTo>
                      <a:lnTo>
                        <a:pt x="220" y="1310"/>
                      </a:lnTo>
                      <a:lnTo>
                        <a:pt x="224" y="1302"/>
                      </a:lnTo>
                      <a:lnTo>
                        <a:pt x="246" y="1312"/>
                      </a:lnTo>
                      <a:lnTo>
                        <a:pt x="242" y="1320"/>
                      </a:lnTo>
                      <a:close/>
                      <a:moveTo>
                        <a:pt x="4298" y="1232"/>
                      </a:moveTo>
                      <a:lnTo>
                        <a:pt x="4294" y="1224"/>
                      </a:lnTo>
                      <a:lnTo>
                        <a:pt x="4316" y="1214"/>
                      </a:lnTo>
                      <a:lnTo>
                        <a:pt x="4320" y="1220"/>
                      </a:lnTo>
                      <a:lnTo>
                        <a:pt x="4298" y="1232"/>
                      </a:lnTo>
                      <a:close/>
                      <a:moveTo>
                        <a:pt x="292" y="1220"/>
                      </a:moveTo>
                      <a:lnTo>
                        <a:pt x="270" y="1210"/>
                      </a:lnTo>
                      <a:lnTo>
                        <a:pt x="274" y="1202"/>
                      </a:lnTo>
                      <a:lnTo>
                        <a:pt x="296" y="1214"/>
                      </a:lnTo>
                      <a:lnTo>
                        <a:pt x="292" y="1220"/>
                      </a:lnTo>
                      <a:close/>
                      <a:moveTo>
                        <a:pt x="4244" y="1136"/>
                      </a:moveTo>
                      <a:lnTo>
                        <a:pt x="4240" y="1128"/>
                      </a:lnTo>
                      <a:lnTo>
                        <a:pt x="4260" y="1116"/>
                      </a:lnTo>
                      <a:lnTo>
                        <a:pt x="4264" y="1122"/>
                      </a:lnTo>
                      <a:lnTo>
                        <a:pt x="4244" y="1136"/>
                      </a:lnTo>
                      <a:close/>
                      <a:moveTo>
                        <a:pt x="348" y="1124"/>
                      </a:moveTo>
                      <a:lnTo>
                        <a:pt x="326" y="1112"/>
                      </a:lnTo>
                      <a:lnTo>
                        <a:pt x="330" y="1104"/>
                      </a:lnTo>
                      <a:lnTo>
                        <a:pt x="352" y="1116"/>
                      </a:lnTo>
                      <a:lnTo>
                        <a:pt x="348" y="1124"/>
                      </a:lnTo>
                      <a:close/>
                      <a:moveTo>
                        <a:pt x="4184" y="1040"/>
                      </a:moveTo>
                      <a:lnTo>
                        <a:pt x="4180" y="1034"/>
                      </a:lnTo>
                      <a:lnTo>
                        <a:pt x="4200" y="1020"/>
                      </a:lnTo>
                      <a:lnTo>
                        <a:pt x="4204" y="1028"/>
                      </a:lnTo>
                      <a:lnTo>
                        <a:pt x="4184" y="1040"/>
                      </a:lnTo>
                      <a:close/>
                      <a:moveTo>
                        <a:pt x="406" y="1030"/>
                      </a:moveTo>
                      <a:lnTo>
                        <a:pt x="386" y="1016"/>
                      </a:lnTo>
                      <a:lnTo>
                        <a:pt x="392" y="1010"/>
                      </a:lnTo>
                      <a:lnTo>
                        <a:pt x="412" y="1022"/>
                      </a:lnTo>
                      <a:lnTo>
                        <a:pt x="406" y="1030"/>
                      </a:lnTo>
                      <a:close/>
                      <a:moveTo>
                        <a:pt x="4120" y="950"/>
                      </a:moveTo>
                      <a:lnTo>
                        <a:pt x="4116" y="944"/>
                      </a:lnTo>
                      <a:lnTo>
                        <a:pt x="4136" y="928"/>
                      </a:lnTo>
                      <a:lnTo>
                        <a:pt x="4140" y="936"/>
                      </a:lnTo>
                      <a:lnTo>
                        <a:pt x="4120" y="950"/>
                      </a:lnTo>
                      <a:close/>
                      <a:moveTo>
                        <a:pt x="472" y="938"/>
                      </a:moveTo>
                      <a:lnTo>
                        <a:pt x="452" y="924"/>
                      </a:lnTo>
                      <a:lnTo>
                        <a:pt x="456" y="918"/>
                      </a:lnTo>
                      <a:lnTo>
                        <a:pt x="476" y="932"/>
                      </a:lnTo>
                      <a:lnTo>
                        <a:pt x="472" y="938"/>
                      </a:lnTo>
                      <a:close/>
                      <a:moveTo>
                        <a:pt x="4052" y="862"/>
                      </a:moveTo>
                      <a:lnTo>
                        <a:pt x="4048" y="856"/>
                      </a:lnTo>
                      <a:lnTo>
                        <a:pt x="4066" y="840"/>
                      </a:lnTo>
                      <a:lnTo>
                        <a:pt x="4072" y="846"/>
                      </a:lnTo>
                      <a:lnTo>
                        <a:pt x="4052" y="862"/>
                      </a:lnTo>
                      <a:close/>
                      <a:moveTo>
                        <a:pt x="540" y="850"/>
                      </a:moveTo>
                      <a:lnTo>
                        <a:pt x="522" y="836"/>
                      </a:lnTo>
                      <a:lnTo>
                        <a:pt x="526" y="830"/>
                      </a:lnTo>
                      <a:lnTo>
                        <a:pt x="546" y="844"/>
                      </a:lnTo>
                      <a:lnTo>
                        <a:pt x="540" y="850"/>
                      </a:lnTo>
                      <a:close/>
                      <a:moveTo>
                        <a:pt x="3980" y="776"/>
                      </a:moveTo>
                      <a:lnTo>
                        <a:pt x="3976" y="770"/>
                      </a:lnTo>
                      <a:lnTo>
                        <a:pt x="3992" y="754"/>
                      </a:lnTo>
                      <a:lnTo>
                        <a:pt x="3998" y="760"/>
                      </a:lnTo>
                      <a:lnTo>
                        <a:pt x="3980" y="776"/>
                      </a:lnTo>
                      <a:close/>
                      <a:moveTo>
                        <a:pt x="612" y="766"/>
                      </a:moveTo>
                      <a:lnTo>
                        <a:pt x="596" y="750"/>
                      </a:lnTo>
                      <a:lnTo>
                        <a:pt x="600" y="744"/>
                      </a:lnTo>
                      <a:lnTo>
                        <a:pt x="618" y="760"/>
                      </a:lnTo>
                      <a:lnTo>
                        <a:pt x="612" y="766"/>
                      </a:lnTo>
                      <a:close/>
                      <a:moveTo>
                        <a:pt x="3904" y="696"/>
                      </a:moveTo>
                      <a:lnTo>
                        <a:pt x="3898" y="690"/>
                      </a:lnTo>
                      <a:lnTo>
                        <a:pt x="3916" y="674"/>
                      </a:lnTo>
                      <a:lnTo>
                        <a:pt x="3922" y="678"/>
                      </a:lnTo>
                      <a:lnTo>
                        <a:pt x="3904" y="696"/>
                      </a:lnTo>
                      <a:close/>
                      <a:moveTo>
                        <a:pt x="690" y="686"/>
                      </a:moveTo>
                      <a:lnTo>
                        <a:pt x="672" y="668"/>
                      </a:lnTo>
                      <a:lnTo>
                        <a:pt x="678" y="664"/>
                      </a:lnTo>
                      <a:lnTo>
                        <a:pt x="696" y="680"/>
                      </a:lnTo>
                      <a:lnTo>
                        <a:pt x="690" y="686"/>
                      </a:lnTo>
                      <a:close/>
                      <a:moveTo>
                        <a:pt x="3824" y="618"/>
                      </a:moveTo>
                      <a:lnTo>
                        <a:pt x="3818" y="614"/>
                      </a:lnTo>
                      <a:lnTo>
                        <a:pt x="3834" y="596"/>
                      </a:lnTo>
                      <a:lnTo>
                        <a:pt x="3840" y="600"/>
                      </a:lnTo>
                      <a:lnTo>
                        <a:pt x="3824" y="618"/>
                      </a:lnTo>
                      <a:close/>
                      <a:moveTo>
                        <a:pt x="770" y="610"/>
                      </a:moveTo>
                      <a:lnTo>
                        <a:pt x="754" y="592"/>
                      </a:lnTo>
                      <a:lnTo>
                        <a:pt x="760" y="586"/>
                      </a:lnTo>
                      <a:lnTo>
                        <a:pt x="776" y="604"/>
                      </a:lnTo>
                      <a:lnTo>
                        <a:pt x="770" y="610"/>
                      </a:lnTo>
                      <a:close/>
                      <a:moveTo>
                        <a:pt x="3740" y="546"/>
                      </a:moveTo>
                      <a:lnTo>
                        <a:pt x="3734" y="540"/>
                      </a:lnTo>
                      <a:lnTo>
                        <a:pt x="3748" y="522"/>
                      </a:lnTo>
                      <a:lnTo>
                        <a:pt x="3756" y="526"/>
                      </a:lnTo>
                      <a:lnTo>
                        <a:pt x="3740" y="546"/>
                      </a:lnTo>
                      <a:close/>
                      <a:moveTo>
                        <a:pt x="854" y="536"/>
                      </a:moveTo>
                      <a:lnTo>
                        <a:pt x="840" y="518"/>
                      </a:lnTo>
                      <a:lnTo>
                        <a:pt x="846" y="512"/>
                      </a:lnTo>
                      <a:lnTo>
                        <a:pt x="862" y="532"/>
                      </a:lnTo>
                      <a:lnTo>
                        <a:pt x="854" y="536"/>
                      </a:lnTo>
                      <a:close/>
                      <a:moveTo>
                        <a:pt x="3652" y="476"/>
                      </a:moveTo>
                      <a:lnTo>
                        <a:pt x="3646" y="472"/>
                      </a:lnTo>
                      <a:lnTo>
                        <a:pt x="3660" y="452"/>
                      </a:lnTo>
                      <a:lnTo>
                        <a:pt x="3666" y="458"/>
                      </a:lnTo>
                      <a:lnTo>
                        <a:pt x="3652" y="476"/>
                      </a:lnTo>
                      <a:close/>
                      <a:moveTo>
                        <a:pt x="942" y="468"/>
                      </a:moveTo>
                      <a:lnTo>
                        <a:pt x="928" y="448"/>
                      </a:lnTo>
                      <a:lnTo>
                        <a:pt x="934" y="444"/>
                      </a:lnTo>
                      <a:lnTo>
                        <a:pt x="950" y="464"/>
                      </a:lnTo>
                      <a:lnTo>
                        <a:pt x="942" y="468"/>
                      </a:lnTo>
                      <a:close/>
                      <a:moveTo>
                        <a:pt x="3562" y="412"/>
                      </a:moveTo>
                      <a:lnTo>
                        <a:pt x="3556" y="408"/>
                      </a:lnTo>
                      <a:lnTo>
                        <a:pt x="3568" y="388"/>
                      </a:lnTo>
                      <a:lnTo>
                        <a:pt x="3576" y="392"/>
                      </a:lnTo>
                      <a:lnTo>
                        <a:pt x="3562" y="412"/>
                      </a:lnTo>
                      <a:close/>
                      <a:moveTo>
                        <a:pt x="1034" y="404"/>
                      </a:moveTo>
                      <a:lnTo>
                        <a:pt x="1020" y="384"/>
                      </a:lnTo>
                      <a:lnTo>
                        <a:pt x="1026" y="380"/>
                      </a:lnTo>
                      <a:lnTo>
                        <a:pt x="1040" y="400"/>
                      </a:lnTo>
                      <a:lnTo>
                        <a:pt x="1034" y="404"/>
                      </a:lnTo>
                      <a:close/>
                      <a:moveTo>
                        <a:pt x="3468" y="352"/>
                      </a:moveTo>
                      <a:lnTo>
                        <a:pt x="3460" y="348"/>
                      </a:lnTo>
                      <a:lnTo>
                        <a:pt x="3474" y="326"/>
                      </a:lnTo>
                      <a:lnTo>
                        <a:pt x="3480" y="330"/>
                      </a:lnTo>
                      <a:lnTo>
                        <a:pt x="3468" y="352"/>
                      </a:lnTo>
                      <a:close/>
                      <a:moveTo>
                        <a:pt x="1128" y="344"/>
                      </a:moveTo>
                      <a:lnTo>
                        <a:pt x="1116" y="324"/>
                      </a:lnTo>
                      <a:lnTo>
                        <a:pt x="1122" y="320"/>
                      </a:lnTo>
                      <a:lnTo>
                        <a:pt x="1134" y="340"/>
                      </a:lnTo>
                      <a:lnTo>
                        <a:pt x="1128" y="344"/>
                      </a:lnTo>
                      <a:close/>
                      <a:moveTo>
                        <a:pt x="3372" y="296"/>
                      </a:moveTo>
                      <a:lnTo>
                        <a:pt x="3364" y="292"/>
                      </a:lnTo>
                      <a:lnTo>
                        <a:pt x="3376" y="272"/>
                      </a:lnTo>
                      <a:lnTo>
                        <a:pt x="3382" y="274"/>
                      </a:lnTo>
                      <a:lnTo>
                        <a:pt x="3372" y="296"/>
                      </a:lnTo>
                      <a:close/>
                      <a:moveTo>
                        <a:pt x="1224" y="290"/>
                      </a:moveTo>
                      <a:lnTo>
                        <a:pt x="1214" y="268"/>
                      </a:lnTo>
                      <a:lnTo>
                        <a:pt x="1220" y="264"/>
                      </a:lnTo>
                      <a:lnTo>
                        <a:pt x="1232" y="286"/>
                      </a:lnTo>
                      <a:lnTo>
                        <a:pt x="1224" y="290"/>
                      </a:lnTo>
                      <a:close/>
                      <a:moveTo>
                        <a:pt x="3272" y="246"/>
                      </a:moveTo>
                      <a:lnTo>
                        <a:pt x="3264" y="242"/>
                      </a:lnTo>
                      <a:lnTo>
                        <a:pt x="3274" y="220"/>
                      </a:lnTo>
                      <a:lnTo>
                        <a:pt x="3282" y="224"/>
                      </a:lnTo>
                      <a:lnTo>
                        <a:pt x="3272" y="246"/>
                      </a:lnTo>
                      <a:close/>
                      <a:moveTo>
                        <a:pt x="1324" y="240"/>
                      </a:moveTo>
                      <a:lnTo>
                        <a:pt x="1314" y="218"/>
                      </a:lnTo>
                      <a:lnTo>
                        <a:pt x="1320" y="214"/>
                      </a:lnTo>
                      <a:lnTo>
                        <a:pt x="1330" y="236"/>
                      </a:lnTo>
                      <a:lnTo>
                        <a:pt x="1324" y="240"/>
                      </a:lnTo>
                      <a:close/>
                      <a:moveTo>
                        <a:pt x="3170" y="200"/>
                      </a:moveTo>
                      <a:lnTo>
                        <a:pt x="3162" y="196"/>
                      </a:lnTo>
                      <a:lnTo>
                        <a:pt x="3172" y="174"/>
                      </a:lnTo>
                      <a:lnTo>
                        <a:pt x="3180" y="178"/>
                      </a:lnTo>
                      <a:lnTo>
                        <a:pt x="3170" y="200"/>
                      </a:lnTo>
                      <a:close/>
                      <a:moveTo>
                        <a:pt x="1426" y="194"/>
                      </a:moveTo>
                      <a:lnTo>
                        <a:pt x="1416" y="172"/>
                      </a:lnTo>
                      <a:lnTo>
                        <a:pt x="1424" y="170"/>
                      </a:lnTo>
                      <a:lnTo>
                        <a:pt x="1432" y="192"/>
                      </a:lnTo>
                      <a:lnTo>
                        <a:pt x="1426" y="194"/>
                      </a:lnTo>
                      <a:close/>
                      <a:moveTo>
                        <a:pt x="3066" y="158"/>
                      </a:moveTo>
                      <a:lnTo>
                        <a:pt x="3058" y="156"/>
                      </a:lnTo>
                      <a:lnTo>
                        <a:pt x="3066" y="134"/>
                      </a:lnTo>
                      <a:lnTo>
                        <a:pt x="3074" y="136"/>
                      </a:lnTo>
                      <a:lnTo>
                        <a:pt x="3066" y="158"/>
                      </a:lnTo>
                      <a:close/>
                      <a:moveTo>
                        <a:pt x="1530" y="154"/>
                      </a:moveTo>
                      <a:lnTo>
                        <a:pt x="1522" y="132"/>
                      </a:lnTo>
                      <a:lnTo>
                        <a:pt x="1528" y="130"/>
                      </a:lnTo>
                      <a:lnTo>
                        <a:pt x="1536" y="152"/>
                      </a:lnTo>
                      <a:lnTo>
                        <a:pt x="1530" y="154"/>
                      </a:lnTo>
                      <a:close/>
                      <a:moveTo>
                        <a:pt x="2960" y="124"/>
                      </a:moveTo>
                      <a:lnTo>
                        <a:pt x="2952" y="122"/>
                      </a:lnTo>
                      <a:lnTo>
                        <a:pt x="2960" y="98"/>
                      </a:lnTo>
                      <a:lnTo>
                        <a:pt x="2968" y="100"/>
                      </a:lnTo>
                      <a:lnTo>
                        <a:pt x="2960" y="124"/>
                      </a:lnTo>
                      <a:close/>
                      <a:moveTo>
                        <a:pt x="1634" y="120"/>
                      </a:moveTo>
                      <a:lnTo>
                        <a:pt x="1628" y="98"/>
                      </a:lnTo>
                      <a:lnTo>
                        <a:pt x="1636" y="94"/>
                      </a:lnTo>
                      <a:lnTo>
                        <a:pt x="1642" y="118"/>
                      </a:lnTo>
                      <a:lnTo>
                        <a:pt x="1634" y="120"/>
                      </a:lnTo>
                      <a:close/>
                      <a:moveTo>
                        <a:pt x="2852" y="94"/>
                      </a:moveTo>
                      <a:lnTo>
                        <a:pt x="2846" y="92"/>
                      </a:lnTo>
                      <a:lnTo>
                        <a:pt x="2850" y="68"/>
                      </a:lnTo>
                      <a:lnTo>
                        <a:pt x="2858" y="70"/>
                      </a:lnTo>
                      <a:lnTo>
                        <a:pt x="2852" y="94"/>
                      </a:lnTo>
                      <a:close/>
                      <a:moveTo>
                        <a:pt x="1742" y="90"/>
                      </a:moveTo>
                      <a:lnTo>
                        <a:pt x="1736" y="68"/>
                      </a:lnTo>
                      <a:lnTo>
                        <a:pt x="1744" y="66"/>
                      </a:lnTo>
                      <a:lnTo>
                        <a:pt x="1750" y="88"/>
                      </a:lnTo>
                      <a:lnTo>
                        <a:pt x="1742" y="90"/>
                      </a:lnTo>
                      <a:close/>
                      <a:moveTo>
                        <a:pt x="2744" y="68"/>
                      </a:moveTo>
                      <a:lnTo>
                        <a:pt x="2736" y="66"/>
                      </a:lnTo>
                      <a:lnTo>
                        <a:pt x="2742" y="44"/>
                      </a:lnTo>
                      <a:lnTo>
                        <a:pt x="2750" y="44"/>
                      </a:lnTo>
                      <a:lnTo>
                        <a:pt x="2744" y="68"/>
                      </a:lnTo>
                      <a:close/>
                      <a:moveTo>
                        <a:pt x="1852" y="66"/>
                      </a:moveTo>
                      <a:lnTo>
                        <a:pt x="1846" y="42"/>
                      </a:lnTo>
                      <a:lnTo>
                        <a:pt x="1854" y="42"/>
                      </a:lnTo>
                      <a:lnTo>
                        <a:pt x="1858" y="64"/>
                      </a:lnTo>
                      <a:lnTo>
                        <a:pt x="1852" y="66"/>
                      </a:lnTo>
                      <a:close/>
                      <a:moveTo>
                        <a:pt x="2634" y="50"/>
                      </a:moveTo>
                      <a:lnTo>
                        <a:pt x="2626" y="48"/>
                      </a:lnTo>
                      <a:lnTo>
                        <a:pt x="2630" y="24"/>
                      </a:lnTo>
                      <a:lnTo>
                        <a:pt x="2638" y="26"/>
                      </a:lnTo>
                      <a:lnTo>
                        <a:pt x="2634" y="50"/>
                      </a:lnTo>
                      <a:close/>
                      <a:moveTo>
                        <a:pt x="1960" y="48"/>
                      </a:moveTo>
                      <a:lnTo>
                        <a:pt x="1958" y="24"/>
                      </a:lnTo>
                      <a:lnTo>
                        <a:pt x="1966" y="22"/>
                      </a:lnTo>
                      <a:lnTo>
                        <a:pt x="1968" y="46"/>
                      </a:lnTo>
                      <a:lnTo>
                        <a:pt x="1960" y="48"/>
                      </a:lnTo>
                      <a:close/>
                      <a:moveTo>
                        <a:pt x="2524" y="36"/>
                      </a:moveTo>
                      <a:lnTo>
                        <a:pt x="2516" y="34"/>
                      </a:lnTo>
                      <a:lnTo>
                        <a:pt x="2518" y="10"/>
                      </a:lnTo>
                      <a:lnTo>
                        <a:pt x="2526" y="12"/>
                      </a:lnTo>
                      <a:lnTo>
                        <a:pt x="2524" y="36"/>
                      </a:lnTo>
                      <a:close/>
                      <a:moveTo>
                        <a:pt x="2072" y="34"/>
                      </a:moveTo>
                      <a:lnTo>
                        <a:pt x="2070" y="10"/>
                      </a:lnTo>
                      <a:lnTo>
                        <a:pt x="2078" y="10"/>
                      </a:lnTo>
                      <a:lnTo>
                        <a:pt x="2080" y="34"/>
                      </a:lnTo>
                      <a:lnTo>
                        <a:pt x="2072" y="34"/>
                      </a:lnTo>
                      <a:close/>
                      <a:moveTo>
                        <a:pt x="2414" y="26"/>
                      </a:moveTo>
                      <a:lnTo>
                        <a:pt x="2406" y="26"/>
                      </a:lnTo>
                      <a:lnTo>
                        <a:pt x="2406" y="2"/>
                      </a:lnTo>
                      <a:lnTo>
                        <a:pt x="2414" y="2"/>
                      </a:lnTo>
                      <a:lnTo>
                        <a:pt x="2414" y="26"/>
                      </a:lnTo>
                      <a:close/>
                      <a:moveTo>
                        <a:pt x="2182" y="26"/>
                      </a:moveTo>
                      <a:lnTo>
                        <a:pt x="2182" y="2"/>
                      </a:lnTo>
                      <a:lnTo>
                        <a:pt x="2190" y="2"/>
                      </a:lnTo>
                      <a:lnTo>
                        <a:pt x="2190" y="26"/>
                      </a:lnTo>
                      <a:lnTo>
                        <a:pt x="2182" y="26"/>
                      </a:lnTo>
                      <a:close/>
                      <a:moveTo>
                        <a:pt x="2302" y="24"/>
                      </a:moveTo>
                      <a:lnTo>
                        <a:pt x="2294" y="24"/>
                      </a:lnTo>
                      <a:lnTo>
                        <a:pt x="2294" y="0"/>
                      </a:lnTo>
                      <a:lnTo>
                        <a:pt x="2302" y="0"/>
                      </a:lnTo>
                      <a:lnTo>
                        <a:pt x="2302" y="24"/>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7" name="Freeform 42">
                  <a:extLst>
                    <a:ext uri="{FF2B5EF4-FFF2-40B4-BE49-F238E27FC236}">
                      <a16:creationId xmlns:a16="http://schemas.microsoft.com/office/drawing/2014/main" id="{AC233747-EEBA-4B59-9BB6-59B79B4DE16F}"/>
                    </a:ext>
                  </a:extLst>
                </p:cNvPr>
                <p:cNvSpPr>
                  <a:spLocks noEditPoints="1"/>
                </p:cNvSpPr>
                <p:nvPr/>
              </p:nvSpPr>
              <p:spPr bwMode="auto">
                <a:xfrm>
                  <a:off x="12707258" y="1836319"/>
                  <a:ext cx="1438532" cy="1422883"/>
                </a:xfrm>
                <a:custGeom>
                  <a:avLst/>
                  <a:gdLst/>
                  <a:ahLst/>
                  <a:cxnLst>
                    <a:cxn ang="0">
                      <a:pos x="2248" y="4236"/>
                    </a:cxn>
                    <a:cxn ang="0">
                      <a:pos x="1856" y="4224"/>
                    </a:cxn>
                    <a:cxn ang="0">
                      <a:pos x="2468" y="4196"/>
                    </a:cxn>
                    <a:cxn ang="0">
                      <a:pos x="1634" y="4184"/>
                    </a:cxn>
                    <a:cxn ang="0">
                      <a:pos x="2686" y="4148"/>
                    </a:cxn>
                    <a:cxn ang="0">
                      <a:pos x="1366" y="4102"/>
                    </a:cxn>
                    <a:cxn ang="0">
                      <a:pos x="2950" y="4056"/>
                    </a:cxn>
                    <a:cxn ang="0">
                      <a:pos x="1168" y="3998"/>
                    </a:cxn>
                    <a:cxn ang="0">
                      <a:pos x="3156" y="3970"/>
                    </a:cxn>
                    <a:cxn ang="0">
                      <a:pos x="974" y="3886"/>
                    </a:cxn>
                    <a:cxn ang="0">
                      <a:pos x="3346" y="3850"/>
                    </a:cxn>
                    <a:cxn ang="0">
                      <a:pos x="838" y="3788"/>
                    </a:cxn>
                    <a:cxn ang="0">
                      <a:pos x="3480" y="3748"/>
                    </a:cxn>
                    <a:cxn ang="0">
                      <a:pos x="658" y="3656"/>
                    </a:cxn>
                    <a:cxn ang="0">
                      <a:pos x="3644" y="3594"/>
                    </a:cxn>
                    <a:cxn ang="0">
                      <a:pos x="3792" y="3424"/>
                    </a:cxn>
                    <a:cxn ang="0">
                      <a:pos x="366" y="3314"/>
                    </a:cxn>
                    <a:cxn ang="0">
                      <a:pos x="3908" y="3232"/>
                    </a:cxn>
                    <a:cxn ang="0">
                      <a:pos x="250" y="3122"/>
                    </a:cxn>
                    <a:cxn ang="0">
                      <a:pos x="4014" y="3036"/>
                    </a:cxn>
                    <a:cxn ang="0">
                      <a:pos x="134" y="2866"/>
                    </a:cxn>
                    <a:cxn ang="0">
                      <a:pos x="4120" y="2778"/>
                    </a:cxn>
                    <a:cxn ang="0">
                      <a:pos x="82" y="2648"/>
                    </a:cxn>
                    <a:cxn ang="0">
                      <a:pos x="4194" y="2566"/>
                    </a:cxn>
                    <a:cxn ang="0">
                      <a:pos x="38" y="2430"/>
                    </a:cxn>
                    <a:cxn ang="0">
                      <a:pos x="4228" y="2344"/>
                    </a:cxn>
                    <a:cxn ang="0">
                      <a:pos x="20" y="2262"/>
                    </a:cxn>
                    <a:cxn ang="0">
                      <a:pos x="4240" y="2176"/>
                    </a:cxn>
                    <a:cxn ang="0">
                      <a:pos x="4224" y="2114"/>
                    </a:cxn>
                    <a:cxn ang="0">
                      <a:pos x="16" y="2040"/>
                    </a:cxn>
                    <a:cxn ang="0">
                      <a:pos x="36" y="1818"/>
                    </a:cxn>
                    <a:cxn ang="0">
                      <a:pos x="4176" y="1670"/>
                    </a:cxn>
                    <a:cxn ang="0">
                      <a:pos x="64" y="1596"/>
                    </a:cxn>
                    <a:cxn ang="0">
                      <a:pos x="4118" y="1456"/>
                    </a:cxn>
                    <a:cxn ang="0">
                      <a:pos x="132" y="1380"/>
                    </a:cxn>
                    <a:cxn ang="0">
                      <a:pos x="4012" y="1198"/>
                    </a:cxn>
                    <a:cxn ang="0">
                      <a:pos x="248" y="1124"/>
                    </a:cxn>
                    <a:cxn ang="0">
                      <a:pos x="3918" y="994"/>
                    </a:cxn>
                    <a:cxn ang="0">
                      <a:pos x="376" y="940"/>
                    </a:cxn>
                    <a:cxn ang="0">
                      <a:pos x="3788" y="810"/>
                    </a:cxn>
                    <a:cxn ang="0">
                      <a:pos x="512" y="762"/>
                    </a:cxn>
                    <a:cxn ang="0">
                      <a:pos x="3680" y="682"/>
                    </a:cxn>
                    <a:cxn ang="0">
                      <a:pos x="624" y="640"/>
                    </a:cxn>
                    <a:cxn ang="0">
                      <a:pos x="3508" y="538"/>
                    </a:cxn>
                    <a:cxn ang="0">
                      <a:pos x="790" y="490"/>
                    </a:cxn>
                    <a:cxn ang="0">
                      <a:pos x="970" y="358"/>
                    </a:cxn>
                    <a:cxn ang="0">
                      <a:pos x="3144" y="280"/>
                    </a:cxn>
                    <a:cxn ang="0">
                      <a:pos x="1154" y="232"/>
                    </a:cxn>
                    <a:cxn ang="0">
                      <a:pos x="2944" y="182"/>
                    </a:cxn>
                    <a:cxn ang="0">
                      <a:pos x="1360" y="140"/>
                    </a:cxn>
                    <a:cxn ang="0">
                      <a:pos x="2680" y="90"/>
                    </a:cxn>
                    <a:cxn ang="0">
                      <a:pos x="1628" y="56"/>
                    </a:cxn>
                    <a:cxn ang="0">
                      <a:pos x="2464" y="28"/>
                    </a:cxn>
                    <a:cxn ang="0">
                      <a:pos x="1850" y="32"/>
                    </a:cxn>
                    <a:cxn ang="0">
                      <a:pos x="2242" y="2"/>
                    </a:cxn>
                    <a:cxn ang="0">
                      <a:pos x="2074" y="16"/>
                    </a:cxn>
                  </a:cxnLst>
                  <a:rect l="0" t="0" r="r" b="b"/>
                  <a:pathLst>
                    <a:path w="4240" h="4240">
                      <a:moveTo>
                        <a:pt x="2080" y="4240"/>
                      </a:moveTo>
                      <a:lnTo>
                        <a:pt x="2080" y="4240"/>
                      </a:lnTo>
                      <a:lnTo>
                        <a:pt x="2024" y="4238"/>
                      </a:lnTo>
                      <a:lnTo>
                        <a:pt x="2024" y="4222"/>
                      </a:lnTo>
                      <a:lnTo>
                        <a:pt x="2024" y="4222"/>
                      </a:lnTo>
                      <a:lnTo>
                        <a:pt x="2080" y="4224"/>
                      </a:lnTo>
                      <a:lnTo>
                        <a:pt x="2080" y="4240"/>
                      </a:lnTo>
                      <a:close/>
                      <a:moveTo>
                        <a:pt x="2248" y="4236"/>
                      </a:moveTo>
                      <a:lnTo>
                        <a:pt x="2248" y="4220"/>
                      </a:lnTo>
                      <a:lnTo>
                        <a:pt x="2248" y="4220"/>
                      </a:lnTo>
                      <a:lnTo>
                        <a:pt x="2302" y="4216"/>
                      </a:lnTo>
                      <a:lnTo>
                        <a:pt x="2304" y="4232"/>
                      </a:lnTo>
                      <a:lnTo>
                        <a:pt x="2304" y="4232"/>
                      </a:lnTo>
                      <a:lnTo>
                        <a:pt x="2248" y="4236"/>
                      </a:lnTo>
                      <a:lnTo>
                        <a:pt x="2248" y="4236"/>
                      </a:lnTo>
                      <a:close/>
                      <a:moveTo>
                        <a:pt x="1856" y="4224"/>
                      </a:moveTo>
                      <a:lnTo>
                        <a:pt x="1856" y="4224"/>
                      </a:lnTo>
                      <a:lnTo>
                        <a:pt x="1800" y="4216"/>
                      </a:lnTo>
                      <a:lnTo>
                        <a:pt x="1802" y="4200"/>
                      </a:lnTo>
                      <a:lnTo>
                        <a:pt x="1802" y="4200"/>
                      </a:lnTo>
                      <a:lnTo>
                        <a:pt x="1858" y="4208"/>
                      </a:lnTo>
                      <a:lnTo>
                        <a:pt x="1856" y="4224"/>
                      </a:lnTo>
                      <a:close/>
                      <a:moveTo>
                        <a:pt x="2472" y="4212"/>
                      </a:moveTo>
                      <a:lnTo>
                        <a:pt x="2468" y="4196"/>
                      </a:lnTo>
                      <a:lnTo>
                        <a:pt x="2468" y="4196"/>
                      </a:lnTo>
                      <a:lnTo>
                        <a:pt x="2524" y="4186"/>
                      </a:lnTo>
                      <a:lnTo>
                        <a:pt x="2526" y="4202"/>
                      </a:lnTo>
                      <a:lnTo>
                        <a:pt x="2526" y="4202"/>
                      </a:lnTo>
                      <a:lnTo>
                        <a:pt x="2472" y="4212"/>
                      </a:lnTo>
                      <a:lnTo>
                        <a:pt x="2472" y="4212"/>
                      </a:lnTo>
                      <a:close/>
                      <a:moveTo>
                        <a:pt x="1634" y="4184"/>
                      </a:moveTo>
                      <a:lnTo>
                        <a:pt x="1634" y="4184"/>
                      </a:lnTo>
                      <a:lnTo>
                        <a:pt x="1580" y="4172"/>
                      </a:lnTo>
                      <a:lnTo>
                        <a:pt x="1584" y="4156"/>
                      </a:lnTo>
                      <a:lnTo>
                        <a:pt x="1584" y="4156"/>
                      </a:lnTo>
                      <a:lnTo>
                        <a:pt x="1638" y="4170"/>
                      </a:lnTo>
                      <a:lnTo>
                        <a:pt x="1634" y="4184"/>
                      </a:lnTo>
                      <a:close/>
                      <a:moveTo>
                        <a:pt x="2690" y="4162"/>
                      </a:moveTo>
                      <a:lnTo>
                        <a:pt x="2686" y="4148"/>
                      </a:lnTo>
                      <a:lnTo>
                        <a:pt x="2686" y="4148"/>
                      </a:lnTo>
                      <a:lnTo>
                        <a:pt x="2740" y="4132"/>
                      </a:lnTo>
                      <a:lnTo>
                        <a:pt x="2744" y="4148"/>
                      </a:lnTo>
                      <a:lnTo>
                        <a:pt x="2744" y="4148"/>
                      </a:lnTo>
                      <a:lnTo>
                        <a:pt x="2690" y="4162"/>
                      </a:lnTo>
                      <a:lnTo>
                        <a:pt x="2690" y="4162"/>
                      </a:lnTo>
                      <a:close/>
                      <a:moveTo>
                        <a:pt x="1418" y="4122"/>
                      </a:moveTo>
                      <a:lnTo>
                        <a:pt x="1418" y="4122"/>
                      </a:lnTo>
                      <a:lnTo>
                        <a:pt x="1366" y="4102"/>
                      </a:lnTo>
                      <a:lnTo>
                        <a:pt x="1372" y="4088"/>
                      </a:lnTo>
                      <a:lnTo>
                        <a:pt x="1372" y="4088"/>
                      </a:lnTo>
                      <a:lnTo>
                        <a:pt x="1424" y="4106"/>
                      </a:lnTo>
                      <a:lnTo>
                        <a:pt x="1418" y="4122"/>
                      </a:lnTo>
                      <a:close/>
                      <a:moveTo>
                        <a:pt x="2904" y="4092"/>
                      </a:moveTo>
                      <a:lnTo>
                        <a:pt x="2898" y="4076"/>
                      </a:lnTo>
                      <a:lnTo>
                        <a:pt x="2898" y="4076"/>
                      </a:lnTo>
                      <a:lnTo>
                        <a:pt x="2950" y="4056"/>
                      </a:lnTo>
                      <a:lnTo>
                        <a:pt x="2956" y="4070"/>
                      </a:lnTo>
                      <a:lnTo>
                        <a:pt x="2956" y="4070"/>
                      </a:lnTo>
                      <a:lnTo>
                        <a:pt x="2904" y="4092"/>
                      </a:lnTo>
                      <a:lnTo>
                        <a:pt x="2904" y="4092"/>
                      </a:lnTo>
                      <a:close/>
                      <a:moveTo>
                        <a:pt x="1210" y="4036"/>
                      </a:moveTo>
                      <a:lnTo>
                        <a:pt x="1210" y="4036"/>
                      </a:lnTo>
                      <a:lnTo>
                        <a:pt x="1160" y="4012"/>
                      </a:lnTo>
                      <a:lnTo>
                        <a:pt x="1168" y="3998"/>
                      </a:lnTo>
                      <a:lnTo>
                        <a:pt x="1168" y="3998"/>
                      </a:lnTo>
                      <a:lnTo>
                        <a:pt x="1218" y="4022"/>
                      </a:lnTo>
                      <a:lnTo>
                        <a:pt x="1210" y="4036"/>
                      </a:lnTo>
                      <a:close/>
                      <a:moveTo>
                        <a:pt x="3108" y="3998"/>
                      </a:moveTo>
                      <a:lnTo>
                        <a:pt x="3100" y="3984"/>
                      </a:lnTo>
                      <a:lnTo>
                        <a:pt x="3100" y="3984"/>
                      </a:lnTo>
                      <a:lnTo>
                        <a:pt x="3148" y="3956"/>
                      </a:lnTo>
                      <a:lnTo>
                        <a:pt x="3156" y="3970"/>
                      </a:lnTo>
                      <a:lnTo>
                        <a:pt x="3156" y="3970"/>
                      </a:lnTo>
                      <a:lnTo>
                        <a:pt x="3108" y="3998"/>
                      </a:lnTo>
                      <a:lnTo>
                        <a:pt x="3108" y="3998"/>
                      </a:lnTo>
                      <a:close/>
                      <a:moveTo>
                        <a:pt x="1012" y="3930"/>
                      </a:moveTo>
                      <a:lnTo>
                        <a:pt x="1012" y="3930"/>
                      </a:lnTo>
                      <a:lnTo>
                        <a:pt x="966" y="3898"/>
                      </a:lnTo>
                      <a:lnTo>
                        <a:pt x="974" y="3886"/>
                      </a:lnTo>
                      <a:lnTo>
                        <a:pt x="974" y="3886"/>
                      </a:lnTo>
                      <a:lnTo>
                        <a:pt x="1022" y="3916"/>
                      </a:lnTo>
                      <a:lnTo>
                        <a:pt x="1012" y="3930"/>
                      </a:lnTo>
                      <a:close/>
                      <a:moveTo>
                        <a:pt x="3300" y="3882"/>
                      </a:moveTo>
                      <a:lnTo>
                        <a:pt x="3292" y="3868"/>
                      </a:lnTo>
                      <a:lnTo>
                        <a:pt x="3292" y="3868"/>
                      </a:lnTo>
                      <a:lnTo>
                        <a:pt x="3338" y="3838"/>
                      </a:lnTo>
                      <a:lnTo>
                        <a:pt x="3346" y="3850"/>
                      </a:lnTo>
                      <a:lnTo>
                        <a:pt x="3346" y="3850"/>
                      </a:lnTo>
                      <a:lnTo>
                        <a:pt x="3300" y="3882"/>
                      </a:lnTo>
                      <a:lnTo>
                        <a:pt x="3300" y="3882"/>
                      </a:lnTo>
                      <a:close/>
                      <a:moveTo>
                        <a:pt x="828" y="3802"/>
                      </a:moveTo>
                      <a:lnTo>
                        <a:pt x="828" y="3802"/>
                      </a:lnTo>
                      <a:lnTo>
                        <a:pt x="784" y="3766"/>
                      </a:lnTo>
                      <a:lnTo>
                        <a:pt x="794" y="3754"/>
                      </a:lnTo>
                      <a:lnTo>
                        <a:pt x="794" y="3754"/>
                      </a:lnTo>
                      <a:lnTo>
                        <a:pt x="838" y="3788"/>
                      </a:lnTo>
                      <a:lnTo>
                        <a:pt x="828" y="3802"/>
                      </a:lnTo>
                      <a:close/>
                      <a:moveTo>
                        <a:pt x="3480" y="3748"/>
                      </a:moveTo>
                      <a:lnTo>
                        <a:pt x="3470" y="3736"/>
                      </a:lnTo>
                      <a:lnTo>
                        <a:pt x="3470" y="3736"/>
                      </a:lnTo>
                      <a:lnTo>
                        <a:pt x="3512" y="3698"/>
                      </a:lnTo>
                      <a:lnTo>
                        <a:pt x="3522" y="3710"/>
                      </a:lnTo>
                      <a:lnTo>
                        <a:pt x="3522" y="3710"/>
                      </a:lnTo>
                      <a:lnTo>
                        <a:pt x="3480" y="3748"/>
                      </a:lnTo>
                      <a:lnTo>
                        <a:pt x="3480" y="3748"/>
                      </a:lnTo>
                      <a:close/>
                      <a:moveTo>
                        <a:pt x="658" y="3656"/>
                      </a:moveTo>
                      <a:lnTo>
                        <a:pt x="658" y="3656"/>
                      </a:lnTo>
                      <a:lnTo>
                        <a:pt x="616" y="3616"/>
                      </a:lnTo>
                      <a:lnTo>
                        <a:pt x="628" y="3604"/>
                      </a:lnTo>
                      <a:lnTo>
                        <a:pt x="628" y="3604"/>
                      </a:lnTo>
                      <a:lnTo>
                        <a:pt x="668" y="3644"/>
                      </a:lnTo>
                      <a:lnTo>
                        <a:pt x="658" y="3656"/>
                      </a:lnTo>
                      <a:close/>
                      <a:moveTo>
                        <a:pt x="3644" y="3594"/>
                      </a:moveTo>
                      <a:lnTo>
                        <a:pt x="3632" y="3584"/>
                      </a:lnTo>
                      <a:lnTo>
                        <a:pt x="3632" y="3584"/>
                      </a:lnTo>
                      <a:lnTo>
                        <a:pt x="3672" y="3542"/>
                      </a:lnTo>
                      <a:lnTo>
                        <a:pt x="3682" y="3554"/>
                      </a:lnTo>
                      <a:lnTo>
                        <a:pt x="3682" y="3554"/>
                      </a:lnTo>
                      <a:lnTo>
                        <a:pt x="3644" y="3594"/>
                      </a:lnTo>
                      <a:lnTo>
                        <a:pt x="3644" y="3594"/>
                      </a:lnTo>
                      <a:close/>
                      <a:moveTo>
                        <a:pt x="502" y="3492"/>
                      </a:moveTo>
                      <a:lnTo>
                        <a:pt x="502" y="3492"/>
                      </a:lnTo>
                      <a:lnTo>
                        <a:pt x="468" y="3448"/>
                      </a:lnTo>
                      <a:lnTo>
                        <a:pt x="480" y="3438"/>
                      </a:lnTo>
                      <a:lnTo>
                        <a:pt x="480" y="3438"/>
                      </a:lnTo>
                      <a:lnTo>
                        <a:pt x="516" y="3482"/>
                      </a:lnTo>
                      <a:lnTo>
                        <a:pt x="502" y="3492"/>
                      </a:lnTo>
                      <a:close/>
                      <a:moveTo>
                        <a:pt x="3792" y="3424"/>
                      </a:moveTo>
                      <a:lnTo>
                        <a:pt x="3780" y="3414"/>
                      </a:lnTo>
                      <a:lnTo>
                        <a:pt x="3780" y="3414"/>
                      </a:lnTo>
                      <a:lnTo>
                        <a:pt x="3812" y="3370"/>
                      </a:lnTo>
                      <a:lnTo>
                        <a:pt x="3826" y="3380"/>
                      </a:lnTo>
                      <a:lnTo>
                        <a:pt x="3826" y="3380"/>
                      </a:lnTo>
                      <a:lnTo>
                        <a:pt x="3792" y="3424"/>
                      </a:lnTo>
                      <a:lnTo>
                        <a:pt x="3792" y="3424"/>
                      </a:lnTo>
                      <a:close/>
                      <a:moveTo>
                        <a:pt x="366" y="3314"/>
                      </a:moveTo>
                      <a:lnTo>
                        <a:pt x="366" y="3314"/>
                      </a:lnTo>
                      <a:lnTo>
                        <a:pt x="336" y="3266"/>
                      </a:lnTo>
                      <a:lnTo>
                        <a:pt x="350" y="3258"/>
                      </a:lnTo>
                      <a:lnTo>
                        <a:pt x="350" y="3258"/>
                      </a:lnTo>
                      <a:lnTo>
                        <a:pt x="380" y="3304"/>
                      </a:lnTo>
                      <a:lnTo>
                        <a:pt x="366" y="3314"/>
                      </a:lnTo>
                      <a:close/>
                      <a:moveTo>
                        <a:pt x="3920" y="3240"/>
                      </a:moveTo>
                      <a:lnTo>
                        <a:pt x="3908" y="3232"/>
                      </a:lnTo>
                      <a:lnTo>
                        <a:pt x="3908" y="3232"/>
                      </a:lnTo>
                      <a:lnTo>
                        <a:pt x="3936" y="3184"/>
                      </a:lnTo>
                      <a:lnTo>
                        <a:pt x="3950" y="3192"/>
                      </a:lnTo>
                      <a:lnTo>
                        <a:pt x="3950" y="3192"/>
                      </a:lnTo>
                      <a:lnTo>
                        <a:pt x="3920" y="3240"/>
                      </a:lnTo>
                      <a:lnTo>
                        <a:pt x="3920" y="3240"/>
                      </a:lnTo>
                      <a:close/>
                      <a:moveTo>
                        <a:pt x="250" y="3122"/>
                      </a:moveTo>
                      <a:lnTo>
                        <a:pt x="250" y="3122"/>
                      </a:lnTo>
                      <a:lnTo>
                        <a:pt x="224" y="3072"/>
                      </a:lnTo>
                      <a:lnTo>
                        <a:pt x="238" y="3064"/>
                      </a:lnTo>
                      <a:lnTo>
                        <a:pt x="238" y="3064"/>
                      </a:lnTo>
                      <a:lnTo>
                        <a:pt x="264" y="3114"/>
                      </a:lnTo>
                      <a:lnTo>
                        <a:pt x="250" y="3122"/>
                      </a:lnTo>
                      <a:close/>
                      <a:moveTo>
                        <a:pt x="4030" y="3044"/>
                      </a:moveTo>
                      <a:lnTo>
                        <a:pt x="4014" y="3036"/>
                      </a:lnTo>
                      <a:lnTo>
                        <a:pt x="4014" y="3036"/>
                      </a:lnTo>
                      <a:lnTo>
                        <a:pt x="4038" y="2986"/>
                      </a:lnTo>
                      <a:lnTo>
                        <a:pt x="4054" y="2992"/>
                      </a:lnTo>
                      <a:lnTo>
                        <a:pt x="4054" y="2992"/>
                      </a:lnTo>
                      <a:lnTo>
                        <a:pt x="4030" y="3044"/>
                      </a:lnTo>
                      <a:lnTo>
                        <a:pt x="4030" y="3044"/>
                      </a:lnTo>
                      <a:close/>
                      <a:moveTo>
                        <a:pt x="154" y="2918"/>
                      </a:moveTo>
                      <a:lnTo>
                        <a:pt x="154" y="2918"/>
                      </a:lnTo>
                      <a:lnTo>
                        <a:pt x="134" y="2866"/>
                      </a:lnTo>
                      <a:lnTo>
                        <a:pt x="150" y="2860"/>
                      </a:lnTo>
                      <a:lnTo>
                        <a:pt x="150" y="2860"/>
                      </a:lnTo>
                      <a:lnTo>
                        <a:pt x="170" y="2912"/>
                      </a:lnTo>
                      <a:lnTo>
                        <a:pt x="154" y="2918"/>
                      </a:lnTo>
                      <a:close/>
                      <a:moveTo>
                        <a:pt x="4116" y="2836"/>
                      </a:moveTo>
                      <a:lnTo>
                        <a:pt x="4102" y="2832"/>
                      </a:lnTo>
                      <a:lnTo>
                        <a:pt x="4102" y="2832"/>
                      </a:lnTo>
                      <a:lnTo>
                        <a:pt x="4120" y="2778"/>
                      </a:lnTo>
                      <a:lnTo>
                        <a:pt x="4134" y="2784"/>
                      </a:lnTo>
                      <a:lnTo>
                        <a:pt x="4134" y="2784"/>
                      </a:lnTo>
                      <a:lnTo>
                        <a:pt x="4116" y="2836"/>
                      </a:lnTo>
                      <a:lnTo>
                        <a:pt x="4116" y="2836"/>
                      </a:lnTo>
                      <a:close/>
                      <a:moveTo>
                        <a:pt x="82" y="2706"/>
                      </a:moveTo>
                      <a:lnTo>
                        <a:pt x="82" y="2706"/>
                      </a:lnTo>
                      <a:lnTo>
                        <a:pt x="66" y="2652"/>
                      </a:lnTo>
                      <a:lnTo>
                        <a:pt x="82" y="2648"/>
                      </a:lnTo>
                      <a:lnTo>
                        <a:pt x="82" y="2648"/>
                      </a:lnTo>
                      <a:lnTo>
                        <a:pt x="96" y="2702"/>
                      </a:lnTo>
                      <a:lnTo>
                        <a:pt x="82" y="2706"/>
                      </a:lnTo>
                      <a:close/>
                      <a:moveTo>
                        <a:pt x="4182" y="2622"/>
                      </a:moveTo>
                      <a:lnTo>
                        <a:pt x="4166" y="2618"/>
                      </a:lnTo>
                      <a:lnTo>
                        <a:pt x="4166" y="2618"/>
                      </a:lnTo>
                      <a:lnTo>
                        <a:pt x="4178" y="2562"/>
                      </a:lnTo>
                      <a:lnTo>
                        <a:pt x="4194" y="2566"/>
                      </a:lnTo>
                      <a:lnTo>
                        <a:pt x="4194" y="2566"/>
                      </a:lnTo>
                      <a:lnTo>
                        <a:pt x="4182" y="2622"/>
                      </a:lnTo>
                      <a:lnTo>
                        <a:pt x="4182" y="2622"/>
                      </a:lnTo>
                      <a:close/>
                      <a:moveTo>
                        <a:pt x="30" y="2486"/>
                      </a:moveTo>
                      <a:lnTo>
                        <a:pt x="30" y="2486"/>
                      </a:lnTo>
                      <a:lnTo>
                        <a:pt x="22" y="2432"/>
                      </a:lnTo>
                      <a:lnTo>
                        <a:pt x="38" y="2430"/>
                      </a:lnTo>
                      <a:lnTo>
                        <a:pt x="38" y="2430"/>
                      </a:lnTo>
                      <a:lnTo>
                        <a:pt x="46" y="2484"/>
                      </a:lnTo>
                      <a:lnTo>
                        <a:pt x="30" y="2486"/>
                      </a:lnTo>
                      <a:close/>
                      <a:moveTo>
                        <a:pt x="4222" y="2400"/>
                      </a:moveTo>
                      <a:lnTo>
                        <a:pt x="4206" y="2398"/>
                      </a:lnTo>
                      <a:lnTo>
                        <a:pt x="4206" y="2398"/>
                      </a:lnTo>
                      <a:lnTo>
                        <a:pt x="4212" y="2342"/>
                      </a:lnTo>
                      <a:lnTo>
                        <a:pt x="4228" y="2344"/>
                      </a:lnTo>
                      <a:lnTo>
                        <a:pt x="4228" y="2344"/>
                      </a:lnTo>
                      <a:lnTo>
                        <a:pt x="4222" y="2400"/>
                      </a:lnTo>
                      <a:lnTo>
                        <a:pt x="4222" y="2400"/>
                      </a:lnTo>
                      <a:close/>
                      <a:moveTo>
                        <a:pt x="4" y="2264"/>
                      </a:moveTo>
                      <a:lnTo>
                        <a:pt x="4" y="2264"/>
                      </a:lnTo>
                      <a:lnTo>
                        <a:pt x="2" y="2208"/>
                      </a:lnTo>
                      <a:lnTo>
                        <a:pt x="18" y="2208"/>
                      </a:lnTo>
                      <a:lnTo>
                        <a:pt x="18" y="2208"/>
                      </a:lnTo>
                      <a:lnTo>
                        <a:pt x="20" y="2262"/>
                      </a:lnTo>
                      <a:lnTo>
                        <a:pt x="4" y="2264"/>
                      </a:lnTo>
                      <a:close/>
                      <a:moveTo>
                        <a:pt x="4240" y="2176"/>
                      </a:moveTo>
                      <a:lnTo>
                        <a:pt x="4224" y="2176"/>
                      </a:lnTo>
                      <a:lnTo>
                        <a:pt x="4224" y="2176"/>
                      </a:lnTo>
                      <a:lnTo>
                        <a:pt x="4224" y="2120"/>
                      </a:lnTo>
                      <a:lnTo>
                        <a:pt x="4240" y="2120"/>
                      </a:lnTo>
                      <a:lnTo>
                        <a:pt x="4240" y="2120"/>
                      </a:lnTo>
                      <a:lnTo>
                        <a:pt x="4240" y="2176"/>
                      </a:lnTo>
                      <a:lnTo>
                        <a:pt x="4240" y="2176"/>
                      </a:lnTo>
                      <a:close/>
                      <a:moveTo>
                        <a:pt x="4224" y="2114"/>
                      </a:moveTo>
                      <a:lnTo>
                        <a:pt x="4224" y="2114"/>
                      </a:lnTo>
                      <a:lnTo>
                        <a:pt x="4224" y="2058"/>
                      </a:lnTo>
                      <a:lnTo>
                        <a:pt x="4240" y="2056"/>
                      </a:lnTo>
                      <a:lnTo>
                        <a:pt x="4240" y="2056"/>
                      </a:lnTo>
                      <a:lnTo>
                        <a:pt x="4240" y="2114"/>
                      </a:lnTo>
                      <a:lnTo>
                        <a:pt x="4224" y="2114"/>
                      </a:lnTo>
                      <a:close/>
                      <a:moveTo>
                        <a:pt x="16" y="2040"/>
                      </a:moveTo>
                      <a:lnTo>
                        <a:pt x="0" y="2040"/>
                      </a:lnTo>
                      <a:lnTo>
                        <a:pt x="0" y="2040"/>
                      </a:lnTo>
                      <a:lnTo>
                        <a:pt x="4" y="1984"/>
                      </a:lnTo>
                      <a:lnTo>
                        <a:pt x="20" y="1984"/>
                      </a:lnTo>
                      <a:lnTo>
                        <a:pt x="20" y="1984"/>
                      </a:lnTo>
                      <a:lnTo>
                        <a:pt x="16" y="2040"/>
                      </a:lnTo>
                      <a:lnTo>
                        <a:pt x="16" y="2040"/>
                      </a:lnTo>
                      <a:close/>
                      <a:moveTo>
                        <a:pt x="4212" y="1890"/>
                      </a:moveTo>
                      <a:lnTo>
                        <a:pt x="4212" y="1890"/>
                      </a:lnTo>
                      <a:lnTo>
                        <a:pt x="4206" y="1836"/>
                      </a:lnTo>
                      <a:lnTo>
                        <a:pt x="4222" y="1832"/>
                      </a:lnTo>
                      <a:lnTo>
                        <a:pt x="4222" y="1832"/>
                      </a:lnTo>
                      <a:lnTo>
                        <a:pt x="4228" y="1888"/>
                      </a:lnTo>
                      <a:lnTo>
                        <a:pt x="4212" y="1890"/>
                      </a:lnTo>
                      <a:close/>
                      <a:moveTo>
                        <a:pt x="36" y="1818"/>
                      </a:moveTo>
                      <a:lnTo>
                        <a:pt x="22" y="1816"/>
                      </a:lnTo>
                      <a:lnTo>
                        <a:pt x="22" y="1816"/>
                      </a:lnTo>
                      <a:lnTo>
                        <a:pt x="30" y="1760"/>
                      </a:lnTo>
                      <a:lnTo>
                        <a:pt x="46" y="1762"/>
                      </a:lnTo>
                      <a:lnTo>
                        <a:pt x="46" y="1762"/>
                      </a:lnTo>
                      <a:lnTo>
                        <a:pt x="36" y="1818"/>
                      </a:lnTo>
                      <a:lnTo>
                        <a:pt x="36" y="1818"/>
                      </a:lnTo>
                      <a:close/>
                      <a:moveTo>
                        <a:pt x="4176" y="1670"/>
                      </a:moveTo>
                      <a:lnTo>
                        <a:pt x="4176" y="1670"/>
                      </a:lnTo>
                      <a:lnTo>
                        <a:pt x="4164" y="1616"/>
                      </a:lnTo>
                      <a:lnTo>
                        <a:pt x="4180" y="1612"/>
                      </a:lnTo>
                      <a:lnTo>
                        <a:pt x="4180" y="1612"/>
                      </a:lnTo>
                      <a:lnTo>
                        <a:pt x="4192" y="1666"/>
                      </a:lnTo>
                      <a:lnTo>
                        <a:pt x="4176" y="1670"/>
                      </a:lnTo>
                      <a:close/>
                      <a:moveTo>
                        <a:pt x="80" y="1598"/>
                      </a:moveTo>
                      <a:lnTo>
                        <a:pt x="64" y="1596"/>
                      </a:lnTo>
                      <a:lnTo>
                        <a:pt x="64" y="1596"/>
                      </a:lnTo>
                      <a:lnTo>
                        <a:pt x="80" y="1540"/>
                      </a:lnTo>
                      <a:lnTo>
                        <a:pt x="94" y="1546"/>
                      </a:lnTo>
                      <a:lnTo>
                        <a:pt x="94" y="1546"/>
                      </a:lnTo>
                      <a:lnTo>
                        <a:pt x="80" y="1598"/>
                      </a:lnTo>
                      <a:lnTo>
                        <a:pt x="80" y="1598"/>
                      </a:lnTo>
                      <a:close/>
                      <a:moveTo>
                        <a:pt x="4118" y="1456"/>
                      </a:moveTo>
                      <a:lnTo>
                        <a:pt x="4118" y="1456"/>
                      </a:lnTo>
                      <a:lnTo>
                        <a:pt x="4100" y="1402"/>
                      </a:lnTo>
                      <a:lnTo>
                        <a:pt x="4114" y="1398"/>
                      </a:lnTo>
                      <a:lnTo>
                        <a:pt x="4114" y="1398"/>
                      </a:lnTo>
                      <a:lnTo>
                        <a:pt x="4132" y="1450"/>
                      </a:lnTo>
                      <a:lnTo>
                        <a:pt x="4118" y="1456"/>
                      </a:lnTo>
                      <a:close/>
                      <a:moveTo>
                        <a:pt x="146" y="1386"/>
                      </a:moveTo>
                      <a:lnTo>
                        <a:pt x="132" y="1380"/>
                      </a:lnTo>
                      <a:lnTo>
                        <a:pt x="132" y="1380"/>
                      </a:lnTo>
                      <a:lnTo>
                        <a:pt x="152" y="1328"/>
                      </a:lnTo>
                      <a:lnTo>
                        <a:pt x="168" y="1334"/>
                      </a:lnTo>
                      <a:lnTo>
                        <a:pt x="168" y="1334"/>
                      </a:lnTo>
                      <a:lnTo>
                        <a:pt x="146" y="1386"/>
                      </a:lnTo>
                      <a:lnTo>
                        <a:pt x="146" y="1386"/>
                      </a:lnTo>
                      <a:close/>
                      <a:moveTo>
                        <a:pt x="4036" y="1248"/>
                      </a:moveTo>
                      <a:lnTo>
                        <a:pt x="4036" y="1248"/>
                      </a:lnTo>
                      <a:lnTo>
                        <a:pt x="4012" y="1198"/>
                      </a:lnTo>
                      <a:lnTo>
                        <a:pt x="4026" y="1190"/>
                      </a:lnTo>
                      <a:lnTo>
                        <a:pt x="4026" y="1190"/>
                      </a:lnTo>
                      <a:lnTo>
                        <a:pt x="4050" y="1242"/>
                      </a:lnTo>
                      <a:lnTo>
                        <a:pt x="4036" y="1248"/>
                      </a:lnTo>
                      <a:close/>
                      <a:moveTo>
                        <a:pt x="236" y="1182"/>
                      </a:moveTo>
                      <a:lnTo>
                        <a:pt x="222" y="1174"/>
                      </a:lnTo>
                      <a:lnTo>
                        <a:pt x="222" y="1174"/>
                      </a:lnTo>
                      <a:lnTo>
                        <a:pt x="248" y="1124"/>
                      </a:lnTo>
                      <a:lnTo>
                        <a:pt x="262" y="1132"/>
                      </a:lnTo>
                      <a:lnTo>
                        <a:pt x="262" y="1132"/>
                      </a:lnTo>
                      <a:lnTo>
                        <a:pt x="236" y="1182"/>
                      </a:lnTo>
                      <a:lnTo>
                        <a:pt x="236" y="1182"/>
                      </a:lnTo>
                      <a:close/>
                      <a:moveTo>
                        <a:pt x="3932" y="1050"/>
                      </a:moveTo>
                      <a:lnTo>
                        <a:pt x="3932" y="1050"/>
                      </a:lnTo>
                      <a:lnTo>
                        <a:pt x="3904" y="1002"/>
                      </a:lnTo>
                      <a:lnTo>
                        <a:pt x="3918" y="994"/>
                      </a:lnTo>
                      <a:lnTo>
                        <a:pt x="3918" y="994"/>
                      </a:lnTo>
                      <a:lnTo>
                        <a:pt x="3946" y="1042"/>
                      </a:lnTo>
                      <a:lnTo>
                        <a:pt x="3932" y="1050"/>
                      </a:lnTo>
                      <a:close/>
                      <a:moveTo>
                        <a:pt x="346" y="988"/>
                      </a:moveTo>
                      <a:lnTo>
                        <a:pt x="332" y="978"/>
                      </a:lnTo>
                      <a:lnTo>
                        <a:pt x="332" y="978"/>
                      </a:lnTo>
                      <a:lnTo>
                        <a:pt x="364" y="932"/>
                      </a:lnTo>
                      <a:lnTo>
                        <a:pt x="376" y="940"/>
                      </a:lnTo>
                      <a:lnTo>
                        <a:pt x="376" y="940"/>
                      </a:lnTo>
                      <a:lnTo>
                        <a:pt x="346" y="988"/>
                      </a:lnTo>
                      <a:lnTo>
                        <a:pt x="346" y="988"/>
                      </a:lnTo>
                      <a:close/>
                      <a:moveTo>
                        <a:pt x="3810" y="864"/>
                      </a:moveTo>
                      <a:lnTo>
                        <a:pt x="3810" y="864"/>
                      </a:lnTo>
                      <a:lnTo>
                        <a:pt x="3776" y="820"/>
                      </a:lnTo>
                      <a:lnTo>
                        <a:pt x="3788" y="810"/>
                      </a:lnTo>
                      <a:lnTo>
                        <a:pt x="3788" y="810"/>
                      </a:lnTo>
                      <a:lnTo>
                        <a:pt x="3822" y="856"/>
                      </a:lnTo>
                      <a:lnTo>
                        <a:pt x="3810" y="864"/>
                      </a:lnTo>
                      <a:close/>
                      <a:moveTo>
                        <a:pt x="476" y="806"/>
                      </a:moveTo>
                      <a:lnTo>
                        <a:pt x="464" y="796"/>
                      </a:lnTo>
                      <a:lnTo>
                        <a:pt x="464" y="796"/>
                      </a:lnTo>
                      <a:lnTo>
                        <a:pt x="500" y="752"/>
                      </a:lnTo>
                      <a:lnTo>
                        <a:pt x="512" y="762"/>
                      </a:lnTo>
                      <a:lnTo>
                        <a:pt x="512" y="762"/>
                      </a:lnTo>
                      <a:lnTo>
                        <a:pt x="476" y="806"/>
                      </a:lnTo>
                      <a:lnTo>
                        <a:pt x="476" y="806"/>
                      </a:lnTo>
                      <a:close/>
                      <a:moveTo>
                        <a:pt x="3668" y="694"/>
                      </a:moveTo>
                      <a:lnTo>
                        <a:pt x="3668" y="694"/>
                      </a:lnTo>
                      <a:lnTo>
                        <a:pt x="3628" y="652"/>
                      </a:lnTo>
                      <a:lnTo>
                        <a:pt x="3640" y="642"/>
                      </a:lnTo>
                      <a:lnTo>
                        <a:pt x="3640" y="642"/>
                      </a:lnTo>
                      <a:lnTo>
                        <a:pt x="3680" y="682"/>
                      </a:lnTo>
                      <a:lnTo>
                        <a:pt x="3668" y="694"/>
                      </a:lnTo>
                      <a:close/>
                      <a:moveTo>
                        <a:pt x="624" y="640"/>
                      </a:moveTo>
                      <a:lnTo>
                        <a:pt x="612" y="628"/>
                      </a:lnTo>
                      <a:lnTo>
                        <a:pt x="612" y="628"/>
                      </a:lnTo>
                      <a:lnTo>
                        <a:pt x="652" y="588"/>
                      </a:lnTo>
                      <a:lnTo>
                        <a:pt x="664" y="600"/>
                      </a:lnTo>
                      <a:lnTo>
                        <a:pt x="664" y="600"/>
                      </a:lnTo>
                      <a:lnTo>
                        <a:pt x="624" y="640"/>
                      </a:lnTo>
                      <a:lnTo>
                        <a:pt x="624" y="640"/>
                      </a:lnTo>
                      <a:close/>
                      <a:moveTo>
                        <a:pt x="3508" y="538"/>
                      </a:moveTo>
                      <a:lnTo>
                        <a:pt x="3508" y="538"/>
                      </a:lnTo>
                      <a:lnTo>
                        <a:pt x="3466" y="502"/>
                      </a:lnTo>
                      <a:lnTo>
                        <a:pt x="3476" y="490"/>
                      </a:lnTo>
                      <a:lnTo>
                        <a:pt x="3476" y="490"/>
                      </a:lnTo>
                      <a:lnTo>
                        <a:pt x="3518" y="526"/>
                      </a:lnTo>
                      <a:lnTo>
                        <a:pt x="3508" y="538"/>
                      </a:lnTo>
                      <a:close/>
                      <a:moveTo>
                        <a:pt x="790" y="490"/>
                      </a:moveTo>
                      <a:lnTo>
                        <a:pt x="780" y="476"/>
                      </a:lnTo>
                      <a:lnTo>
                        <a:pt x="780" y="476"/>
                      </a:lnTo>
                      <a:lnTo>
                        <a:pt x="824" y="442"/>
                      </a:lnTo>
                      <a:lnTo>
                        <a:pt x="832" y="454"/>
                      </a:lnTo>
                      <a:lnTo>
                        <a:pt x="832" y="454"/>
                      </a:lnTo>
                      <a:lnTo>
                        <a:pt x="790" y="490"/>
                      </a:lnTo>
                      <a:lnTo>
                        <a:pt x="790" y="490"/>
                      </a:lnTo>
                      <a:close/>
                      <a:moveTo>
                        <a:pt x="3332" y="400"/>
                      </a:moveTo>
                      <a:lnTo>
                        <a:pt x="3332" y="400"/>
                      </a:lnTo>
                      <a:lnTo>
                        <a:pt x="3286" y="368"/>
                      </a:lnTo>
                      <a:lnTo>
                        <a:pt x="3296" y="354"/>
                      </a:lnTo>
                      <a:lnTo>
                        <a:pt x="3296" y="354"/>
                      </a:lnTo>
                      <a:lnTo>
                        <a:pt x="3342" y="386"/>
                      </a:lnTo>
                      <a:lnTo>
                        <a:pt x="3332" y="400"/>
                      </a:lnTo>
                      <a:close/>
                      <a:moveTo>
                        <a:pt x="970" y="358"/>
                      </a:moveTo>
                      <a:lnTo>
                        <a:pt x="960" y="344"/>
                      </a:lnTo>
                      <a:lnTo>
                        <a:pt x="960" y="344"/>
                      </a:lnTo>
                      <a:lnTo>
                        <a:pt x="1008" y="314"/>
                      </a:lnTo>
                      <a:lnTo>
                        <a:pt x="1016" y="328"/>
                      </a:lnTo>
                      <a:lnTo>
                        <a:pt x="1016" y="328"/>
                      </a:lnTo>
                      <a:lnTo>
                        <a:pt x="970" y="358"/>
                      </a:lnTo>
                      <a:lnTo>
                        <a:pt x="970" y="358"/>
                      </a:lnTo>
                      <a:close/>
                      <a:moveTo>
                        <a:pt x="3144" y="280"/>
                      </a:moveTo>
                      <a:lnTo>
                        <a:pt x="3144" y="280"/>
                      </a:lnTo>
                      <a:lnTo>
                        <a:pt x="3094" y="254"/>
                      </a:lnTo>
                      <a:lnTo>
                        <a:pt x="3102" y="240"/>
                      </a:lnTo>
                      <a:lnTo>
                        <a:pt x="3102" y="240"/>
                      </a:lnTo>
                      <a:lnTo>
                        <a:pt x="3152" y="266"/>
                      </a:lnTo>
                      <a:lnTo>
                        <a:pt x="3144" y="280"/>
                      </a:lnTo>
                      <a:close/>
                      <a:moveTo>
                        <a:pt x="1162" y="246"/>
                      </a:moveTo>
                      <a:lnTo>
                        <a:pt x="1154" y="232"/>
                      </a:lnTo>
                      <a:lnTo>
                        <a:pt x="1154" y="232"/>
                      </a:lnTo>
                      <a:lnTo>
                        <a:pt x="1204" y="206"/>
                      </a:lnTo>
                      <a:lnTo>
                        <a:pt x="1212" y="220"/>
                      </a:lnTo>
                      <a:lnTo>
                        <a:pt x="1212" y="220"/>
                      </a:lnTo>
                      <a:lnTo>
                        <a:pt x="1162" y="246"/>
                      </a:lnTo>
                      <a:lnTo>
                        <a:pt x="1162" y="246"/>
                      </a:lnTo>
                      <a:close/>
                      <a:moveTo>
                        <a:pt x="2944" y="182"/>
                      </a:moveTo>
                      <a:lnTo>
                        <a:pt x="2944" y="182"/>
                      </a:lnTo>
                      <a:lnTo>
                        <a:pt x="2892" y="162"/>
                      </a:lnTo>
                      <a:lnTo>
                        <a:pt x="2898" y="146"/>
                      </a:lnTo>
                      <a:lnTo>
                        <a:pt x="2898" y="146"/>
                      </a:lnTo>
                      <a:lnTo>
                        <a:pt x="2950" y="168"/>
                      </a:lnTo>
                      <a:lnTo>
                        <a:pt x="2944" y="182"/>
                      </a:lnTo>
                      <a:close/>
                      <a:moveTo>
                        <a:pt x="1366" y="154"/>
                      </a:moveTo>
                      <a:lnTo>
                        <a:pt x="1360" y="140"/>
                      </a:lnTo>
                      <a:lnTo>
                        <a:pt x="1360" y="140"/>
                      </a:lnTo>
                      <a:lnTo>
                        <a:pt x="1412" y="120"/>
                      </a:lnTo>
                      <a:lnTo>
                        <a:pt x="1418" y="136"/>
                      </a:lnTo>
                      <a:lnTo>
                        <a:pt x="1418" y="136"/>
                      </a:lnTo>
                      <a:lnTo>
                        <a:pt x="1366" y="154"/>
                      </a:lnTo>
                      <a:lnTo>
                        <a:pt x="1366" y="154"/>
                      </a:lnTo>
                      <a:close/>
                      <a:moveTo>
                        <a:pt x="2734" y="106"/>
                      </a:moveTo>
                      <a:lnTo>
                        <a:pt x="2734" y="106"/>
                      </a:lnTo>
                      <a:lnTo>
                        <a:pt x="2680" y="90"/>
                      </a:lnTo>
                      <a:lnTo>
                        <a:pt x="2684" y="76"/>
                      </a:lnTo>
                      <a:lnTo>
                        <a:pt x="2684" y="76"/>
                      </a:lnTo>
                      <a:lnTo>
                        <a:pt x="2738" y="90"/>
                      </a:lnTo>
                      <a:lnTo>
                        <a:pt x="2734" y="106"/>
                      </a:lnTo>
                      <a:close/>
                      <a:moveTo>
                        <a:pt x="1578" y="86"/>
                      </a:moveTo>
                      <a:lnTo>
                        <a:pt x="1574" y="70"/>
                      </a:lnTo>
                      <a:lnTo>
                        <a:pt x="1574" y="70"/>
                      </a:lnTo>
                      <a:lnTo>
                        <a:pt x="1628" y="56"/>
                      </a:lnTo>
                      <a:lnTo>
                        <a:pt x="1632" y="72"/>
                      </a:lnTo>
                      <a:lnTo>
                        <a:pt x="1632" y="72"/>
                      </a:lnTo>
                      <a:lnTo>
                        <a:pt x="1578" y="86"/>
                      </a:lnTo>
                      <a:lnTo>
                        <a:pt x="1578" y="86"/>
                      </a:lnTo>
                      <a:close/>
                      <a:moveTo>
                        <a:pt x="2516" y="52"/>
                      </a:moveTo>
                      <a:lnTo>
                        <a:pt x="2516" y="52"/>
                      </a:lnTo>
                      <a:lnTo>
                        <a:pt x="2462" y="44"/>
                      </a:lnTo>
                      <a:lnTo>
                        <a:pt x="2464" y="28"/>
                      </a:lnTo>
                      <a:lnTo>
                        <a:pt x="2464" y="28"/>
                      </a:lnTo>
                      <a:lnTo>
                        <a:pt x="2520" y="38"/>
                      </a:lnTo>
                      <a:lnTo>
                        <a:pt x="2516" y="52"/>
                      </a:lnTo>
                      <a:close/>
                      <a:moveTo>
                        <a:pt x="1796" y="40"/>
                      </a:moveTo>
                      <a:lnTo>
                        <a:pt x="1792" y="24"/>
                      </a:lnTo>
                      <a:lnTo>
                        <a:pt x="1792" y="24"/>
                      </a:lnTo>
                      <a:lnTo>
                        <a:pt x="1848" y="16"/>
                      </a:lnTo>
                      <a:lnTo>
                        <a:pt x="1850" y="32"/>
                      </a:lnTo>
                      <a:lnTo>
                        <a:pt x="1850" y="32"/>
                      </a:lnTo>
                      <a:lnTo>
                        <a:pt x="1796" y="40"/>
                      </a:lnTo>
                      <a:lnTo>
                        <a:pt x="1796" y="40"/>
                      </a:lnTo>
                      <a:close/>
                      <a:moveTo>
                        <a:pt x="2296" y="22"/>
                      </a:moveTo>
                      <a:lnTo>
                        <a:pt x="2296" y="22"/>
                      </a:lnTo>
                      <a:lnTo>
                        <a:pt x="2240" y="18"/>
                      </a:lnTo>
                      <a:lnTo>
                        <a:pt x="2242" y="2"/>
                      </a:lnTo>
                      <a:lnTo>
                        <a:pt x="2242" y="2"/>
                      </a:lnTo>
                      <a:lnTo>
                        <a:pt x="2298" y="6"/>
                      </a:lnTo>
                      <a:lnTo>
                        <a:pt x="2296" y="22"/>
                      </a:lnTo>
                      <a:close/>
                      <a:moveTo>
                        <a:pt x="2018" y="18"/>
                      </a:moveTo>
                      <a:lnTo>
                        <a:pt x="2016" y="2"/>
                      </a:lnTo>
                      <a:lnTo>
                        <a:pt x="2016" y="2"/>
                      </a:lnTo>
                      <a:lnTo>
                        <a:pt x="2072" y="0"/>
                      </a:lnTo>
                      <a:lnTo>
                        <a:pt x="2074" y="16"/>
                      </a:lnTo>
                      <a:lnTo>
                        <a:pt x="2074" y="16"/>
                      </a:lnTo>
                      <a:lnTo>
                        <a:pt x="2018" y="18"/>
                      </a:lnTo>
                      <a:lnTo>
                        <a:pt x="2018" y="18"/>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nvGrpSpPr>
              <p:cNvPr id="448" name="组合 182">
                <a:extLst>
                  <a:ext uri="{FF2B5EF4-FFF2-40B4-BE49-F238E27FC236}">
                    <a16:creationId xmlns:a16="http://schemas.microsoft.com/office/drawing/2014/main" id="{C48DBF6C-5617-48F1-A2EA-D81D73A399AF}"/>
                  </a:ext>
                </a:extLst>
              </p:cNvPr>
              <p:cNvGrpSpPr/>
              <p:nvPr/>
            </p:nvGrpSpPr>
            <p:grpSpPr>
              <a:xfrm>
                <a:off x="12803956" y="1932672"/>
                <a:ext cx="1245138" cy="1230179"/>
                <a:chOff x="-1657350" y="2511425"/>
                <a:chExt cx="5524501" cy="5518151"/>
              </a:xfrm>
              <a:solidFill>
                <a:sysClr val="window" lastClr="FFFFFF">
                  <a:lumMod val="50000"/>
                  <a:alpha val="61000"/>
                </a:sysClr>
              </a:solidFill>
            </p:grpSpPr>
            <p:sp>
              <p:nvSpPr>
                <p:cNvPr id="449" name="Freeform 49">
                  <a:extLst>
                    <a:ext uri="{FF2B5EF4-FFF2-40B4-BE49-F238E27FC236}">
                      <a16:creationId xmlns:a16="http://schemas.microsoft.com/office/drawing/2014/main" id="{F1D74B47-4553-4074-BD9B-B14909692EC1}"/>
                    </a:ext>
                  </a:extLst>
                </p:cNvPr>
                <p:cNvSpPr>
                  <a:spLocks/>
                </p:cNvSpPr>
                <p:nvPr/>
              </p:nvSpPr>
              <p:spPr bwMode="auto">
                <a:xfrm>
                  <a:off x="1184258" y="2511425"/>
                  <a:ext cx="2228847" cy="1428751"/>
                </a:xfrm>
                <a:custGeom>
                  <a:avLst/>
                  <a:gdLst/>
                  <a:ahLst/>
                  <a:cxnLst>
                    <a:cxn ang="0">
                      <a:pos x="1252" y="900"/>
                    </a:cxn>
                    <a:cxn ang="0">
                      <a:pos x="1290" y="898"/>
                    </a:cxn>
                    <a:cxn ang="0">
                      <a:pos x="1322" y="888"/>
                    </a:cxn>
                    <a:cxn ang="0">
                      <a:pos x="1340" y="874"/>
                    </a:cxn>
                    <a:cxn ang="0">
                      <a:pos x="1362" y="846"/>
                    </a:cxn>
                    <a:cxn ang="0">
                      <a:pos x="1368" y="820"/>
                    </a:cxn>
                    <a:cxn ang="0">
                      <a:pos x="1368" y="802"/>
                    </a:cxn>
                    <a:cxn ang="0">
                      <a:pos x="1404" y="782"/>
                    </a:cxn>
                    <a:cxn ang="0">
                      <a:pos x="1300" y="640"/>
                    </a:cxn>
                    <a:cxn ang="0">
                      <a:pos x="1180" y="508"/>
                    </a:cxn>
                    <a:cxn ang="0">
                      <a:pos x="1122" y="452"/>
                    </a:cxn>
                    <a:cxn ang="0">
                      <a:pos x="1000" y="350"/>
                    </a:cxn>
                    <a:cxn ang="0">
                      <a:pos x="870" y="260"/>
                    </a:cxn>
                    <a:cxn ang="0">
                      <a:pos x="732" y="182"/>
                    </a:cxn>
                    <a:cxn ang="0">
                      <a:pos x="590" y="118"/>
                    </a:cxn>
                    <a:cxn ang="0">
                      <a:pos x="440" y="68"/>
                    </a:cxn>
                    <a:cxn ang="0">
                      <a:pos x="288" y="30"/>
                    </a:cxn>
                    <a:cxn ang="0">
                      <a:pos x="130" y="6"/>
                    </a:cxn>
                    <a:cxn ang="0">
                      <a:pos x="50" y="42"/>
                    </a:cxn>
                    <a:cxn ang="0">
                      <a:pos x="42" y="46"/>
                    </a:cxn>
                    <a:cxn ang="0">
                      <a:pos x="26" y="58"/>
                    </a:cxn>
                    <a:cxn ang="0">
                      <a:pos x="8" y="84"/>
                    </a:cxn>
                    <a:cxn ang="0">
                      <a:pos x="0" y="124"/>
                    </a:cxn>
                    <a:cxn ang="0">
                      <a:pos x="2" y="140"/>
                    </a:cxn>
                    <a:cxn ang="0">
                      <a:pos x="16" y="174"/>
                    </a:cxn>
                    <a:cxn ang="0">
                      <a:pos x="26" y="192"/>
                    </a:cxn>
                    <a:cxn ang="0">
                      <a:pos x="120" y="198"/>
                    </a:cxn>
                    <a:cxn ang="0">
                      <a:pos x="214" y="212"/>
                    </a:cxn>
                    <a:cxn ang="0">
                      <a:pos x="306" y="230"/>
                    </a:cxn>
                    <a:cxn ang="0">
                      <a:pos x="396" y="256"/>
                    </a:cxn>
                    <a:cxn ang="0">
                      <a:pos x="484" y="284"/>
                    </a:cxn>
                    <a:cxn ang="0">
                      <a:pos x="570" y="318"/>
                    </a:cxn>
                    <a:cxn ang="0">
                      <a:pos x="652" y="358"/>
                    </a:cxn>
                    <a:cxn ang="0">
                      <a:pos x="732" y="402"/>
                    </a:cxn>
                    <a:cxn ang="0">
                      <a:pos x="810" y="450"/>
                    </a:cxn>
                    <a:cxn ang="0">
                      <a:pos x="884" y="502"/>
                    </a:cxn>
                    <a:cxn ang="0">
                      <a:pos x="954" y="560"/>
                    </a:cxn>
                    <a:cxn ang="0">
                      <a:pos x="1020" y="620"/>
                    </a:cxn>
                    <a:cxn ang="0">
                      <a:pos x="1084" y="684"/>
                    </a:cxn>
                    <a:cxn ang="0">
                      <a:pos x="1144" y="754"/>
                    </a:cxn>
                    <a:cxn ang="0">
                      <a:pos x="1200" y="824"/>
                    </a:cxn>
                    <a:cxn ang="0">
                      <a:pos x="1252" y="900"/>
                    </a:cxn>
                  </a:cxnLst>
                  <a:rect l="0" t="0" r="r" b="b"/>
                  <a:pathLst>
                    <a:path w="1404" h="900">
                      <a:moveTo>
                        <a:pt x="1252" y="900"/>
                      </a:moveTo>
                      <a:lnTo>
                        <a:pt x="1252" y="900"/>
                      </a:lnTo>
                      <a:lnTo>
                        <a:pt x="1270" y="900"/>
                      </a:lnTo>
                      <a:lnTo>
                        <a:pt x="1290" y="898"/>
                      </a:lnTo>
                      <a:lnTo>
                        <a:pt x="1306" y="894"/>
                      </a:lnTo>
                      <a:lnTo>
                        <a:pt x="1322" y="888"/>
                      </a:lnTo>
                      <a:lnTo>
                        <a:pt x="1322" y="888"/>
                      </a:lnTo>
                      <a:lnTo>
                        <a:pt x="1340" y="874"/>
                      </a:lnTo>
                      <a:lnTo>
                        <a:pt x="1354" y="860"/>
                      </a:lnTo>
                      <a:lnTo>
                        <a:pt x="1362" y="846"/>
                      </a:lnTo>
                      <a:lnTo>
                        <a:pt x="1366" y="832"/>
                      </a:lnTo>
                      <a:lnTo>
                        <a:pt x="1368" y="820"/>
                      </a:lnTo>
                      <a:lnTo>
                        <a:pt x="1370" y="812"/>
                      </a:lnTo>
                      <a:lnTo>
                        <a:pt x="1368" y="802"/>
                      </a:lnTo>
                      <a:lnTo>
                        <a:pt x="1404" y="782"/>
                      </a:lnTo>
                      <a:lnTo>
                        <a:pt x="1404" y="782"/>
                      </a:lnTo>
                      <a:lnTo>
                        <a:pt x="1354" y="710"/>
                      </a:lnTo>
                      <a:lnTo>
                        <a:pt x="1300" y="640"/>
                      </a:lnTo>
                      <a:lnTo>
                        <a:pt x="1242" y="572"/>
                      </a:lnTo>
                      <a:lnTo>
                        <a:pt x="1180" y="508"/>
                      </a:lnTo>
                      <a:lnTo>
                        <a:pt x="1180" y="508"/>
                      </a:lnTo>
                      <a:lnTo>
                        <a:pt x="1122" y="452"/>
                      </a:lnTo>
                      <a:lnTo>
                        <a:pt x="1062" y="398"/>
                      </a:lnTo>
                      <a:lnTo>
                        <a:pt x="1000" y="350"/>
                      </a:lnTo>
                      <a:lnTo>
                        <a:pt x="936" y="302"/>
                      </a:lnTo>
                      <a:lnTo>
                        <a:pt x="870" y="260"/>
                      </a:lnTo>
                      <a:lnTo>
                        <a:pt x="802" y="220"/>
                      </a:lnTo>
                      <a:lnTo>
                        <a:pt x="732" y="182"/>
                      </a:lnTo>
                      <a:lnTo>
                        <a:pt x="662" y="148"/>
                      </a:lnTo>
                      <a:lnTo>
                        <a:pt x="590" y="118"/>
                      </a:lnTo>
                      <a:lnTo>
                        <a:pt x="516" y="90"/>
                      </a:lnTo>
                      <a:lnTo>
                        <a:pt x="440" y="68"/>
                      </a:lnTo>
                      <a:lnTo>
                        <a:pt x="364" y="46"/>
                      </a:lnTo>
                      <a:lnTo>
                        <a:pt x="288" y="30"/>
                      </a:lnTo>
                      <a:lnTo>
                        <a:pt x="210" y="16"/>
                      </a:lnTo>
                      <a:lnTo>
                        <a:pt x="130" y="6"/>
                      </a:lnTo>
                      <a:lnTo>
                        <a:pt x="50" y="0"/>
                      </a:lnTo>
                      <a:lnTo>
                        <a:pt x="50" y="42"/>
                      </a:lnTo>
                      <a:lnTo>
                        <a:pt x="50" y="42"/>
                      </a:lnTo>
                      <a:lnTo>
                        <a:pt x="42" y="46"/>
                      </a:lnTo>
                      <a:lnTo>
                        <a:pt x="34" y="50"/>
                      </a:lnTo>
                      <a:lnTo>
                        <a:pt x="26" y="58"/>
                      </a:lnTo>
                      <a:lnTo>
                        <a:pt x="16" y="70"/>
                      </a:lnTo>
                      <a:lnTo>
                        <a:pt x="8" y="84"/>
                      </a:lnTo>
                      <a:lnTo>
                        <a:pt x="2" y="102"/>
                      </a:lnTo>
                      <a:lnTo>
                        <a:pt x="0" y="124"/>
                      </a:lnTo>
                      <a:lnTo>
                        <a:pt x="0" y="124"/>
                      </a:lnTo>
                      <a:lnTo>
                        <a:pt x="2" y="140"/>
                      </a:lnTo>
                      <a:lnTo>
                        <a:pt x="8" y="158"/>
                      </a:lnTo>
                      <a:lnTo>
                        <a:pt x="16" y="174"/>
                      </a:lnTo>
                      <a:lnTo>
                        <a:pt x="26" y="192"/>
                      </a:lnTo>
                      <a:lnTo>
                        <a:pt x="26" y="192"/>
                      </a:lnTo>
                      <a:lnTo>
                        <a:pt x="74" y="194"/>
                      </a:lnTo>
                      <a:lnTo>
                        <a:pt x="120" y="198"/>
                      </a:lnTo>
                      <a:lnTo>
                        <a:pt x="168" y="204"/>
                      </a:lnTo>
                      <a:lnTo>
                        <a:pt x="214" y="212"/>
                      </a:lnTo>
                      <a:lnTo>
                        <a:pt x="260" y="220"/>
                      </a:lnTo>
                      <a:lnTo>
                        <a:pt x="306" y="230"/>
                      </a:lnTo>
                      <a:lnTo>
                        <a:pt x="352" y="242"/>
                      </a:lnTo>
                      <a:lnTo>
                        <a:pt x="396" y="256"/>
                      </a:lnTo>
                      <a:lnTo>
                        <a:pt x="440" y="270"/>
                      </a:lnTo>
                      <a:lnTo>
                        <a:pt x="484" y="284"/>
                      </a:lnTo>
                      <a:lnTo>
                        <a:pt x="528" y="300"/>
                      </a:lnTo>
                      <a:lnTo>
                        <a:pt x="570" y="318"/>
                      </a:lnTo>
                      <a:lnTo>
                        <a:pt x="612" y="338"/>
                      </a:lnTo>
                      <a:lnTo>
                        <a:pt x="652" y="358"/>
                      </a:lnTo>
                      <a:lnTo>
                        <a:pt x="692" y="380"/>
                      </a:lnTo>
                      <a:lnTo>
                        <a:pt x="732" y="402"/>
                      </a:lnTo>
                      <a:lnTo>
                        <a:pt x="772" y="426"/>
                      </a:lnTo>
                      <a:lnTo>
                        <a:pt x="810" y="450"/>
                      </a:lnTo>
                      <a:lnTo>
                        <a:pt x="846" y="476"/>
                      </a:lnTo>
                      <a:lnTo>
                        <a:pt x="884" y="502"/>
                      </a:lnTo>
                      <a:lnTo>
                        <a:pt x="918" y="530"/>
                      </a:lnTo>
                      <a:lnTo>
                        <a:pt x="954" y="560"/>
                      </a:lnTo>
                      <a:lnTo>
                        <a:pt x="988" y="590"/>
                      </a:lnTo>
                      <a:lnTo>
                        <a:pt x="1020" y="620"/>
                      </a:lnTo>
                      <a:lnTo>
                        <a:pt x="1054" y="652"/>
                      </a:lnTo>
                      <a:lnTo>
                        <a:pt x="1084" y="684"/>
                      </a:lnTo>
                      <a:lnTo>
                        <a:pt x="1114" y="718"/>
                      </a:lnTo>
                      <a:lnTo>
                        <a:pt x="1144" y="754"/>
                      </a:lnTo>
                      <a:lnTo>
                        <a:pt x="1172" y="788"/>
                      </a:lnTo>
                      <a:lnTo>
                        <a:pt x="1200" y="824"/>
                      </a:lnTo>
                      <a:lnTo>
                        <a:pt x="1226" y="862"/>
                      </a:lnTo>
                      <a:lnTo>
                        <a:pt x="1252" y="900"/>
                      </a:lnTo>
                      <a:lnTo>
                        <a:pt x="1252" y="90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0" name="Freeform 50">
                  <a:extLst>
                    <a:ext uri="{FF2B5EF4-FFF2-40B4-BE49-F238E27FC236}">
                      <a16:creationId xmlns:a16="http://schemas.microsoft.com/office/drawing/2014/main" id="{2CD6A019-F4A5-415C-BC98-9FD87B820C53}"/>
                    </a:ext>
                  </a:extLst>
                </p:cNvPr>
                <p:cNvSpPr>
                  <a:spLocks/>
                </p:cNvSpPr>
                <p:nvPr/>
              </p:nvSpPr>
              <p:spPr bwMode="auto">
                <a:xfrm>
                  <a:off x="-1203326" y="2511425"/>
                  <a:ext cx="2228851" cy="1428751"/>
                </a:xfrm>
                <a:custGeom>
                  <a:avLst/>
                  <a:gdLst/>
                  <a:ahLst/>
                  <a:cxnLst>
                    <a:cxn ang="0">
                      <a:pos x="1354" y="0"/>
                    </a:cxn>
                    <a:cxn ang="0">
                      <a:pos x="1274" y="6"/>
                    </a:cxn>
                    <a:cxn ang="0">
                      <a:pos x="1116" y="30"/>
                    </a:cxn>
                    <a:cxn ang="0">
                      <a:pos x="964" y="68"/>
                    </a:cxn>
                    <a:cxn ang="0">
                      <a:pos x="814" y="118"/>
                    </a:cxn>
                    <a:cxn ang="0">
                      <a:pos x="672" y="182"/>
                    </a:cxn>
                    <a:cxn ang="0">
                      <a:pos x="534" y="260"/>
                    </a:cxn>
                    <a:cxn ang="0">
                      <a:pos x="404" y="350"/>
                    </a:cxn>
                    <a:cxn ang="0">
                      <a:pos x="282" y="452"/>
                    </a:cxn>
                    <a:cxn ang="0">
                      <a:pos x="224" y="508"/>
                    </a:cxn>
                    <a:cxn ang="0">
                      <a:pos x="104" y="640"/>
                    </a:cxn>
                    <a:cxn ang="0">
                      <a:pos x="0" y="782"/>
                    </a:cxn>
                    <a:cxn ang="0">
                      <a:pos x="36" y="802"/>
                    </a:cxn>
                    <a:cxn ang="0">
                      <a:pos x="36" y="820"/>
                    </a:cxn>
                    <a:cxn ang="0">
                      <a:pos x="42" y="846"/>
                    </a:cxn>
                    <a:cxn ang="0">
                      <a:pos x="64" y="874"/>
                    </a:cxn>
                    <a:cxn ang="0">
                      <a:pos x="82" y="888"/>
                    </a:cxn>
                    <a:cxn ang="0">
                      <a:pos x="114" y="898"/>
                    </a:cxn>
                    <a:cxn ang="0">
                      <a:pos x="152" y="900"/>
                    </a:cxn>
                    <a:cxn ang="0">
                      <a:pos x="178" y="862"/>
                    </a:cxn>
                    <a:cxn ang="0">
                      <a:pos x="232" y="788"/>
                    </a:cxn>
                    <a:cxn ang="0">
                      <a:pos x="290" y="718"/>
                    </a:cxn>
                    <a:cxn ang="0">
                      <a:pos x="350" y="652"/>
                    </a:cxn>
                    <a:cxn ang="0">
                      <a:pos x="416" y="590"/>
                    </a:cxn>
                    <a:cxn ang="0">
                      <a:pos x="486" y="530"/>
                    </a:cxn>
                    <a:cxn ang="0">
                      <a:pos x="558" y="476"/>
                    </a:cxn>
                    <a:cxn ang="0">
                      <a:pos x="632" y="426"/>
                    </a:cxn>
                    <a:cxn ang="0">
                      <a:pos x="712" y="380"/>
                    </a:cxn>
                    <a:cxn ang="0">
                      <a:pos x="792" y="338"/>
                    </a:cxn>
                    <a:cxn ang="0">
                      <a:pos x="876" y="300"/>
                    </a:cxn>
                    <a:cxn ang="0">
                      <a:pos x="964" y="270"/>
                    </a:cxn>
                    <a:cxn ang="0">
                      <a:pos x="1052" y="242"/>
                    </a:cxn>
                    <a:cxn ang="0">
                      <a:pos x="1144" y="220"/>
                    </a:cxn>
                    <a:cxn ang="0">
                      <a:pos x="1236" y="204"/>
                    </a:cxn>
                    <a:cxn ang="0">
                      <a:pos x="1330" y="194"/>
                    </a:cxn>
                    <a:cxn ang="0">
                      <a:pos x="1378" y="192"/>
                    </a:cxn>
                    <a:cxn ang="0">
                      <a:pos x="1396" y="158"/>
                    </a:cxn>
                    <a:cxn ang="0">
                      <a:pos x="1404" y="124"/>
                    </a:cxn>
                    <a:cxn ang="0">
                      <a:pos x="1402" y="102"/>
                    </a:cxn>
                    <a:cxn ang="0">
                      <a:pos x="1388" y="70"/>
                    </a:cxn>
                    <a:cxn ang="0">
                      <a:pos x="1370" y="50"/>
                    </a:cxn>
                    <a:cxn ang="0">
                      <a:pos x="1354" y="42"/>
                    </a:cxn>
                  </a:cxnLst>
                  <a:rect l="0" t="0" r="r" b="b"/>
                  <a:pathLst>
                    <a:path w="1404" h="900">
                      <a:moveTo>
                        <a:pt x="1354" y="42"/>
                      </a:moveTo>
                      <a:lnTo>
                        <a:pt x="1354" y="0"/>
                      </a:lnTo>
                      <a:lnTo>
                        <a:pt x="1354" y="0"/>
                      </a:lnTo>
                      <a:lnTo>
                        <a:pt x="1274" y="6"/>
                      </a:lnTo>
                      <a:lnTo>
                        <a:pt x="1194" y="16"/>
                      </a:lnTo>
                      <a:lnTo>
                        <a:pt x="1116" y="30"/>
                      </a:lnTo>
                      <a:lnTo>
                        <a:pt x="1040" y="46"/>
                      </a:lnTo>
                      <a:lnTo>
                        <a:pt x="964" y="68"/>
                      </a:lnTo>
                      <a:lnTo>
                        <a:pt x="888" y="90"/>
                      </a:lnTo>
                      <a:lnTo>
                        <a:pt x="814" y="118"/>
                      </a:lnTo>
                      <a:lnTo>
                        <a:pt x="742" y="148"/>
                      </a:lnTo>
                      <a:lnTo>
                        <a:pt x="672" y="182"/>
                      </a:lnTo>
                      <a:lnTo>
                        <a:pt x="602" y="220"/>
                      </a:lnTo>
                      <a:lnTo>
                        <a:pt x="534" y="260"/>
                      </a:lnTo>
                      <a:lnTo>
                        <a:pt x="468" y="302"/>
                      </a:lnTo>
                      <a:lnTo>
                        <a:pt x="404" y="350"/>
                      </a:lnTo>
                      <a:lnTo>
                        <a:pt x="342" y="398"/>
                      </a:lnTo>
                      <a:lnTo>
                        <a:pt x="282" y="452"/>
                      </a:lnTo>
                      <a:lnTo>
                        <a:pt x="224" y="508"/>
                      </a:lnTo>
                      <a:lnTo>
                        <a:pt x="224" y="508"/>
                      </a:lnTo>
                      <a:lnTo>
                        <a:pt x="162" y="572"/>
                      </a:lnTo>
                      <a:lnTo>
                        <a:pt x="104" y="640"/>
                      </a:lnTo>
                      <a:lnTo>
                        <a:pt x="50" y="710"/>
                      </a:lnTo>
                      <a:lnTo>
                        <a:pt x="0" y="782"/>
                      </a:lnTo>
                      <a:lnTo>
                        <a:pt x="36" y="802"/>
                      </a:lnTo>
                      <a:lnTo>
                        <a:pt x="36" y="802"/>
                      </a:lnTo>
                      <a:lnTo>
                        <a:pt x="34" y="812"/>
                      </a:lnTo>
                      <a:lnTo>
                        <a:pt x="36" y="820"/>
                      </a:lnTo>
                      <a:lnTo>
                        <a:pt x="38" y="832"/>
                      </a:lnTo>
                      <a:lnTo>
                        <a:pt x="42" y="846"/>
                      </a:lnTo>
                      <a:lnTo>
                        <a:pt x="50" y="860"/>
                      </a:lnTo>
                      <a:lnTo>
                        <a:pt x="64" y="874"/>
                      </a:lnTo>
                      <a:lnTo>
                        <a:pt x="82" y="888"/>
                      </a:lnTo>
                      <a:lnTo>
                        <a:pt x="82" y="888"/>
                      </a:lnTo>
                      <a:lnTo>
                        <a:pt x="98" y="894"/>
                      </a:lnTo>
                      <a:lnTo>
                        <a:pt x="114" y="898"/>
                      </a:lnTo>
                      <a:lnTo>
                        <a:pt x="134" y="900"/>
                      </a:lnTo>
                      <a:lnTo>
                        <a:pt x="152" y="900"/>
                      </a:lnTo>
                      <a:lnTo>
                        <a:pt x="152" y="900"/>
                      </a:lnTo>
                      <a:lnTo>
                        <a:pt x="178" y="862"/>
                      </a:lnTo>
                      <a:lnTo>
                        <a:pt x="204" y="824"/>
                      </a:lnTo>
                      <a:lnTo>
                        <a:pt x="232" y="788"/>
                      </a:lnTo>
                      <a:lnTo>
                        <a:pt x="260" y="754"/>
                      </a:lnTo>
                      <a:lnTo>
                        <a:pt x="290" y="718"/>
                      </a:lnTo>
                      <a:lnTo>
                        <a:pt x="320" y="684"/>
                      </a:lnTo>
                      <a:lnTo>
                        <a:pt x="350" y="652"/>
                      </a:lnTo>
                      <a:lnTo>
                        <a:pt x="384" y="620"/>
                      </a:lnTo>
                      <a:lnTo>
                        <a:pt x="416" y="590"/>
                      </a:lnTo>
                      <a:lnTo>
                        <a:pt x="450" y="560"/>
                      </a:lnTo>
                      <a:lnTo>
                        <a:pt x="486" y="530"/>
                      </a:lnTo>
                      <a:lnTo>
                        <a:pt x="520" y="502"/>
                      </a:lnTo>
                      <a:lnTo>
                        <a:pt x="558" y="476"/>
                      </a:lnTo>
                      <a:lnTo>
                        <a:pt x="594" y="450"/>
                      </a:lnTo>
                      <a:lnTo>
                        <a:pt x="632" y="426"/>
                      </a:lnTo>
                      <a:lnTo>
                        <a:pt x="672" y="402"/>
                      </a:lnTo>
                      <a:lnTo>
                        <a:pt x="712" y="380"/>
                      </a:lnTo>
                      <a:lnTo>
                        <a:pt x="752" y="358"/>
                      </a:lnTo>
                      <a:lnTo>
                        <a:pt x="792" y="338"/>
                      </a:lnTo>
                      <a:lnTo>
                        <a:pt x="834" y="318"/>
                      </a:lnTo>
                      <a:lnTo>
                        <a:pt x="876" y="300"/>
                      </a:lnTo>
                      <a:lnTo>
                        <a:pt x="920" y="284"/>
                      </a:lnTo>
                      <a:lnTo>
                        <a:pt x="964" y="270"/>
                      </a:lnTo>
                      <a:lnTo>
                        <a:pt x="1008" y="256"/>
                      </a:lnTo>
                      <a:lnTo>
                        <a:pt x="1052" y="242"/>
                      </a:lnTo>
                      <a:lnTo>
                        <a:pt x="1098" y="230"/>
                      </a:lnTo>
                      <a:lnTo>
                        <a:pt x="1144" y="220"/>
                      </a:lnTo>
                      <a:lnTo>
                        <a:pt x="1190" y="212"/>
                      </a:lnTo>
                      <a:lnTo>
                        <a:pt x="1236" y="204"/>
                      </a:lnTo>
                      <a:lnTo>
                        <a:pt x="1284" y="198"/>
                      </a:lnTo>
                      <a:lnTo>
                        <a:pt x="1330" y="194"/>
                      </a:lnTo>
                      <a:lnTo>
                        <a:pt x="1378" y="192"/>
                      </a:lnTo>
                      <a:lnTo>
                        <a:pt x="1378" y="192"/>
                      </a:lnTo>
                      <a:lnTo>
                        <a:pt x="1388" y="174"/>
                      </a:lnTo>
                      <a:lnTo>
                        <a:pt x="1396" y="158"/>
                      </a:lnTo>
                      <a:lnTo>
                        <a:pt x="1402" y="140"/>
                      </a:lnTo>
                      <a:lnTo>
                        <a:pt x="1404" y="124"/>
                      </a:lnTo>
                      <a:lnTo>
                        <a:pt x="1404" y="124"/>
                      </a:lnTo>
                      <a:lnTo>
                        <a:pt x="1402" y="102"/>
                      </a:lnTo>
                      <a:lnTo>
                        <a:pt x="1396" y="84"/>
                      </a:lnTo>
                      <a:lnTo>
                        <a:pt x="1388" y="70"/>
                      </a:lnTo>
                      <a:lnTo>
                        <a:pt x="1378" y="58"/>
                      </a:lnTo>
                      <a:lnTo>
                        <a:pt x="1370" y="50"/>
                      </a:lnTo>
                      <a:lnTo>
                        <a:pt x="1362" y="46"/>
                      </a:lnTo>
                      <a:lnTo>
                        <a:pt x="1354" y="42"/>
                      </a:lnTo>
                      <a:lnTo>
                        <a:pt x="1354" y="4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1" name="Freeform 51">
                  <a:extLst>
                    <a:ext uri="{FF2B5EF4-FFF2-40B4-BE49-F238E27FC236}">
                      <a16:creationId xmlns:a16="http://schemas.microsoft.com/office/drawing/2014/main" id="{EA5118F9-717C-4985-8ACF-1AD26B1D0C93}"/>
                    </a:ext>
                  </a:extLst>
                </p:cNvPr>
                <p:cNvSpPr>
                  <a:spLocks/>
                </p:cNvSpPr>
                <p:nvPr/>
              </p:nvSpPr>
              <p:spPr bwMode="auto">
                <a:xfrm>
                  <a:off x="3292476" y="4029077"/>
                  <a:ext cx="574675" cy="2482851"/>
                </a:xfrm>
                <a:custGeom>
                  <a:avLst/>
                  <a:gdLst/>
                  <a:ahLst/>
                  <a:cxnLst>
                    <a:cxn ang="0">
                      <a:pos x="142" y="22"/>
                    </a:cxn>
                    <a:cxn ang="0">
                      <a:pos x="134" y="16"/>
                    </a:cxn>
                    <a:cxn ang="0">
                      <a:pos x="114" y="8"/>
                    </a:cxn>
                    <a:cxn ang="0">
                      <a:pos x="84" y="6"/>
                    </a:cxn>
                    <a:cxn ang="0">
                      <a:pos x="44" y="18"/>
                    </a:cxn>
                    <a:cxn ang="0">
                      <a:pos x="32" y="28"/>
                    </a:cxn>
                    <a:cxn ang="0">
                      <a:pos x="8" y="58"/>
                    </a:cxn>
                    <a:cxn ang="0">
                      <a:pos x="0" y="74"/>
                    </a:cxn>
                    <a:cxn ang="0">
                      <a:pos x="38" y="154"/>
                    </a:cxn>
                    <a:cxn ang="0">
                      <a:pos x="72" y="238"/>
                    </a:cxn>
                    <a:cxn ang="0">
                      <a:pos x="102" y="324"/>
                    </a:cxn>
                    <a:cxn ang="0">
                      <a:pos x="126" y="412"/>
                    </a:cxn>
                    <a:cxn ang="0">
                      <a:pos x="146" y="502"/>
                    </a:cxn>
                    <a:cxn ang="0">
                      <a:pos x="160" y="594"/>
                    </a:cxn>
                    <a:cxn ang="0">
                      <a:pos x="168" y="688"/>
                    </a:cxn>
                    <a:cxn ang="0">
                      <a:pos x="170" y="782"/>
                    </a:cxn>
                    <a:cxn ang="0">
                      <a:pos x="170" y="830"/>
                    </a:cxn>
                    <a:cxn ang="0">
                      <a:pos x="164" y="924"/>
                    </a:cxn>
                    <a:cxn ang="0">
                      <a:pos x="152" y="1016"/>
                    </a:cxn>
                    <a:cxn ang="0">
                      <a:pos x="136" y="1108"/>
                    </a:cxn>
                    <a:cxn ang="0">
                      <a:pos x="114" y="1196"/>
                    </a:cxn>
                    <a:cxn ang="0">
                      <a:pos x="88" y="1284"/>
                    </a:cxn>
                    <a:cxn ang="0">
                      <a:pos x="56" y="1368"/>
                    </a:cxn>
                    <a:cxn ang="0">
                      <a:pos x="20" y="1450"/>
                    </a:cxn>
                    <a:cxn ang="0">
                      <a:pos x="0" y="1490"/>
                    </a:cxn>
                    <a:cxn ang="0">
                      <a:pos x="20" y="1522"/>
                    </a:cxn>
                    <a:cxn ang="0">
                      <a:pos x="44" y="1546"/>
                    </a:cxn>
                    <a:cxn ang="0">
                      <a:pos x="66" y="1554"/>
                    </a:cxn>
                    <a:cxn ang="0">
                      <a:pos x="100" y="1558"/>
                    </a:cxn>
                    <a:cxn ang="0">
                      <a:pos x="126" y="1552"/>
                    </a:cxn>
                    <a:cxn ang="0">
                      <a:pos x="142" y="1542"/>
                    </a:cxn>
                    <a:cxn ang="0">
                      <a:pos x="178" y="1564"/>
                    </a:cxn>
                    <a:cxn ang="0">
                      <a:pos x="220" y="1472"/>
                    </a:cxn>
                    <a:cxn ang="0">
                      <a:pos x="258" y="1380"/>
                    </a:cxn>
                    <a:cxn ang="0">
                      <a:pos x="290" y="1284"/>
                    </a:cxn>
                    <a:cxn ang="0">
                      <a:pos x="316" y="1186"/>
                    </a:cxn>
                    <a:cxn ang="0">
                      <a:pos x="336" y="1088"/>
                    </a:cxn>
                    <a:cxn ang="0">
                      <a:pos x="350" y="986"/>
                    </a:cxn>
                    <a:cxn ang="0">
                      <a:pos x="360" y="886"/>
                    </a:cxn>
                    <a:cxn ang="0">
                      <a:pos x="362" y="782"/>
                    </a:cxn>
                    <a:cxn ang="0">
                      <a:pos x="362" y="730"/>
                    </a:cxn>
                    <a:cxn ang="0">
                      <a:pos x="356" y="628"/>
                    </a:cxn>
                    <a:cxn ang="0">
                      <a:pos x="344" y="526"/>
                    </a:cxn>
                    <a:cxn ang="0">
                      <a:pos x="326" y="426"/>
                    </a:cxn>
                    <a:cxn ang="0">
                      <a:pos x="304" y="328"/>
                    </a:cxn>
                    <a:cxn ang="0">
                      <a:pos x="274" y="232"/>
                    </a:cxn>
                    <a:cxn ang="0">
                      <a:pos x="240" y="138"/>
                    </a:cxn>
                    <a:cxn ang="0">
                      <a:pos x="200" y="46"/>
                    </a:cxn>
                    <a:cxn ang="0">
                      <a:pos x="178" y="0"/>
                    </a:cxn>
                  </a:cxnLst>
                  <a:rect l="0" t="0" r="r" b="b"/>
                  <a:pathLst>
                    <a:path w="362" h="1564">
                      <a:moveTo>
                        <a:pt x="178" y="0"/>
                      </a:moveTo>
                      <a:lnTo>
                        <a:pt x="142" y="22"/>
                      </a:lnTo>
                      <a:lnTo>
                        <a:pt x="142" y="22"/>
                      </a:lnTo>
                      <a:lnTo>
                        <a:pt x="134" y="16"/>
                      </a:lnTo>
                      <a:lnTo>
                        <a:pt x="126" y="12"/>
                      </a:lnTo>
                      <a:lnTo>
                        <a:pt x="114" y="8"/>
                      </a:lnTo>
                      <a:lnTo>
                        <a:pt x="100" y="6"/>
                      </a:lnTo>
                      <a:lnTo>
                        <a:pt x="84" y="6"/>
                      </a:lnTo>
                      <a:lnTo>
                        <a:pt x="66" y="10"/>
                      </a:lnTo>
                      <a:lnTo>
                        <a:pt x="44" y="18"/>
                      </a:lnTo>
                      <a:lnTo>
                        <a:pt x="44" y="18"/>
                      </a:lnTo>
                      <a:lnTo>
                        <a:pt x="32" y="28"/>
                      </a:lnTo>
                      <a:lnTo>
                        <a:pt x="20" y="42"/>
                      </a:lnTo>
                      <a:lnTo>
                        <a:pt x="8" y="58"/>
                      </a:lnTo>
                      <a:lnTo>
                        <a:pt x="0" y="74"/>
                      </a:lnTo>
                      <a:lnTo>
                        <a:pt x="0" y="74"/>
                      </a:lnTo>
                      <a:lnTo>
                        <a:pt x="20" y="114"/>
                      </a:lnTo>
                      <a:lnTo>
                        <a:pt x="38" y="154"/>
                      </a:lnTo>
                      <a:lnTo>
                        <a:pt x="56" y="196"/>
                      </a:lnTo>
                      <a:lnTo>
                        <a:pt x="72" y="238"/>
                      </a:lnTo>
                      <a:lnTo>
                        <a:pt x="88" y="280"/>
                      </a:lnTo>
                      <a:lnTo>
                        <a:pt x="102" y="324"/>
                      </a:lnTo>
                      <a:lnTo>
                        <a:pt x="114" y="368"/>
                      </a:lnTo>
                      <a:lnTo>
                        <a:pt x="126" y="412"/>
                      </a:lnTo>
                      <a:lnTo>
                        <a:pt x="136" y="456"/>
                      </a:lnTo>
                      <a:lnTo>
                        <a:pt x="146" y="502"/>
                      </a:lnTo>
                      <a:lnTo>
                        <a:pt x="152" y="548"/>
                      </a:lnTo>
                      <a:lnTo>
                        <a:pt x="160" y="594"/>
                      </a:lnTo>
                      <a:lnTo>
                        <a:pt x="164" y="640"/>
                      </a:lnTo>
                      <a:lnTo>
                        <a:pt x="168" y="688"/>
                      </a:lnTo>
                      <a:lnTo>
                        <a:pt x="170" y="734"/>
                      </a:lnTo>
                      <a:lnTo>
                        <a:pt x="170" y="782"/>
                      </a:lnTo>
                      <a:lnTo>
                        <a:pt x="170" y="782"/>
                      </a:lnTo>
                      <a:lnTo>
                        <a:pt x="170" y="830"/>
                      </a:lnTo>
                      <a:lnTo>
                        <a:pt x="168" y="876"/>
                      </a:lnTo>
                      <a:lnTo>
                        <a:pt x="164" y="924"/>
                      </a:lnTo>
                      <a:lnTo>
                        <a:pt x="160" y="970"/>
                      </a:lnTo>
                      <a:lnTo>
                        <a:pt x="152" y="1016"/>
                      </a:lnTo>
                      <a:lnTo>
                        <a:pt x="146" y="1062"/>
                      </a:lnTo>
                      <a:lnTo>
                        <a:pt x="136" y="1108"/>
                      </a:lnTo>
                      <a:lnTo>
                        <a:pt x="126" y="1152"/>
                      </a:lnTo>
                      <a:lnTo>
                        <a:pt x="114" y="1196"/>
                      </a:lnTo>
                      <a:lnTo>
                        <a:pt x="102" y="1240"/>
                      </a:lnTo>
                      <a:lnTo>
                        <a:pt x="88" y="1284"/>
                      </a:lnTo>
                      <a:lnTo>
                        <a:pt x="72" y="1326"/>
                      </a:lnTo>
                      <a:lnTo>
                        <a:pt x="56" y="1368"/>
                      </a:lnTo>
                      <a:lnTo>
                        <a:pt x="38" y="1410"/>
                      </a:lnTo>
                      <a:lnTo>
                        <a:pt x="20" y="1450"/>
                      </a:lnTo>
                      <a:lnTo>
                        <a:pt x="0" y="1490"/>
                      </a:lnTo>
                      <a:lnTo>
                        <a:pt x="0" y="1490"/>
                      </a:lnTo>
                      <a:lnTo>
                        <a:pt x="8" y="1506"/>
                      </a:lnTo>
                      <a:lnTo>
                        <a:pt x="20" y="1522"/>
                      </a:lnTo>
                      <a:lnTo>
                        <a:pt x="32" y="1536"/>
                      </a:lnTo>
                      <a:lnTo>
                        <a:pt x="44" y="1546"/>
                      </a:lnTo>
                      <a:lnTo>
                        <a:pt x="44" y="1546"/>
                      </a:lnTo>
                      <a:lnTo>
                        <a:pt x="66" y="1554"/>
                      </a:lnTo>
                      <a:lnTo>
                        <a:pt x="84" y="1558"/>
                      </a:lnTo>
                      <a:lnTo>
                        <a:pt x="100" y="1558"/>
                      </a:lnTo>
                      <a:lnTo>
                        <a:pt x="114" y="1556"/>
                      </a:lnTo>
                      <a:lnTo>
                        <a:pt x="126" y="1552"/>
                      </a:lnTo>
                      <a:lnTo>
                        <a:pt x="134" y="1548"/>
                      </a:lnTo>
                      <a:lnTo>
                        <a:pt x="142" y="1542"/>
                      </a:lnTo>
                      <a:lnTo>
                        <a:pt x="178" y="1564"/>
                      </a:lnTo>
                      <a:lnTo>
                        <a:pt x="178" y="1564"/>
                      </a:lnTo>
                      <a:lnTo>
                        <a:pt x="200" y="1518"/>
                      </a:lnTo>
                      <a:lnTo>
                        <a:pt x="220" y="1472"/>
                      </a:lnTo>
                      <a:lnTo>
                        <a:pt x="240" y="1426"/>
                      </a:lnTo>
                      <a:lnTo>
                        <a:pt x="258" y="1380"/>
                      </a:lnTo>
                      <a:lnTo>
                        <a:pt x="274" y="1332"/>
                      </a:lnTo>
                      <a:lnTo>
                        <a:pt x="290" y="1284"/>
                      </a:lnTo>
                      <a:lnTo>
                        <a:pt x="304" y="1236"/>
                      </a:lnTo>
                      <a:lnTo>
                        <a:pt x="316" y="1186"/>
                      </a:lnTo>
                      <a:lnTo>
                        <a:pt x="326" y="1138"/>
                      </a:lnTo>
                      <a:lnTo>
                        <a:pt x="336" y="1088"/>
                      </a:lnTo>
                      <a:lnTo>
                        <a:pt x="344" y="1038"/>
                      </a:lnTo>
                      <a:lnTo>
                        <a:pt x="350" y="986"/>
                      </a:lnTo>
                      <a:lnTo>
                        <a:pt x="356" y="936"/>
                      </a:lnTo>
                      <a:lnTo>
                        <a:pt x="360" y="886"/>
                      </a:lnTo>
                      <a:lnTo>
                        <a:pt x="362" y="834"/>
                      </a:lnTo>
                      <a:lnTo>
                        <a:pt x="362" y="782"/>
                      </a:lnTo>
                      <a:lnTo>
                        <a:pt x="362" y="782"/>
                      </a:lnTo>
                      <a:lnTo>
                        <a:pt x="362" y="730"/>
                      </a:lnTo>
                      <a:lnTo>
                        <a:pt x="360" y="678"/>
                      </a:lnTo>
                      <a:lnTo>
                        <a:pt x="356" y="628"/>
                      </a:lnTo>
                      <a:lnTo>
                        <a:pt x="350" y="578"/>
                      </a:lnTo>
                      <a:lnTo>
                        <a:pt x="344" y="526"/>
                      </a:lnTo>
                      <a:lnTo>
                        <a:pt x="336" y="476"/>
                      </a:lnTo>
                      <a:lnTo>
                        <a:pt x="326" y="426"/>
                      </a:lnTo>
                      <a:lnTo>
                        <a:pt x="316" y="378"/>
                      </a:lnTo>
                      <a:lnTo>
                        <a:pt x="304" y="328"/>
                      </a:lnTo>
                      <a:lnTo>
                        <a:pt x="290" y="280"/>
                      </a:lnTo>
                      <a:lnTo>
                        <a:pt x="274" y="232"/>
                      </a:lnTo>
                      <a:lnTo>
                        <a:pt x="258" y="184"/>
                      </a:lnTo>
                      <a:lnTo>
                        <a:pt x="240" y="138"/>
                      </a:lnTo>
                      <a:lnTo>
                        <a:pt x="220" y="92"/>
                      </a:lnTo>
                      <a:lnTo>
                        <a:pt x="200" y="46"/>
                      </a:lnTo>
                      <a:lnTo>
                        <a:pt x="178" y="0"/>
                      </a:lnTo>
                      <a:lnTo>
                        <a:pt x="178"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2" name="Freeform 52">
                  <a:extLst>
                    <a:ext uri="{FF2B5EF4-FFF2-40B4-BE49-F238E27FC236}">
                      <a16:creationId xmlns:a16="http://schemas.microsoft.com/office/drawing/2014/main" id="{A34E25D1-EC3A-480B-9BAD-36A141E95D8F}"/>
                    </a:ext>
                  </a:extLst>
                </p:cNvPr>
                <p:cNvSpPr>
                  <a:spLocks/>
                </p:cNvSpPr>
                <p:nvPr/>
              </p:nvSpPr>
              <p:spPr bwMode="auto">
                <a:xfrm>
                  <a:off x="1184276" y="6600825"/>
                  <a:ext cx="2228851" cy="1428751"/>
                </a:xfrm>
                <a:custGeom>
                  <a:avLst/>
                  <a:gdLst/>
                  <a:ahLst/>
                  <a:cxnLst>
                    <a:cxn ang="0">
                      <a:pos x="1322" y="12"/>
                    </a:cxn>
                    <a:cxn ang="0">
                      <a:pos x="1290" y="2"/>
                    </a:cxn>
                    <a:cxn ang="0">
                      <a:pos x="1252" y="0"/>
                    </a:cxn>
                    <a:cxn ang="0">
                      <a:pos x="1226" y="38"/>
                    </a:cxn>
                    <a:cxn ang="0">
                      <a:pos x="1172" y="112"/>
                    </a:cxn>
                    <a:cxn ang="0">
                      <a:pos x="1114" y="182"/>
                    </a:cxn>
                    <a:cxn ang="0">
                      <a:pos x="1054" y="248"/>
                    </a:cxn>
                    <a:cxn ang="0">
                      <a:pos x="988" y="310"/>
                    </a:cxn>
                    <a:cxn ang="0">
                      <a:pos x="918" y="370"/>
                    </a:cxn>
                    <a:cxn ang="0">
                      <a:pos x="846" y="424"/>
                    </a:cxn>
                    <a:cxn ang="0">
                      <a:pos x="772" y="474"/>
                    </a:cxn>
                    <a:cxn ang="0">
                      <a:pos x="692" y="520"/>
                    </a:cxn>
                    <a:cxn ang="0">
                      <a:pos x="612" y="562"/>
                    </a:cxn>
                    <a:cxn ang="0">
                      <a:pos x="528" y="600"/>
                    </a:cxn>
                    <a:cxn ang="0">
                      <a:pos x="440" y="630"/>
                    </a:cxn>
                    <a:cxn ang="0">
                      <a:pos x="352" y="658"/>
                    </a:cxn>
                    <a:cxn ang="0">
                      <a:pos x="260" y="680"/>
                    </a:cxn>
                    <a:cxn ang="0">
                      <a:pos x="168" y="696"/>
                    </a:cxn>
                    <a:cxn ang="0">
                      <a:pos x="74" y="706"/>
                    </a:cxn>
                    <a:cxn ang="0">
                      <a:pos x="26" y="708"/>
                    </a:cxn>
                    <a:cxn ang="0">
                      <a:pos x="8" y="742"/>
                    </a:cxn>
                    <a:cxn ang="0">
                      <a:pos x="0" y="776"/>
                    </a:cxn>
                    <a:cxn ang="0">
                      <a:pos x="2" y="798"/>
                    </a:cxn>
                    <a:cxn ang="0">
                      <a:pos x="16" y="830"/>
                    </a:cxn>
                    <a:cxn ang="0">
                      <a:pos x="34" y="850"/>
                    </a:cxn>
                    <a:cxn ang="0">
                      <a:pos x="50" y="858"/>
                    </a:cxn>
                    <a:cxn ang="0">
                      <a:pos x="50" y="900"/>
                    </a:cxn>
                    <a:cxn ang="0">
                      <a:pos x="210" y="884"/>
                    </a:cxn>
                    <a:cxn ang="0">
                      <a:pos x="364" y="854"/>
                    </a:cxn>
                    <a:cxn ang="0">
                      <a:pos x="516" y="810"/>
                    </a:cxn>
                    <a:cxn ang="0">
                      <a:pos x="662" y="752"/>
                    </a:cxn>
                    <a:cxn ang="0">
                      <a:pos x="802" y="680"/>
                    </a:cxn>
                    <a:cxn ang="0">
                      <a:pos x="936" y="598"/>
                    </a:cxn>
                    <a:cxn ang="0">
                      <a:pos x="1062" y="502"/>
                    </a:cxn>
                    <a:cxn ang="0">
                      <a:pos x="1180" y="392"/>
                    </a:cxn>
                    <a:cxn ang="0">
                      <a:pos x="1242" y="328"/>
                    </a:cxn>
                    <a:cxn ang="0">
                      <a:pos x="1354" y="190"/>
                    </a:cxn>
                    <a:cxn ang="0">
                      <a:pos x="1368" y="98"/>
                    </a:cxn>
                    <a:cxn ang="0">
                      <a:pos x="1370" y="88"/>
                    </a:cxn>
                    <a:cxn ang="0">
                      <a:pos x="1366" y="68"/>
                    </a:cxn>
                    <a:cxn ang="0">
                      <a:pos x="1354" y="40"/>
                    </a:cxn>
                    <a:cxn ang="0">
                      <a:pos x="1322" y="12"/>
                    </a:cxn>
                  </a:cxnLst>
                  <a:rect l="0" t="0" r="r" b="b"/>
                  <a:pathLst>
                    <a:path w="1404" h="900">
                      <a:moveTo>
                        <a:pt x="1322" y="12"/>
                      </a:moveTo>
                      <a:lnTo>
                        <a:pt x="1322" y="12"/>
                      </a:lnTo>
                      <a:lnTo>
                        <a:pt x="1306" y="6"/>
                      </a:lnTo>
                      <a:lnTo>
                        <a:pt x="1290" y="2"/>
                      </a:lnTo>
                      <a:lnTo>
                        <a:pt x="1270" y="0"/>
                      </a:lnTo>
                      <a:lnTo>
                        <a:pt x="1252" y="0"/>
                      </a:lnTo>
                      <a:lnTo>
                        <a:pt x="1252" y="0"/>
                      </a:lnTo>
                      <a:lnTo>
                        <a:pt x="1226" y="38"/>
                      </a:lnTo>
                      <a:lnTo>
                        <a:pt x="1200" y="76"/>
                      </a:lnTo>
                      <a:lnTo>
                        <a:pt x="1172" y="112"/>
                      </a:lnTo>
                      <a:lnTo>
                        <a:pt x="1144" y="146"/>
                      </a:lnTo>
                      <a:lnTo>
                        <a:pt x="1114" y="182"/>
                      </a:lnTo>
                      <a:lnTo>
                        <a:pt x="1084" y="216"/>
                      </a:lnTo>
                      <a:lnTo>
                        <a:pt x="1054" y="248"/>
                      </a:lnTo>
                      <a:lnTo>
                        <a:pt x="1020" y="280"/>
                      </a:lnTo>
                      <a:lnTo>
                        <a:pt x="988" y="310"/>
                      </a:lnTo>
                      <a:lnTo>
                        <a:pt x="954" y="340"/>
                      </a:lnTo>
                      <a:lnTo>
                        <a:pt x="918" y="370"/>
                      </a:lnTo>
                      <a:lnTo>
                        <a:pt x="884" y="398"/>
                      </a:lnTo>
                      <a:lnTo>
                        <a:pt x="846" y="424"/>
                      </a:lnTo>
                      <a:lnTo>
                        <a:pt x="810" y="450"/>
                      </a:lnTo>
                      <a:lnTo>
                        <a:pt x="772" y="474"/>
                      </a:lnTo>
                      <a:lnTo>
                        <a:pt x="732" y="498"/>
                      </a:lnTo>
                      <a:lnTo>
                        <a:pt x="692" y="520"/>
                      </a:lnTo>
                      <a:lnTo>
                        <a:pt x="652" y="542"/>
                      </a:lnTo>
                      <a:lnTo>
                        <a:pt x="612" y="562"/>
                      </a:lnTo>
                      <a:lnTo>
                        <a:pt x="570" y="582"/>
                      </a:lnTo>
                      <a:lnTo>
                        <a:pt x="528" y="600"/>
                      </a:lnTo>
                      <a:lnTo>
                        <a:pt x="484" y="616"/>
                      </a:lnTo>
                      <a:lnTo>
                        <a:pt x="440" y="630"/>
                      </a:lnTo>
                      <a:lnTo>
                        <a:pt x="396" y="644"/>
                      </a:lnTo>
                      <a:lnTo>
                        <a:pt x="352" y="658"/>
                      </a:lnTo>
                      <a:lnTo>
                        <a:pt x="306" y="670"/>
                      </a:lnTo>
                      <a:lnTo>
                        <a:pt x="260" y="680"/>
                      </a:lnTo>
                      <a:lnTo>
                        <a:pt x="214" y="688"/>
                      </a:lnTo>
                      <a:lnTo>
                        <a:pt x="168" y="696"/>
                      </a:lnTo>
                      <a:lnTo>
                        <a:pt x="120" y="702"/>
                      </a:lnTo>
                      <a:lnTo>
                        <a:pt x="74" y="706"/>
                      </a:lnTo>
                      <a:lnTo>
                        <a:pt x="26" y="708"/>
                      </a:lnTo>
                      <a:lnTo>
                        <a:pt x="26" y="708"/>
                      </a:lnTo>
                      <a:lnTo>
                        <a:pt x="16" y="726"/>
                      </a:lnTo>
                      <a:lnTo>
                        <a:pt x="8" y="742"/>
                      </a:lnTo>
                      <a:lnTo>
                        <a:pt x="2" y="760"/>
                      </a:lnTo>
                      <a:lnTo>
                        <a:pt x="0" y="776"/>
                      </a:lnTo>
                      <a:lnTo>
                        <a:pt x="0" y="776"/>
                      </a:lnTo>
                      <a:lnTo>
                        <a:pt x="2" y="798"/>
                      </a:lnTo>
                      <a:lnTo>
                        <a:pt x="8" y="816"/>
                      </a:lnTo>
                      <a:lnTo>
                        <a:pt x="16" y="830"/>
                      </a:lnTo>
                      <a:lnTo>
                        <a:pt x="26" y="842"/>
                      </a:lnTo>
                      <a:lnTo>
                        <a:pt x="34" y="850"/>
                      </a:lnTo>
                      <a:lnTo>
                        <a:pt x="42" y="854"/>
                      </a:lnTo>
                      <a:lnTo>
                        <a:pt x="50" y="858"/>
                      </a:lnTo>
                      <a:lnTo>
                        <a:pt x="50" y="900"/>
                      </a:lnTo>
                      <a:lnTo>
                        <a:pt x="50" y="900"/>
                      </a:lnTo>
                      <a:lnTo>
                        <a:pt x="130" y="894"/>
                      </a:lnTo>
                      <a:lnTo>
                        <a:pt x="210" y="884"/>
                      </a:lnTo>
                      <a:lnTo>
                        <a:pt x="288" y="870"/>
                      </a:lnTo>
                      <a:lnTo>
                        <a:pt x="364" y="854"/>
                      </a:lnTo>
                      <a:lnTo>
                        <a:pt x="440" y="832"/>
                      </a:lnTo>
                      <a:lnTo>
                        <a:pt x="516" y="810"/>
                      </a:lnTo>
                      <a:lnTo>
                        <a:pt x="590" y="782"/>
                      </a:lnTo>
                      <a:lnTo>
                        <a:pt x="662" y="752"/>
                      </a:lnTo>
                      <a:lnTo>
                        <a:pt x="732" y="718"/>
                      </a:lnTo>
                      <a:lnTo>
                        <a:pt x="802" y="680"/>
                      </a:lnTo>
                      <a:lnTo>
                        <a:pt x="870" y="640"/>
                      </a:lnTo>
                      <a:lnTo>
                        <a:pt x="936" y="598"/>
                      </a:lnTo>
                      <a:lnTo>
                        <a:pt x="1000" y="550"/>
                      </a:lnTo>
                      <a:lnTo>
                        <a:pt x="1062" y="502"/>
                      </a:lnTo>
                      <a:lnTo>
                        <a:pt x="1122" y="448"/>
                      </a:lnTo>
                      <a:lnTo>
                        <a:pt x="1180" y="392"/>
                      </a:lnTo>
                      <a:lnTo>
                        <a:pt x="1180" y="392"/>
                      </a:lnTo>
                      <a:lnTo>
                        <a:pt x="1242" y="328"/>
                      </a:lnTo>
                      <a:lnTo>
                        <a:pt x="1300" y="260"/>
                      </a:lnTo>
                      <a:lnTo>
                        <a:pt x="1354" y="190"/>
                      </a:lnTo>
                      <a:lnTo>
                        <a:pt x="1404" y="118"/>
                      </a:lnTo>
                      <a:lnTo>
                        <a:pt x="1368" y="98"/>
                      </a:lnTo>
                      <a:lnTo>
                        <a:pt x="1368" y="98"/>
                      </a:lnTo>
                      <a:lnTo>
                        <a:pt x="1370" y="88"/>
                      </a:lnTo>
                      <a:lnTo>
                        <a:pt x="1368" y="80"/>
                      </a:lnTo>
                      <a:lnTo>
                        <a:pt x="1366" y="68"/>
                      </a:lnTo>
                      <a:lnTo>
                        <a:pt x="1362" y="54"/>
                      </a:lnTo>
                      <a:lnTo>
                        <a:pt x="1354" y="40"/>
                      </a:lnTo>
                      <a:lnTo>
                        <a:pt x="1340" y="26"/>
                      </a:lnTo>
                      <a:lnTo>
                        <a:pt x="1322" y="12"/>
                      </a:lnTo>
                      <a:lnTo>
                        <a:pt x="1322" y="12"/>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3" name="Freeform 53">
                  <a:extLst>
                    <a:ext uri="{FF2B5EF4-FFF2-40B4-BE49-F238E27FC236}">
                      <a16:creationId xmlns:a16="http://schemas.microsoft.com/office/drawing/2014/main" id="{F324AC33-D22C-4E74-A06F-1BEF92A81F0B}"/>
                    </a:ext>
                  </a:extLst>
                </p:cNvPr>
                <p:cNvSpPr>
                  <a:spLocks/>
                </p:cNvSpPr>
                <p:nvPr/>
              </p:nvSpPr>
              <p:spPr bwMode="auto">
                <a:xfrm>
                  <a:off x="-1203326" y="6600825"/>
                  <a:ext cx="2228851" cy="1428751"/>
                </a:xfrm>
                <a:custGeom>
                  <a:avLst/>
                  <a:gdLst/>
                  <a:ahLst/>
                  <a:cxnLst>
                    <a:cxn ang="0">
                      <a:pos x="152" y="0"/>
                    </a:cxn>
                    <a:cxn ang="0">
                      <a:pos x="114" y="2"/>
                    </a:cxn>
                    <a:cxn ang="0">
                      <a:pos x="82" y="12"/>
                    </a:cxn>
                    <a:cxn ang="0">
                      <a:pos x="64" y="26"/>
                    </a:cxn>
                    <a:cxn ang="0">
                      <a:pos x="42" y="54"/>
                    </a:cxn>
                    <a:cxn ang="0">
                      <a:pos x="36" y="80"/>
                    </a:cxn>
                    <a:cxn ang="0">
                      <a:pos x="36" y="98"/>
                    </a:cxn>
                    <a:cxn ang="0">
                      <a:pos x="0" y="118"/>
                    </a:cxn>
                    <a:cxn ang="0">
                      <a:pos x="104" y="260"/>
                    </a:cxn>
                    <a:cxn ang="0">
                      <a:pos x="224" y="392"/>
                    </a:cxn>
                    <a:cxn ang="0">
                      <a:pos x="282" y="448"/>
                    </a:cxn>
                    <a:cxn ang="0">
                      <a:pos x="404" y="550"/>
                    </a:cxn>
                    <a:cxn ang="0">
                      <a:pos x="534" y="640"/>
                    </a:cxn>
                    <a:cxn ang="0">
                      <a:pos x="672" y="718"/>
                    </a:cxn>
                    <a:cxn ang="0">
                      <a:pos x="814" y="782"/>
                    </a:cxn>
                    <a:cxn ang="0">
                      <a:pos x="964" y="832"/>
                    </a:cxn>
                    <a:cxn ang="0">
                      <a:pos x="1116" y="870"/>
                    </a:cxn>
                    <a:cxn ang="0">
                      <a:pos x="1274" y="894"/>
                    </a:cxn>
                    <a:cxn ang="0">
                      <a:pos x="1354" y="858"/>
                    </a:cxn>
                    <a:cxn ang="0">
                      <a:pos x="1362" y="854"/>
                    </a:cxn>
                    <a:cxn ang="0">
                      <a:pos x="1378" y="842"/>
                    </a:cxn>
                    <a:cxn ang="0">
                      <a:pos x="1396" y="816"/>
                    </a:cxn>
                    <a:cxn ang="0">
                      <a:pos x="1404" y="776"/>
                    </a:cxn>
                    <a:cxn ang="0">
                      <a:pos x="1402" y="760"/>
                    </a:cxn>
                    <a:cxn ang="0">
                      <a:pos x="1388" y="726"/>
                    </a:cxn>
                    <a:cxn ang="0">
                      <a:pos x="1378" y="708"/>
                    </a:cxn>
                    <a:cxn ang="0">
                      <a:pos x="1284" y="702"/>
                    </a:cxn>
                    <a:cxn ang="0">
                      <a:pos x="1190" y="688"/>
                    </a:cxn>
                    <a:cxn ang="0">
                      <a:pos x="1098" y="670"/>
                    </a:cxn>
                    <a:cxn ang="0">
                      <a:pos x="1008" y="644"/>
                    </a:cxn>
                    <a:cxn ang="0">
                      <a:pos x="920" y="616"/>
                    </a:cxn>
                    <a:cxn ang="0">
                      <a:pos x="834" y="582"/>
                    </a:cxn>
                    <a:cxn ang="0">
                      <a:pos x="752" y="542"/>
                    </a:cxn>
                    <a:cxn ang="0">
                      <a:pos x="672" y="498"/>
                    </a:cxn>
                    <a:cxn ang="0">
                      <a:pos x="594" y="450"/>
                    </a:cxn>
                    <a:cxn ang="0">
                      <a:pos x="520" y="398"/>
                    </a:cxn>
                    <a:cxn ang="0">
                      <a:pos x="450" y="340"/>
                    </a:cxn>
                    <a:cxn ang="0">
                      <a:pos x="384" y="280"/>
                    </a:cxn>
                    <a:cxn ang="0">
                      <a:pos x="320" y="216"/>
                    </a:cxn>
                    <a:cxn ang="0">
                      <a:pos x="260" y="146"/>
                    </a:cxn>
                    <a:cxn ang="0">
                      <a:pos x="204" y="76"/>
                    </a:cxn>
                    <a:cxn ang="0">
                      <a:pos x="152" y="0"/>
                    </a:cxn>
                  </a:cxnLst>
                  <a:rect l="0" t="0" r="r" b="b"/>
                  <a:pathLst>
                    <a:path w="1404" h="900">
                      <a:moveTo>
                        <a:pt x="152" y="0"/>
                      </a:moveTo>
                      <a:lnTo>
                        <a:pt x="152" y="0"/>
                      </a:lnTo>
                      <a:lnTo>
                        <a:pt x="134" y="0"/>
                      </a:lnTo>
                      <a:lnTo>
                        <a:pt x="114" y="2"/>
                      </a:lnTo>
                      <a:lnTo>
                        <a:pt x="98" y="6"/>
                      </a:lnTo>
                      <a:lnTo>
                        <a:pt x="82" y="12"/>
                      </a:lnTo>
                      <a:lnTo>
                        <a:pt x="82" y="12"/>
                      </a:lnTo>
                      <a:lnTo>
                        <a:pt x="64" y="26"/>
                      </a:lnTo>
                      <a:lnTo>
                        <a:pt x="50" y="40"/>
                      </a:lnTo>
                      <a:lnTo>
                        <a:pt x="42" y="54"/>
                      </a:lnTo>
                      <a:lnTo>
                        <a:pt x="38" y="68"/>
                      </a:lnTo>
                      <a:lnTo>
                        <a:pt x="36" y="80"/>
                      </a:lnTo>
                      <a:lnTo>
                        <a:pt x="34" y="88"/>
                      </a:lnTo>
                      <a:lnTo>
                        <a:pt x="36" y="98"/>
                      </a:lnTo>
                      <a:lnTo>
                        <a:pt x="0" y="118"/>
                      </a:lnTo>
                      <a:lnTo>
                        <a:pt x="0" y="118"/>
                      </a:lnTo>
                      <a:lnTo>
                        <a:pt x="50" y="190"/>
                      </a:lnTo>
                      <a:lnTo>
                        <a:pt x="104" y="260"/>
                      </a:lnTo>
                      <a:lnTo>
                        <a:pt x="162" y="328"/>
                      </a:lnTo>
                      <a:lnTo>
                        <a:pt x="224" y="392"/>
                      </a:lnTo>
                      <a:lnTo>
                        <a:pt x="224" y="392"/>
                      </a:lnTo>
                      <a:lnTo>
                        <a:pt x="282" y="448"/>
                      </a:lnTo>
                      <a:lnTo>
                        <a:pt x="342" y="502"/>
                      </a:lnTo>
                      <a:lnTo>
                        <a:pt x="404" y="550"/>
                      </a:lnTo>
                      <a:lnTo>
                        <a:pt x="468" y="598"/>
                      </a:lnTo>
                      <a:lnTo>
                        <a:pt x="534" y="640"/>
                      </a:lnTo>
                      <a:lnTo>
                        <a:pt x="602" y="680"/>
                      </a:lnTo>
                      <a:lnTo>
                        <a:pt x="672" y="718"/>
                      </a:lnTo>
                      <a:lnTo>
                        <a:pt x="742" y="752"/>
                      </a:lnTo>
                      <a:lnTo>
                        <a:pt x="814" y="782"/>
                      </a:lnTo>
                      <a:lnTo>
                        <a:pt x="888" y="810"/>
                      </a:lnTo>
                      <a:lnTo>
                        <a:pt x="964" y="832"/>
                      </a:lnTo>
                      <a:lnTo>
                        <a:pt x="1040" y="854"/>
                      </a:lnTo>
                      <a:lnTo>
                        <a:pt x="1116" y="870"/>
                      </a:lnTo>
                      <a:lnTo>
                        <a:pt x="1194" y="884"/>
                      </a:lnTo>
                      <a:lnTo>
                        <a:pt x="1274" y="894"/>
                      </a:lnTo>
                      <a:lnTo>
                        <a:pt x="1354" y="900"/>
                      </a:lnTo>
                      <a:lnTo>
                        <a:pt x="1354" y="858"/>
                      </a:lnTo>
                      <a:lnTo>
                        <a:pt x="1354" y="858"/>
                      </a:lnTo>
                      <a:lnTo>
                        <a:pt x="1362" y="854"/>
                      </a:lnTo>
                      <a:lnTo>
                        <a:pt x="1370" y="850"/>
                      </a:lnTo>
                      <a:lnTo>
                        <a:pt x="1378" y="842"/>
                      </a:lnTo>
                      <a:lnTo>
                        <a:pt x="1388" y="830"/>
                      </a:lnTo>
                      <a:lnTo>
                        <a:pt x="1396" y="816"/>
                      </a:lnTo>
                      <a:lnTo>
                        <a:pt x="1402" y="798"/>
                      </a:lnTo>
                      <a:lnTo>
                        <a:pt x="1404" y="776"/>
                      </a:lnTo>
                      <a:lnTo>
                        <a:pt x="1404" y="776"/>
                      </a:lnTo>
                      <a:lnTo>
                        <a:pt x="1402" y="760"/>
                      </a:lnTo>
                      <a:lnTo>
                        <a:pt x="1396" y="742"/>
                      </a:lnTo>
                      <a:lnTo>
                        <a:pt x="1388" y="726"/>
                      </a:lnTo>
                      <a:lnTo>
                        <a:pt x="1378" y="708"/>
                      </a:lnTo>
                      <a:lnTo>
                        <a:pt x="1378" y="708"/>
                      </a:lnTo>
                      <a:lnTo>
                        <a:pt x="1330" y="706"/>
                      </a:lnTo>
                      <a:lnTo>
                        <a:pt x="1284" y="702"/>
                      </a:lnTo>
                      <a:lnTo>
                        <a:pt x="1236" y="696"/>
                      </a:lnTo>
                      <a:lnTo>
                        <a:pt x="1190" y="688"/>
                      </a:lnTo>
                      <a:lnTo>
                        <a:pt x="1144" y="680"/>
                      </a:lnTo>
                      <a:lnTo>
                        <a:pt x="1098" y="670"/>
                      </a:lnTo>
                      <a:lnTo>
                        <a:pt x="1052" y="658"/>
                      </a:lnTo>
                      <a:lnTo>
                        <a:pt x="1008" y="644"/>
                      </a:lnTo>
                      <a:lnTo>
                        <a:pt x="964" y="630"/>
                      </a:lnTo>
                      <a:lnTo>
                        <a:pt x="920" y="616"/>
                      </a:lnTo>
                      <a:lnTo>
                        <a:pt x="876" y="600"/>
                      </a:lnTo>
                      <a:lnTo>
                        <a:pt x="834" y="582"/>
                      </a:lnTo>
                      <a:lnTo>
                        <a:pt x="792" y="562"/>
                      </a:lnTo>
                      <a:lnTo>
                        <a:pt x="752" y="542"/>
                      </a:lnTo>
                      <a:lnTo>
                        <a:pt x="712" y="520"/>
                      </a:lnTo>
                      <a:lnTo>
                        <a:pt x="672" y="498"/>
                      </a:lnTo>
                      <a:lnTo>
                        <a:pt x="632" y="474"/>
                      </a:lnTo>
                      <a:lnTo>
                        <a:pt x="594" y="450"/>
                      </a:lnTo>
                      <a:lnTo>
                        <a:pt x="558" y="424"/>
                      </a:lnTo>
                      <a:lnTo>
                        <a:pt x="520" y="398"/>
                      </a:lnTo>
                      <a:lnTo>
                        <a:pt x="486" y="370"/>
                      </a:lnTo>
                      <a:lnTo>
                        <a:pt x="450" y="340"/>
                      </a:lnTo>
                      <a:lnTo>
                        <a:pt x="416" y="310"/>
                      </a:lnTo>
                      <a:lnTo>
                        <a:pt x="384" y="280"/>
                      </a:lnTo>
                      <a:lnTo>
                        <a:pt x="350" y="248"/>
                      </a:lnTo>
                      <a:lnTo>
                        <a:pt x="320" y="216"/>
                      </a:lnTo>
                      <a:lnTo>
                        <a:pt x="290" y="182"/>
                      </a:lnTo>
                      <a:lnTo>
                        <a:pt x="260" y="146"/>
                      </a:lnTo>
                      <a:lnTo>
                        <a:pt x="232" y="112"/>
                      </a:lnTo>
                      <a:lnTo>
                        <a:pt x="204" y="76"/>
                      </a:lnTo>
                      <a:lnTo>
                        <a:pt x="178" y="38"/>
                      </a:lnTo>
                      <a:lnTo>
                        <a:pt x="152" y="0"/>
                      </a:lnTo>
                      <a:lnTo>
                        <a:pt x="152" y="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4" name="Freeform 54">
                  <a:extLst>
                    <a:ext uri="{FF2B5EF4-FFF2-40B4-BE49-F238E27FC236}">
                      <a16:creationId xmlns:a16="http://schemas.microsoft.com/office/drawing/2014/main" id="{B8918189-1529-4042-9E90-E703EA05C96F}"/>
                    </a:ext>
                  </a:extLst>
                </p:cNvPr>
                <p:cNvSpPr>
                  <a:spLocks/>
                </p:cNvSpPr>
                <p:nvPr/>
              </p:nvSpPr>
              <p:spPr bwMode="auto">
                <a:xfrm>
                  <a:off x="-1657350" y="4029077"/>
                  <a:ext cx="574675" cy="2482851"/>
                </a:xfrm>
                <a:custGeom>
                  <a:avLst/>
                  <a:gdLst/>
                  <a:ahLst/>
                  <a:cxnLst>
                    <a:cxn ang="0">
                      <a:pos x="362" y="1490"/>
                    </a:cxn>
                    <a:cxn ang="0">
                      <a:pos x="324" y="1410"/>
                    </a:cxn>
                    <a:cxn ang="0">
                      <a:pos x="290" y="1326"/>
                    </a:cxn>
                    <a:cxn ang="0">
                      <a:pos x="260" y="1240"/>
                    </a:cxn>
                    <a:cxn ang="0">
                      <a:pos x="236" y="1152"/>
                    </a:cxn>
                    <a:cxn ang="0">
                      <a:pos x="216" y="1062"/>
                    </a:cxn>
                    <a:cxn ang="0">
                      <a:pos x="202" y="970"/>
                    </a:cxn>
                    <a:cxn ang="0">
                      <a:pos x="194" y="876"/>
                    </a:cxn>
                    <a:cxn ang="0">
                      <a:pos x="192" y="782"/>
                    </a:cxn>
                    <a:cxn ang="0">
                      <a:pos x="192" y="734"/>
                    </a:cxn>
                    <a:cxn ang="0">
                      <a:pos x="198" y="640"/>
                    </a:cxn>
                    <a:cxn ang="0">
                      <a:pos x="210" y="548"/>
                    </a:cxn>
                    <a:cxn ang="0">
                      <a:pos x="226" y="456"/>
                    </a:cxn>
                    <a:cxn ang="0">
                      <a:pos x="248" y="368"/>
                    </a:cxn>
                    <a:cxn ang="0">
                      <a:pos x="274" y="280"/>
                    </a:cxn>
                    <a:cxn ang="0">
                      <a:pos x="306" y="196"/>
                    </a:cxn>
                    <a:cxn ang="0">
                      <a:pos x="342" y="114"/>
                    </a:cxn>
                    <a:cxn ang="0">
                      <a:pos x="362" y="74"/>
                    </a:cxn>
                    <a:cxn ang="0">
                      <a:pos x="342" y="42"/>
                    </a:cxn>
                    <a:cxn ang="0">
                      <a:pos x="318" y="18"/>
                    </a:cxn>
                    <a:cxn ang="0">
                      <a:pos x="296" y="10"/>
                    </a:cxn>
                    <a:cxn ang="0">
                      <a:pos x="262" y="6"/>
                    </a:cxn>
                    <a:cxn ang="0">
                      <a:pos x="236" y="12"/>
                    </a:cxn>
                    <a:cxn ang="0">
                      <a:pos x="220" y="22"/>
                    </a:cxn>
                    <a:cxn ang="0">
                      <a:pos x="184" y="0"/>
                    </a:cxn>
                    <a:cxn ang="0">
                      <a:pos x="142" y="92"/>
                    </a:cxn>
                    <a:cxn ang="0">
                      <a:pos x="104" y="184"/>
                    </a:cxn>
                    <a:cxn ang="0">
                      <a:pos x="72" y="280"/>
                    </a:cxn>
                    <a:cxn ang="0">
                      <a:pos x="46" y="378"/>
                    </a:cxn>
                    <a:cxn ang="0">
                      <a:pos x="26" y="476"/>
                    </a:cxn>
                    <a:cxn ang="0">
                      <a:pos x="12" y="578"/>
                    </a:cxn>
                    <a:cxn ang="0">
                      <a:pos x="2" y="678"/>
                    </a:cxn>
                    <a:cxn ang="0">
                      <a:pos x="0" y="782"/>
                    </a:cxn>
                    <a:cxn ang="0">
                      <a:pos x="0" y="834"/>
                    </a:cxn>
                    <a:cxn ang="0">
                      <a:pos x="6" y="936"/>
                    </a:cxn>
                    <a:cxn ang="0">
                      <a:pos x="18" y="1038"/>
                    </a:cxn>
                    <a:cxn ang="0">
                      <a:pos x="36" y="1138"/>
                    </a:cxn>
                    <a:cxn ang="0">
                      <a:pos x="58" y="1236"/>
                    </a:cxn>
                    <a:cxn ang="0">
                      <a:pos x="88" y="1332"/>
                    </a:cxn>
                    <a:cxn ang="0">
                      <a:pos x="122" y="1426"/>
                    </a:cxn>
                    <a:cxn ang="0">
                      <a:pos x="162" y="1518"/>
                    </a:cxn>
                    <a:cxn ang="0">
                      <a:pos x="220" y="1542"/>
                    </a:cxn>
                    <a:cxn ang="0">
                      <a:pos x="228" y="1548"/>
                    </a:cxn>
                    <a:cxn ang="0">
                      <a:pos x="248" y="1556"/>
                    </a:cxn>
                    <a:cxn ang="0">
                      <a:pos x="278" y="1558"/>
                    </a:cxn>
                    <a:cxn ang="0">
                      <a:pos x="318" y="1546"/>
                    </a:cxn>
                    <a:cxn ang="0">
                      <a:pos x="330" y="1536"/>
                    </a:cxn>
                    <a:cxn ang="0">
                      <a:pos x="354" y="1506"/>
                    </a:cxn>
                    <a:cxn ang="0">
                      <a:pos x="362" y="1490"/>
                    </a:cxn>
                  </a:cxnLst>
                  <a:rect l="0" t="0" r="r" b="b"/>
                  <a:pathLst>
                    <a:path w="362" h="1564">
                      <a:moveTo>
                        <a:pt x="362" y="1490"/>
                      </a:moveTo>
                      <a:lnTo>
                        <a:pt x="362" y="1490"/>
                      </a:lnTo>
                      <a:lnTo>
                        <a:pt x="342" y="1450"/>
                      </a:lnTo>
                      <a:lnTo>
                        <a:pt x="324" y="1410"/>
                      </a:lnTo>
                      <a:lnTo>
                        <a:pt x="306" y="1368"/>
                      </a:lnTo>
                      <a:lnTo>
                        <a:pt x="290" y="1326"/>
                      </a:lnTo>
                      <a:lnTo>
                        <a:pt x="274" y="1284"/>
                      </a:lnTo>
                      <a:lnTo>
                        <a:pt x="260" y="1240"/>
                      </a:lnTo>
                      <a:lnTo>
                        <a:pt x="248" y="1196"/>
                      </a:lnTo>
                      <a:lnTo>
                        <a:pt x="236" y="1152"/>
                      </a:lnTo>
                      <a:lnTo>
                        <a:pt x="226" y="1108"/>
                      </a:lnTo>
                      <a:lnTo>
                        <a:pt x="216" y="1062"/>
                      </a:lnTo>
                      <a:lnTo>
                        <a:pt x="210" y="1016"/>
                      </a:lnTo>
                      <a:lnTo>
                        <a:pt x="202" y="970"/>
                      </a:lnTo>
                      <a:lnTo>
                        <a:pt x="198" y="924"/>
                      </a:lnTo>
                      <a:lnTo>
                        <a:pt x="194" y="876"/>
                      </a:lnTo>
                      <a:lnTo>
                        <a:pt x="192" y="830"/>
                      </a:lnTo>
                      <a:lnTo>
                        <a:pt x="192" y="782"/>
                      </a:lnTo>
                      <a:lnTo>
                        <a:pt x="192" y="782"/>
                      </a:lnTo>
                      <a:lnTo>
                        <a:pt x="192" y="734"/>
                      </a:lnTo>
                      <a:lnTo>
                        <a:pt x="194" y="688"/>
                      </a:lnTo>
                      <a:lnTo>
                        <a:pt x="198" y="640"/>
                      </a:lnTo>
                      <a:lnTo>
                        <a:pt x="202" y="594"/>
                      </a:lnTo>
                      <a:lnTo>
                        <a:pt x="210" y="548"/>
                      </a:lnTo>
                      <a:lnTo>
                        <a:pt x="216" y="502"/>
                      </a:lnTo>
                      <a:lnTo>
                        <a:pt x="226" y="456"/>
                      </a:lnTo>
                      <a:lnTo>
                        <a:pt x="236" y="412"/>
                      </a:lnTo>
                      <a:lnTo>
                        <a:pt x="248" y="368"/>
                      </a:lnTo>
                      <a:lnTo>
                        <a:pt x="260" y="324"/>
                      </a:lnTo>
                      <a:lnTo>
                        <a:pt x="274" y="280"/>
                      </a:lnTo>
                      <a:lnTo>
                        <a:pt x="290" y="238"/>
                      </a:lnTo>
                      <a:lnTo>
                        <a:pt x="306" y="196"/>
                      </a:lnTo>
                      <a:lnTo>
                        <a:pt x="324" y="154"/>
                      </a:lnTo>
                      <a:lnTo>
                        <a:pt x="342" y="114"/>
                      </a:lnTo>
                      <a:lnTo>
                        <a:pt x="362" y="74"/>
                      </a:lnTo>
                      <a:lnTo>
                        <a:pt x="362" y="74"/>
                      </a:lnTo>
                      <a:lnTo>
                        <a:pt x="354" y="58"/>
                      </a:lnTo>
                      <a:lnTo>
                        <a:pt x="342" y="42"/>
                      </a:lnTo>
                      <a:lnTo>
                        <a:pt x="330" y="28"/>
                      </a:lnTo>
                      <a:lnTo>
                        <a:pt x="318" y="18"/>
                      </a:lnTo>
                      <a:lnTo>
                        <a:pt x="318" y="18"/>
                      </a:lnTo>
                      <a:lnTo>
                        <a:pt x="296" y="10"/>
                      </a:lnTo>
                      <a:lnTo>
                        <a:pt x="278" y="6"/>
                      </a:lnTo>
                      <a:lnTo>
                        <a:pt x="262" y="6"/>
                      </a:lnTo>
                      <a:lnTo>
                        <a:pt x="248" y="8"/>
                      </a:lnTo>
                      <a:lnTo>
                        <a:pt x="236" y="12"/>
                      </a:lnTo>
                      <a:lnTo>
                        <a:pt x="228" y="16"/>
                      </a:lnTo>
                      <a:lnTo>
                        <a:pt x="220" y="22"/>
                      </a:lnTo>
                      <a:lnTo>
                        <a:pt x="184" y="0"/>
                      </a:lnTo>
                      <a:lnTo>
                        <a:pt x="184" y="0"/>
                      </a:lnTo>
                      <a:lnTo>
                        <a:pt x="162" y="46"/>
                      </a:lnTo>
                      <a:lnTo>
                        <a:pt x="142" y="92"/>
                      </a:lnTo>
                      <a:lnTo>
                        <a:pt x="122" y="138"/>
                      </a:lnTo>
                      <a:lnTo>
                        <a:pt x="104" y="184"/>
                      </a:lnTo>
                      <a:lnTo>
                        <a:pt x="88" y="232"/>
                      </a:lnTo>
                      <a:lnTo>
                        <a:pt x="72" y="280"/>
                      </a:lnTo>
                      <a:lnTo>
                        <a:pt x="58" y="328"/>
                      </a:lnTo>
                      <a:lnTo>
                        <a:pt x="46" y="378"/>
                      </a:lnTo>
                      <a:lnTo>
                        <a:pt x="36" y="426"/>
                      </a:lnTo>
                      <a:lnTo>
                        <a:pt x="26" y="476"/>
                      </a:lnTo>
                      <a:lnTo>
                        <a:pt x="18" y="526"/>
                      </a:lnTo>
                      <a:lnTo>
                        <a:pt x="12" y="578"/>
                      </a:lnTo>
                      <a:lnTo>
                        <a:pt x="6" y="628"/>
                      </a:lnTo>
                      <a:lnTo>
                        <a:pt x="2" y="678"/>
                      </a:lnTo>
                      <a:lnTo>
                        <a:pt x="0" y="730"/>
                      </a:lnTo>
                      <a:lnTo>
                        <a:pt x="0" y="782"/>
                      </a:lnTo>
                      <a:lnTo>
                        <a:pt x="0" y="782"/>
                      </a:lnTo>
                      <a:lnTo>
                        <a:pt x="0" y="834"/>
                      </a:lnTo>
                      <a:lnTo>
                        <a:pt x="2" y="886"/>
                      </a:lnTo>
                      <a:lnTo>
                        <a:pt x="6" y="936"/>
                      </a:lnTo>
                      <a:lnTo>
                        <a:pt x="12" y="986"/>
                      </a:lnTo>
                      <a:lnTo>
                        <a:pt x="18" y="1038"/>
                      </a:lnTo>
                      <a:lnTo>
                        <a:pt x="26" y="1088"/>
                      </a:lnTo>
                      <a:lnTo>
                        <a:pt x="36" y="1138"/>
                      </a:lnTo>
                      <a:lnTo>
                        <a:pt x="46" y="1186"/>
                      </a:lnTo>
                      <a:lnTo>
                        <a:pt x="58" y="1236"/>
                      </a:lnTo>
                      <a:lnTo>
                        <a:pt x="72" y="1284"/>
                      </a:lnTo>
                      <a:lnTo>
                        <a:pt x="88" y="1332"/>
                      </a:lnTo>
                      <a:lnTo>
                        <a:pt x="104" y="1380"/>
                      </a:lnTo>
                      <a:lnTo>
                        <a:pt x="122" y="1426"/>
                      </a:lnTo>
                      <a:lnTo>
                        <a:pt x="142" y="1472"/>
                      </a:lnTo>
                      <a:lnTo>
                        <a:pt x="162" y="1518"/>
                      </a:lnTo>
                      <a:lnTo>
                        <a:pt x="184" y="1564"/>
                      </a:lnTo>
                      <a:lnTo>
                        <a:pt x="220" y="1542"/>
                      </a:lnTo>
                      <a:lnTo>
                        <a:pt x="220" y="1542"/>
                      </a:lnTo>
                      <a:lnTo>
                        <a:pt x="228" y="1548"/>
                      </a:lnTo>
                      <a:lnTo>
                        <a:pt x="236" y="1552"/>
                      </a:lnTo>
                      <a:lnTo>
                        <a:pt x="248" y="1556"/>
                      </a:lnTo>
                      <a:lnTo>
                        <a:pt x="262" y="1558"/>
                      </a:lnTo>
                      <a:lnTo>
                        <a:pt x="278" y="1558"/>
                      </a:lnTo>
                      <a:lnTo>
                        <a:pt x="296" y="1554"/>
                      </a:lnTo>
                      <a:lnTo>
                        <a:pt x="318" y="1546"/>
                      </a:lnTo>
                      <a:lnTo>
                        <a:pt x="318" y="1546"/>
                      </a:lnTo>
                      <a:lnTo>
                        <a:pt x="330" y="1536"/>
                      </a:lnTo>
                      <a:lnTo>
                        <a:pt x="342" y="1522"/>
                      </a:lnTo>
                      <a:lnTo>
                        <a:pt x="354" y="1506"/>
                      </a:lnTo>
                      <a:lnTo>
                        <a:pt x="362" y="1490"/>
                      </a:lnTo>
                      <a:lnTo>
                        <a:pt x="362" y="1490"/>
                      </a:lnTo>
                      <a:close/>
                    </a:path>
                  </a:pathLst>
                </a:custGeom>
                <a:grpFill/>
                <a:ln w="9525">
                  <a:noFill/>
                  <a:round/>
                  <a:headEnd/>
                  <a:tailEnd/>
                </a:ln>
              </p:spPr>
              <p:txBody>
                <a:bodyPr vert="horz" wrap="square" lIns="91404" tIns="45702" rIns="91404" bIns="45702" numCol="1" anchor="t" anchorCtr="0" compatLnSpc="1">
                  <a:prstTxWarp prst="textNoShape">
                    <a:avLst/>
                  </a:prstTxWarp>
                  <a:noAutofit/>
                </a:bodyPr>
                <a:lstStyle/>
                <a:p>
                  <a:pPr defTabSz="914011" fontAlgn="ctr">
                    <a:defRPr/>
                  </a:pPr>
                  <a:endParaRPr lang="en-US" altLang="zh-CN" sz="1599" kern="0">
                    <a:solidFill>
                      <a:prstClr val="black"/>
                    </a:solidFill>
                    <a:latin typeface="Arial" panose="020B0604020202020204" pitchFamily="34" charset="0"/>
                    <a:ea typeface="微软雅黑" pitchFamily="34" charset="-122"/>
                    <a:cs typeface="Arial" panose="020B0604020202020204" pitchFamily="34" charset="0"/>
                  </a:endParaRPr>
                </a:p>
              </p:txBody>
            </p:sp>
          </p:grpSp>
        </p:grpSp>
        <p:sp>
          <p:nvSpPr>
            <p:cNvPr id="111" name="椭圆 26"/>
            <p:cNvSpPr/>
            <p:nvPr/>
          </p:nvSpPr>
          <p:spPr bwMode="auto">
            <a:xfrm>
              <a:off x="6408679" y="4985664"/>
              <a:ext cx="2022988" cy="1361134"/>
            </a:xfrm>
            <a:prstGeom prst="ellipse">
              <a:avLst/>
            </a:prstGeom>
            <a:gradFill flip="none" rotWithShape="1">
              <a:gsLst>
                <a:gs pos="0">
                  <a:srgbClr val="00DFF6">
                    <a:alpha val="0"/>
                  </a:srgbClr>
                </a:gs>
                <a:gs pos="90000">
                  <a:srgbClr val="002774"/>
                </a:gs>
              </a:gsLst>
              <a:lin ang="2700000" scaled="1"/>
              <a:tileRect/>
            </a:gradFill>
            <a:ln w="0">
              <a:noFill/>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chemeClr val="bg1">
                  <a:lumMod val="85000"/>
                </a:schemeClr>
              </a:extrusionClr>
              <a:contourClr>
                <a:srgbClr val="AFEAFF"/>
              </a:contourClr>
            </a:sp3d>
          </p:spPr>
          <p:style>
            <a:lnRef idx="1">
              <a:schemeClr val="accent2"/>
            </a:lnRef>
            <a:fillRef idx="3">
              <a:schemeClr val="accent2"/>
            </a:fillRef>
            <a:effectRef idx="2">
              <a:schemeClr val="accent2"/>
            </a:effectRef>
            <a:fontRef idx="minor">
              <a:schemeClr val="lt1"/>
            </a:fontRef>
          </p:style>
          <p:txBody>
            <a:bodyPr anchor="ctr">
              <a:noAutofit/>
              <a:sp3d/>
            </a:bodyPr>
            <a:lstStyle/>
            <a:p>
              <a:pPr marL="0" lvl="2" algn="ctr" eaLnBrk="0" fontAlgn="ctr" hangingPunct="0">
                <a:buClr>
                  <a:srgbClr val="FF0000"/>
                </a:buClr>
                <a:buSzPct val="70000"/>
                <a:buFont typeface="Wingdings" pitchFamily="2" charset="2"/>
                <a:buChar char="u"/>
                <a:tabLst>
                  <a:tab pos="136470" algn="l"/>
                </a:tabLst>
                <a:defRPr/>
              </a:pPr>
              <a:endParaRPr lang="en-US" altLang="zh-CN" sz="1499" b="1">
                <a:solidFill>
                  <a:schemeClr val="bg1"/>
                </a:solidFill>
                <a:latin typeface="Arial" panose="020B0604020202020204" pitchFamily="34" charset="0"/>
                <a:ea typeface="微软雅黑" pitchFamily="34" charset="-122"/>
                <a:cs typeface="Arial" pitchFamily="34" charset="0"/>
              </a:endParaRPr>
            </a:p>
          </p:txBody>
        </p:sp>
      </p:grpSp>
      <p:graphicFrame>
        <p:nvGraphicFramePr>
          <p:cNvPr id="97" name="Diagram 96">
            <a:extLst>
              <a:ext uri="{FF2B5EF4-FFF2-40B4-BE49-F238E27FC236}">
                <a16:creationId xmlns:a16="http://schemas.microsoft.com/office/drawing/2014/main" id="{3C2328F3-C748-C743-94D1-AA448FA82035}"/>
              </a:ext>
            </a:extLst>
          </p:cNvPr>
          <p:cNvGraphicFramePr/>
          <p:nvPr>
            <p:extLst>
              <p:ext uri="{D42A27DB-BD31-4B8C-83A1-F6EECF244321}">
                <p14:modId xmlns:p14="http://schemas.microsoft.com/office/powerpoint/2010/main" val="931472097"/>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6964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279063" y="240101"/>
            <a:ext cx="11633874" cy="440936"/>
          </a:xfrm>
        </p:spPr>
        <p:txBody>
          <a:bodyPr>
            <a:noAutofit/>
          </a:bodyPr>
          <a:lstStyle/>
          <a:p>
            <a:r>
              <a:rPr lang="en-US" sz="2400">
                <a:latin typeface="Calibri Light" panose="020F0302020204030204" pitchFamily="34" charset="0"/>
                <a:cs typeface="Calibri Light" panose="020F0302020204030204" pitchFamily="34" charset="0"/>
              </a:rPr>
              <a:t>Huawei IT Storage Management Suite – Intelligent, Feature-rich, Easy-to-use, Unified, Open </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20</a:t>
            </a:fld>
            <a:endParaRPr lang="en-US"/>
          </a:p>
        </p:txBody>
      </p:sp>
      <p:sp>
        <p:nvSpPr>
          <p:cNvPr id="12" name="Content Placeholder 10">
            <a:extLst>
              <a:ext uri="{FF2B5EF4-FFF2-40B4-BE49-F238E27FC236}">
                <a16:creationId xmlns:a16="http://schemas.microsoft.com/office/drawing/2014/main" id="{572B59A1-99F4-4D76-82F0-ACF31AFA6580}"/>
              </a:ext>
            </a:extLst>
          </p:cNvPr>
          <p:cNvSpPr txBox="1">
            <a:spLocks/>
          </p:cNvSpPr>
          <p:nvPr/>
        </p:nvSpPr>
        <p:spPr>
          <a:xfrm>
            <a:off x="9016074" y="1194276"/>
            <a:ext cx="2896863" cy="5064976"/>
          </a:xfrm>
          <a:prstGeom prst="rect">
            <a:avLst/>
          </a:prstGeom>
          <a:no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1400" b="1" err="1">
                <a:latin typeface="Calibri Light" panose="020F0302020204030204" pitchFamily="34" charset="0"/>
                <a:cs typeface="Calibri Light" panose="020F0302020204030204" pitchFamily="34" charset="0"/>
              </a:rPr>
              <a:t>DeviceManager</a:t>
            </a:r>
            <a:r>
              <a:rPr lang="en-US" sz="1400">
                <a:latin typeface="Calibri Light" panose="020F0302020204030204" pitchFamily="34" charset="0"/>
                <a:cs typeface="Calibri Light" panose="020F0302020204030204" pitchFamily="34" charset="0"/>
              </a:rPr>
              <a:t>: Embedded/unified storage system management software to provide full storage system operation capacities, and many ease-of-use features</a:t>
            </a:r>
          </a:p>
          <a:p>
            <a:pPr>
              <a:buFont typeface="+mj-lt"/>
              <a:buAutoNum type="arabicPeriod"/>
            </a:pPr>
            <a:r>
              <a:rPr lang="en-US" sz="1400" b="1">
                <a:latin typeface="Calibri Light" panose="020F0302020204030204" pitchFamily="34" charset="0"/>
                <a:cs typeface="Calibri Light" panose="020F0302020204030204" pitchFamily="34" charset="0"/>
              </a:rPr>
              <a:t>eSight</a:t>
            </a:r>
            <a:r>
              <a:rPr lang="en-US" sz="1400">
                <a:latin typeface="Calibri Light" panose="020F0302020204030204" pitchFamily="34" charset="0"/>
                <a:cs typeface="Calibri Light" panose="020F0302020204030204" pitchFamily="34" charset="0"/>
              </a:rPr>
              <a:t>: Unified ICT management platform of different systems to ensure lower O&amp;M costs and higher efficiency for customers. </a:t>
            </a:r>
          </a:p>
          <a:p>
            <a:pPr>
              <a:buFont typeface="+mj-lt"/>
              <a:buAutoNum type="arabicPeriod"/>
            </a:pPr>
            <a:r>
              <a:rPr lang="en-US" sz="1400" b="1" err="1">
                <a:latin typeface="Calibri Light" panose="020F0302020204030204" pitchFamily="34" charset="0"/>
                <a:cs typeface="Calibri Light" panose="020F0302020204030204" pitchFamily="34" charset="0"/>
              </a:rPr>
              <a:t>OceanStor</a:t>
            </a:r>
            <a:r>
              <a:rPr lang="en-US" sz="1400" b="1">
                <a:latin typeface="Calibri Light" panose="020F0302020204030204" pitchFamily="34" charset="0"/>
                <a:cs typeface="Calibri Light" panose="020F0302020204030204" pitchFamily="34" charset="0"/>
              </a:rPr>
              <a:t> DJ</a:t>
            </a:r>
            <a:r>
              <a:rPr lang="en-US" sz="1400">
                <a:latin typeface="Calibri Light" panose="020F0302020204030204" pitchFamily="34" charset="0"/>
                <a:cs typeface="Calibri Light" panose="020F0302020204030204" pitchFamily="34" charset="0"/>
              </a:rPr>
              <a:t>: Powerful storage provisioning, abstraction, orchestration and automation engine, including multi-vendor support</a:t>
            </a:r>
          </a:p>
          <a:p>
            <a:pPr>
              <a:buFont typeface="+mj-lt"/>
              <a:buAutoNum type="arabicPeriod"/>
            </a:pPr>
            <a:r>
              <a:rPr lang="en-US" sz="1400" b="1">
                <a:latin typeface="Calibri Light" panose="020F0302020204030204" pitchFamily="34" charset="0"/>
                <a:cs typeface="Calibri Light" panose="020F0302020204030204" pitchFamily="34" charset="0"/>
              </a:rPr>
              <a:t>eService</a:t>
            </a:r>
            <a:r>
              <a:rPr lang="en-US" sz="1400">
                <a:latin typeface="Calibri Light" panose="020F0302020204030204" pitchFamily="34" charset="0"/>
                <a:cs typeface="Calibri Light" panose="020F0302020204030204" pitchFamily="34" charset="0"/>
              </a:rPr>
              <a:t>: Cloud- and </a:t>
            </a:r>
            <a:r>
              <a:rPr lang="en-US" sz="1400" err="1">
                <a:latin typeface="Calibri Light" panose="020F0302020204030204" pitchFamily="34" charset="0"/>
                <a:cs typeface="Calibri Light" panose="020F0302020204030204" pitchFamily="34" charset="0"/>
              </a:rPr>
              <a:t>AIOps</a:t>
            </a:r>
            <a:r>
              <a:rPr lang="en-US" sz="1400">
                <a:latin typeface="Calibri Light" panose="020F0302020204030204" pitchFamily="34" charset="0"/>
                <a:cs typeface="Calibri Light" panose="020F0302020204030204" pitchFamily="34" charset="0"/>
              </a:rPr>
              <a:t>-based one-stop IT operation platform. Next-generation intelligent O&amp;M platform designed around Huawei’s storage system management for self-driving autonomous systems</a:t>
            </a:r>
          </a:p>
          <a:p>
            <a:pPr marL="0" indent="0">
              <a:buFont typeface="Arial" panose="020B0604020202020204" pitchFamily="34" charset="0"/>
              <a:buNone/>
            </a:pPr>
            <a:endParaRPr lang="en-US" sz="1400" b="1"/>
          </a:p>
        </p:txBody>
      </p:sp>
      <p:pic>
        <p:nvPicPr>
          <p:cNvPr id="9" name="Picture 8">
            <a:extLst>
              <a:ext uri="{FF2B5EF4-FFF2-40B4-BE49-F238E27FC236}">
                <a16:creationId xmlns:a16="http://schemas.microsoft.com/office/drawing/2014/main" id="{4E97D010-6C2F-4E1F-A4CB-7AE1E2287EEA}"/>
              </a:ext>
            </a:extLst>
          </p:cNvPr>
          <p:cNvPicPr>
            <a:picLocks noChangeAspect="1"/>
          </p:cNvPicPr>
          <p:nvPr/>
        </p:nvPicPr>
        <p:blipFill>
          <a:blip r:embed="rId3"/>
          <a:stretch>
            <a:fillRect/>
          </a:stretch>
        </p:blipFill>
        <p:spPr>
          <a:xfrm>
            <a:off x="279063" y="1194275"/>
            <a:ext cx="8534999" cy="4972943"/>
          </a:xfrm>
          <a:prstGeom prst="rect">
            <a:avLst/>
          </a:prstGeom>
        </p:spPr>
      </p:pic>
      <p:graphicFrame>
        <p:nvGraphicFramePr>
          <p:cNvPr id="7" name="Diagram 6">
            <a:extLst>
              <a:ext uri="{FF2B5EF4-FFF2-40B4-BE49-F238E27FC236}">
                <a16:creationId xmlns:a16="http://schemas.microsoft.com/office/drawing/2014/main" id="{D633ED23-B932-445E-BEC6-E30C5EDF262A}"/>
              </a:ext>
            </a:extLst>
          </p:cNvPr>
          <p:cNvGraphicFramePr/>
          <p:nvPr>
            <p:extLst>
              <p:ext uri="{D42A27DB-BD31-4B8C-83A1-F6EECF244321}">
                <p14:modId xmlns:p14="http://schemas.microsoft.com/office/powerpoint/2010/main" val="670107020"/>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62256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279063" y="240101"/>
            <a:ext cx="11303337" cy="440936"/>
          </a:xfrm>
        </p:spPr>
        <p:txBody>
          <a:bodyPr>
            <a:noAutofit/>
          </a:bodyPr>
          <a:lstStyle/>
          <a:p>
            <a:r>
              <a:rPr lang="en-US" sz="2800">
                <a:latin typeface="Calibri Light" panose="020F0302020204030204" pitchFamily="34" charset="0"/>
                <a:cs typeface="Calibri Light" panose="020F0302020204030204" pitchFamily="34" charset="0"/>
              </a:rPr>
              <a:t>Huawei IT Storage Management – </a:t>
            </a:r>
            <a:r>
              <a:rPr lang="en-US" sz="2800" err="1">
                <a:latin typeface="Calibri Light" panose="020F0302020204030204" pitchFamily="34" charset="0"/>
                <a:cs typeface="Calibri Light" panose="020F0302020204030204" pitchFamily="34" charset="0"/>
              </a:rPr>
              <a:t>AIOps</a:t>
            </a:r>
            <a:r>
              <a:rPr lang="en-US" sz="2800">
                <a:latin typeface="Calibri Light" panose="020F0302020204030204" pitchFamily="34" charset="0"/>
                <a:cs typeface="Calibri Light" panose="020F0302020204030204" pitchFamily="34" charset="0"/>
              </a:rPr>
              <a:t> and Intelligent O&amp;M </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12" name="Content Placeholder 10">
            <a:extLst>
              <a:ext uri="{FF2B5EF4-FFF2-40B4-BE49-F238E27FC236}">
                <a16:creationId xmlns:a16="http://schemas.microsoft.com/office/drawing/2014/main" id="{572B59A1-99F4-4D76-82F0-ACF31AFA6580}"/>
              </a:ext>
            </a:extLst>
          </p:cNvPr>
          <p:cNvSpPr txBox="1">
            <a:spLocks/>
          </p:cNvSpPr>
          <p:nvPr/>
        </p:nvSpPr>
        <p:spPr>
          <a:xfrm>
            <a:off x="8969568" y="652707"/>
            <a:ext cx="3188158" cy="5867247"/>
          </a:xfrm>
          <a:prstGeom prst="rect">
            <a:avLst/>
          </a:prstGeom>
          <a:no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Key Features and Customers Benefits</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1"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Drive Failure Prediction 14 days in Advance using Huawei Developed ML/DL Algorithms: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1" u="sng"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Reduced Risk</a:t>
            </a:r>
            <a:r>
              <a:rPr kumimoji="0" lang="en-US" sz="10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 Predict issue  before it happens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1" u="sng"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Easy Drive Replacement</a:t>
            </a:r>
            <a:r>
              <a:rPr kumimoji="0" lang="en-US" sz="10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 Replace Drives in off-peak hours to minimize business impact </a:t>
            </a:r>
            <a:endParaRPr kumimoji="0" lang="en-US" sz="1000" b="1"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1"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Intelligent Fault Reporting and SR Creation</a:t>
            </a:r>
            <a:r>
              <a:rPr kumimoji="0" lang="en-US" sz="12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1" u="sng"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Efficiency</a:t>
            </a:r>
            <a:r>
              <a:rPr kumimoji="0" lang="en-US" sz="10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 Faults and service risks are rectified immediately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1" u="sng"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Trust</a:t>
            </a:r>
            <a:r>
              <a:rPr kumimoji="0" lang="en-US" sz="10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 Our expert team keeps customer system up and running</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1"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Intelligent Service Planning</a:t>
            </a:r>
            <a:r>
              <a:rPr kumimoji="0" lang="en-US" sz="12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1" u="sng"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Risk-free Service Changes</a:t>
            </a:r>
            <a:r>
              <a:rPr kumimoji="0" lang="en-US" sz="10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 Based on historical performance data and AI algorithm to identify recurring patterns, recommend precise time windows that have the minimum impact</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200" b="1"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AI-Based Capacity Consumption Trend Prediction</a:t>
            </a:r>
            <a:r>
              <a:rPr kumimoji="0" lang="en-US" sz="12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1" u="sng"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Cost Saving for Customers</a:t>
            </a:r>
            <a:r>
              <a:rPr kumimoji="0" lang="en-US" sz="10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 Identify and rebalance storage to improve resource utilization rate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1" u="sng"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Reduce Operation Cost</a:t>
            </a:r>
            <a:r>
              <a:rPr kumimoji="0" lang="en-US" sz="10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 Intelligently recommend capacity expansion solution and facilitate procurement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Security</a:t>
            </a:r>
            <a:r>
              <a:rPr kumimoji="0" lang="en-US" sz="12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957"/>
                </a:solidFill>
                <a:effectLst/>
                <a:uLnTx/>
                <a:uFillTx/>
                <a:latin typeface="Calibri Light" panose="020F0302020204030204" pitchFamily="34" charset="0"/>
                <a:ea typeface="Microsoft YaHei Light"/>
                <a:cs typeface="Calibri Light" panose="020F0302020204030204" pitchFamily="34" charset="0"/>
              </a:rPr>
              <a:t>Information collection security, data transmission security, data storage security and data access permission security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solidFill>
                <a:srgbClr val="595957"/>
              </a:solidFill>
              <a:effectLst/>
              <a:uLnTx/>
              <a:uFillTx/>
              <a:latin typeface="Arial"/>
              <a:ea typeface="Microsoft YaHei Light"/>
              <a:cs typeface="+mn-cs"/>
            </a:endParaRPr>
          </a:p>
        </p:txBody>
      </p:sp>
      <p:grpSp>
        <p:nvGrpSpPr>
          <p:cNvPr id="19" name="Group 18">
            <a:extLst>
              <a:ext uri="{FF2B5EF4-FFF2-40B4-BE49-F238E27FC236}">
                <a16:creationId xmlns:a16="http://schemas.microsoft.com/office/drawing/2014/main" id="{C9D71838-384C-4974-B82C-A04DFCAD6C24}"/>
              </a:ext>
            </a:extLst>
          </p:cNvPr>
          <p:cNvGrpSpPr/>
          <p:nvPr/>
        </p:nvGrpSpPr>
        <p:grpSpPr>
          <a:xfrm>
            <a:off x="273346" y="784194"/>
            <a:ext cx="8597308" cy="3193391"/>
            <a:chOff x="279063" y="833349"/>
            <a:chExt cx="8597308" cy="3193391"/>
          </a:xfrm>
        </p:grpSpPr>
        <p:pic>
          <p:nvPicPr>
            <p:cNvPr id="13" name="Picture 12">
              <a:extLst>
                <a:ext uri="{FF2B5EF4-FFF2-40B4-BE49-F238E27FC236}">
                  <a16:creationId xmlns:a16="http://schemas.microsoft.com/office/drawing/2014/main" id="{D4EC7253-F44B-4F3C-B704-575B9B84B515}"/>
                </a:ext>
              </a:extLst>
            </p:cNvPr>
            <p:cNvPicPr>
              <a:picLocks noChangeAspect="1"/>
            </p:cNvPicPr>
            <p:nvPr/>
          </p:nvPicPr>
          <p:blipFill>
            <a:blip r:embed="rId3"/>
            <a:stretch>
              <a:fillRect/>
            </a:stretch>
          </p:blipFill>
          <p:spPr>
            <a:xfrm>
              <a:off x="279063" y="833349"/>
              <a:ext cx="8597308" cy="3162579"/>
            </a:xfrm>
            <a:prstGeom prst="rect">
              <a:avLst/>
            </a:prstGeom>
          </p:spPr>
        </p:pic>
        <p:sp>
          <p:nvSpPr>
            <p:cNvPr id="16" name="Rectangle 15">
              <a:extLst>
                <a:ext uri="{FF2B5EF4-FFF2-40B4-BE49-F238E27FC236}">
                  <a16:creationId xmlns:a16="http://schemas.microsoft.com/office/drawing/2014/main" id="{632854E0-4811-4437-915A-5082B4A72241}"/>
                </a:ext>
              </a:extLst>
            </p:cNvPr>
            <p:cNvSpPr/>
            <p:nvPr/>
          </p:nvSpPr>
          <p:spPr>
            <a:xfrm>
              <a:off x="1972056" y="3723493"/>
              <a:ext cx="5029200" cy="30324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grpSp>
      <p:grpSp>
        <p:nvGrpSpPr>
          <p:cNvPr id="20" name="Group 19">
            <a:extLst>
              <a:ext uri="{FF2B5EF4-FFF2-40B4-BE49-F238E27FC236}">
                <a16:creationId xmlns:a16="http://schemas.microsoft.com/office/drawing/2014/main" id="{836D64C4-4922-41DA-B6C3-87037C9EC546}"/>
              </a:ext>
            </a:extLst>
          </p:cNvPr>
          <p:cNvGrpSpPr/>
          <p:nvPr/>
        </p:nvGrpSpPr>
        <p:grpSpPr>
          <a:xfrm>
            <a:off x="304934" y="4306824"/>
            <a:ext cx="8571437" cy="2094086"/>
            <a:chOff x="304934" y="4306824"/>
            <a:chExt cx="8571437" cy="2094086"/>
          </a:xfrm>
        </p:grpSpPr>
        <p:pic>
          <p:nvPicPr>
            <p:cNvPr id="14" name="Picture 13">
              <a:extLst>
                <a:ext uri="{FF2B5EF4-FFF2-40B4-BE49-F238E27FC236}">
                  <a16:creationId xmlns:a16="http://schemas.microsoft.com/office/drawing/2014/main" id="{05BEAAF5-0C04-4216-A2DB-1C44F0F9D946}"/>
                </a:ext>
              </a:extLst>
            </p:cNvPr>
            <p:cNvPicPr>
              <a:picLocks noChangeAspect="1"/>
            </p:cNvPicPr>
            <p:nvPr/>
          </p:nvPicPr>
          <p:blipFill>
            <a:blip r:embed="rId4"/>
            <a:stretch>
              <a:fillRect/>
            </a:stretch>
          </p:blipFill>
          <p:spPr>
            <a:xfrm>
              <a:off x="304934" y="4306824"/>
              <a:ext cx="8571437" cy="2094086"/>
            </a:xfrm>
            <a:prstGeom prst="rect">
              <a:avLst/>
            </a:prstGeom>
          </p:spPr>
        </p:pic>
        <p:sp>
          <p:nvSpPr>
            <p:cNvPr id="15" name="Rectangle 14">
              <a:extLst>
                <a:ext uri="{FF2B5EF4-FFF2-40B4-BE49-F238E27FC236}">
                  <a16:creationId xmlns:a16="http://schemas.microsoft.com/office/drawing/2014/main" id="{42A12990-560F-42AE-8508-9B45850F50A1}"/>
                </a:ext>
              </a:extLst>
            </p:cNvPr>
            <p:cNvSpPr/>
            <p:nvPr/>
          </p:nvSpPr>
          <p:spPr>
            <a:xfrm>
              <a:off x="533534" y="5170240"/>
              <a:ext cx="2346826" cy="50818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17" name="Rectangle 16">
              <a:extLst>
                <a:ext uri="{FF2B5EF4-FFF2-40B4-BE49-F238E27FC236}">
                  <a16:creationId xmlns:a16="http://schemas.microsoft.com/office/drawing/2014/main" id="{1137689C-57BF-42B7-9856-201E5938EAA9}"/>
                </a:ext>
              </a:extLst>
            </p:cNvPr>
            <p:cNvSpPr/>
            <p:nvPr/>
          </p:nvSpPr>
          <p:spPr>
            <a:xfrm>
              <a:off x="3273552" y="5170240"/>
              <a:ext cx="2596896" cy="50818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18" name="Rectangle 17">
              <a:extLst>
                <a:ext uri="{FF2B5EF4-FFF2-40B4-BE49-F238E27FC236}">
                  <a16:creationId xmlns:a16="http://schemas.microsoft.com/office/drawing/2014/main" id="{D1997DF0-2A6A-4526-BA62-AB9D5D7AE33C}"/>
                </a:ext>
              </a:extLst>
            </p:cNvPr>
            <p:cNvSpPr/>
            <p:nvPr/>
          </p:nvSpPr>
          <p:spPr>
            <a:xfrm>
              <a:off x="6263640" y="5099775"/>
              <a:ext cx="2346826" cy="50818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grpSp>
      <p:sp>
        <p:nvSpPr>
          <p:cNvPr id="21" name="Slide Number Placeholder 4">
            <a:extLst>
              <a:ext uri="{FF2B5EF4-FFF2-40B4-BE49-F238E27FC236}">
                <a16:creationId xmlns:a16="http://schemas.microsoft.com/office/drawing/2014/main" id="{1507E921-1D06-4EAE-8F81-D47889056E4D}"/>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21</a:t>
            </a:fld>
            <a:endParaRPr lang="en-US"/>
          </a:p>
        </p:txBody>
      </p:sp>
      <p:graphicFrame>
        <p:nvGraphicFramePr>
          <p:cNvPr id="22" name="Diagram 21">
            <a:extLst>
              <a:ext uri="{FF2B5EF4-FFF2-40B4-BE49-F238E27FC236}">
                <a16:creationId xmlns:a16="http://schemas.microsoft.com/office/drawing/2014/main" id="{E17D051A-E9A8-46E8-8C3B-AC24ADF2A9F2}"/>
              </a:ext>
            </a:extLst>
          </p:cNvPr>
          <p:cNvGraphicFramePr/>
          <p:nvPr>
            <p:extLst>
              <p:ext uri="{D42A27DB-BD31-4B8C-83A1-F6EECF244321}">
                <p14:modId xmlns:p14="http://schemas.microsoft.com/office/powerpoint/2010/main" val="844416206"/>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75006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279063" y="240101"/>
            <a:ext cx="11303337" cy="440936"/>
          </a:xfrm>
        </p:spPr>
        <p:txBody>
          <a:bodyPr>
            <a:noAutofit/>
          </a:bodyPr>
          <a:lstStyle/>
          <a:p>
            <a:r>
              <a:rPr lang="en-US" sz="2800">
                <a:latin typeface="Calibri Light" panose="020F0302020204030204" pitchFamily="34" charset="0"/>
                <a:cs typeface="Calibri Light" panose="020F0302020204030204" pitchFamily="34" charset="0"/>
              </a:rPr>
              <a:t>Huawei IT Storage Management – Self-Driving and Autonomous IT Operations</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22</a:t>
            </a:fld>
            <a:endParaRPr lang="en-US"/>
          </a:p>
        </p:txBody>
      </p:sp>
      <p:graphicFrame>
        <p:nvGraphicFramePr>
          <p:cNvPr id="21" name="Object 20">
            <a:extLst>
              <a:ext uri="{FF2B5EF4-FFF2-40B4-BE49-F238E27FC236}">
                <a16:creationId xmlns:a16="http://schemas.microsoft.com/office/drawing/2014/main" id="{6D7A16ED-983E-4DFE-B05F-03A30CADC03C}"/>
              </a:ext>
            </a:extLst>
          </p:cNvPr>
          <p:cNvGraphicFramePr>
            <a:graphicFrameLocks noChangeAspect="1"/>
          </p:cNvGraphicFramePr>
          <p:nvPr/>
        </p:nvGraphicFramePr>
        <p:xfrm>
          <a:off x="641110" y="3269061"/>
          <a:ext cx="8596674" cy="3110523"/>
        </p:xfrm>
        <a:graphic>
          <a:graphicData uri="http://schemas.openxmlformats.org/presentationml/2006/ole">
            <mc:AlternateContent xmlns:mc="http://schemas.openxmlformats.org/markup-compatibility/2006">
              <mc:Choice xmlns:v="urn:schemas-microsoft-com:vml" Requires="v">
                <p:oleObj spid="_x0000_s92180" name="Bitmap Image" r:id="rId4" imgW="8448840" imgH="4772160" progId="Paint.Picture">
                  <p:embed/>
                </p:oleObj>
              </mc:Choice>
              <mc:Fallback>
                <p:oleObj name="Bitmap Image" r:id="rId4" imgW="8448840" imgH="4772160" progId="Paint.Picture">
                  <p:embed/>
                  <p:pic>
                    <p:nvPicPr>
                      <p:cNvPr id="21" name="Object 20">
                        <a:extLst>
                          <a:ext uri="{FF2B5EF4-FFF2-40B4-BE49-F238E27FC236}">
                            <a16:creationId xmlns:a16="http://schemas.microsoft.com/office/drawing/2014/main" id="{6D7A16ED-983E-4DFE-B05F-03A30CADC03C}"/>
                          </a:ext>
                        </a:extLst>
                      </p:cNvPr>
                      <p:cNvPicPr/>
                      <p:nvPr/>
                    </p:nvPicPr>
                    <p:blipFill>
                      <a:blip r:embed="rId5"/>
                      <a:stretch>
                        <a:fillRect/>
                      </a:stretch>
                    </p:blipFill>
                    <p:spPr>
                      <a:xfrm>
                        <a:off x="641110" y="3269061"/>
                        <a:ext cx="8596674" cy="311052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6E310278-B2CB-418C-838B-BED677B7889F}"/>
              </a:ext>
            </a:extLst>
          </p:cNvPr>
          <p:cNvPicPr>
            <a:picLocks noChangeAspect="1"/>
          </p:cNvPicPr>
          <p:nvPr/>
        </p:nvPicPr>
        <p:blipFill>
          <a:blip r:embed="rId6"/>
          <a:stretch>
            <a:fillRect/>
          </a:stretch>
        </p:blipFill>
        <p:spPr>
          <a:xfrm>
            <a:off x="476450" y="775388"/>
            <a:ext cx="9082301" cy="2178827"/>
          </a:xfrm>
          <a:prstGeom prst="rect">
            <a:avLst/>
          </a:prstGeom>
        </p:spPr>
      </p:pic>
      <p:sp>
        <p:nvSpPr>
          <p:cNvPr id="8" name="Rectangle 7">
            <a:extLst>
              <a:ext uri="{FF2B5EF4-FFF2-40B4-BE49-F238E27FC236}">
                <a16:creationId xmlns:a16="http://schemas.microsoft.com/office/drawing/2014/main" id="{3D782D45-EC8F-4FC8-981E-078DC87B0FE6}"/>
              </a:ext>
            </a:extLst>
          </p:cNvPr>
          <p:cNvSpPr/>
          <p:nvPr/>
        </p:nvSpPr>
        <p:spPr>
          <a:xfrm>
            <a:off x="9237784" y="1144769"/>
            <a:ext cx="2641600" cy="5047536"/>
          </a:xfrm>
          <a:prstGeom prst="rect">
            <a:avLst/>
          </a:prstGeom>
        </p:spPr>
        <p:txBody>
          <a:bodyPr wrap="square">
            <a:spAutoFit/>
          </a:bodyPr>
          <a:lstStyle/>
          <a:p>
            <a:r>
              <a:rPr lang="en-US" sz="1400" b="1">
                <a:latin typeface="Calibri Light" panose="020F0302020204030204" pitchFamily="34" charset="0"/>
                <a:cs typeface="Calibri Light" panose="020F0302020204030204" pitchFamily="34" charset="0"/>
              </a:rPr>
              <a:t>Face it, the complexities of storage management play to the strengths of AI, storage management largely revolves around pattern recognition, and AI can help.  </a:t>
            </a:r>
          </a:p>
          <a:p>
            <a:endParaRPr lang="en-US" sz="1400" b="1">
              <a:latin typeface="Calibri Light" panose="020F0302020204030204" pitchFamily="34" charset="0"/>
              <a:cs typeface="Calibri Light" panose="020F0302020204030204" pitchFamily="34" charset="0"/>
            </a:endParaRPr>
          </a:p>
          <a:p>
            <a:r>
              <a:rPr lang="en-US" sz="1400" b="1">
                <a:latin typeface="Calibri Light" panose="020F0302020204030204" pitchFamily="34" charset="0"/>
                <a:cs typeface="Calibri Light" panose="020F0302020204030204" pitchFamily="34" charset="0"/>
              </a:rPr>
              <a:t>Huawei is committed to continue investing in R&amp;D, especially in the area of using Big Data and AI in storage management and self-driving IT operations, gain competitive advantage, so we can  </a:t>
            </a:r>
          </a:p>
          <a:p>
            <a:pPr marL="342900" indent="-342900">
              <a:buFont typeface="+mj-lt"/>
              <a:buAutoNum type="arabicPeriod"/>
            </a:pPr>
            <a:endParaRPr lang="en-US" sz="1400" b="1">
              <a:latin typeface="Calibri Light" panose="020F0302020204030204" pitchFamily="34" charset="0"/>
              <a:cs typeface="Calibri Light" panose="020F0302020204030204" pitchFamily="34" charset="0"/>
            </a:endParaRPr>
          </a:p>
          <a:p>
            <a:pPr marL="342900" indent="-342900">
              <a:buFont typeface="+mj-lt"/>
              <a:buAutoNum type="arabicPeriod"/>
            </a:pPr>
            <a:r>
              <a:rPr lang="en-US" sz="1400" b="1">
                <a:latin typeface="Calibri Light" panose="020F0302020204030204" pitchFamily="34" charset="0"/>
                <a:cs typeface="Calibri Light" panose="020F0302020204030204" pitchFamily="34" charset="0"/>
              </a:rPr>
              <a:t>Create added values for customers</a:t>
            </a:r>
          </a:p>
          <a:p>
            <a:pPr marL="342900" indent="-342900">
              <a:buFont typeface="+mj-lt"/>
              <a:buAutoNum type="arabicPeriod"/>
            </a:pPr>
            <a:r>
              <a:rPr lang="en-US" sz="1400" b="1">
                <a:latin typeface="Calibri Light" panose="020F0302020204030204" pitchFamily="34" charset="0"/>
                <a:cs typeface="Calibri Light" panose="020F0302020204030204" pitchFamily="34" charset="0"/>
              </a:rPr>
              <a:t>Improve customer experience</a:t>
            </a:r>
          </a:p>
          <a:p>
            <a:pPr marL="342900" indent="-342900">
              <a:buFont typeface="+mj-lt"/>
              <a:buAutoNum type="arabicPeriod"/>
            </a:pPr>
            <a:r>
              <a:rPr lang="en-US" sz="1400" b="1">
                <a:latin typeface="Calibri Light" panose="020F0302020204030204" pitchFamily="34" charset="0"/>
                <a:cs typeface="Calibri Light" panose="020F0302020204030204" pitchFamily="34" charset="0"/>
              </a:rPr>
              <a:t>Lower operational cost for customers</a:t>
            </a:r>
          </a:p>
          <a:p>
            <a:pPr marL="342900" indent="-342900">
              <a:buFont typeface="+mj-lt"/>
              <a:buAutoNum type="arabicPeriod"/>
            </a:pPr>
            <a:r>
              <a:rPr lang="en-US" sz="1400" b="1">
                <a:latin typeface="Calibri Light" panose="020F0302020204030204" pitchFamily="34" charset="0"/>
                <a:cs typeface="Calibri Light" panose="020F0302020204030204" pitchFamily="34" charset="0"/>
              </a:rPr>
              <a:t>Improve storage system reliability and performance</a:t>
            </a:r>
          </a:p>
          <a:p>
            <a:pPr marL="342900" indent="-342900">
              <a:buFont typeface="+mj-lt"/>
              <a:buAutoNum type="arabicPeriod"/>
            </a:pPr>
            <a:r>
              <a:rPr lang="en-US" sz="1400" b="1">
                <a:latin typeface="Calibri Light" panose="020F0302020204030204" pitchFamily="34" charset="0"/>
                <a:cs typeface="Calibri Light" panose="020F0302020204030204" pitchFamily="34" charset="0"/>
              </a:rPr>
              <a:t>Reduce risk exposure for customers</a:t>
            </a:r>
          </a:p>
          <a:p>
            <a:r>
              <a:rPr lang="en-US" sz="1400" b="1">
                <a:latin typeface="Calibri Light" panose="020F0302020204030204" pitchFamily="34" charset="0"/>
                <a:cs typeface="Calibri Light" panose="020F0302020204030204" pitchFamily="34" charset="0"/>
              </a:rPr>
              <a:t> </a:t>
            </a:r>
            <a:endParaRPr lang="en-US" sz="1400" b="1"/>
          </a:p>
        </p:txBody>
      </p:sp>
      <p:graphicFrame>
        <p:nvGraphicFramePr>
          <p:cNvPr id="9" name="Diagram 8">
            <a:extLst>
              <a:ext uri="{FF2B5EF4-FFF2-40B4-BE49-F238E27FC236}">
                <a16:creationId xmlns:a16="http://schemas.microsoft.com/office/drawing/2014/main" id="{D0FA68F9-C47B-480D-89B0-28C65BDBDED4}"/>
              </a:ext>
            </a:extLst>
          </p:cNvPr>
          <p:cNvGraphicFramePr/>
          <p:nvPr>
            <p:extLst>
              <p:ext uri="{D42A27DB-BD31-4B8C-83A1-F6EECF244321}">
                <p14:modId xmlns:p14="http://schemas.microsoft.com/office/powerpoint/2010/main" val="670107020"/>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32606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279063" y="240101"/>
            <a:ext cx="11303337" cy="440936"/>
          </a:xfrm>
        </p:spPr>
        <p:txBody>
          <a:bodyPr>
            <a:noAutofit/>
          </a:bodyPr>
          <a:lstStyle/>
          <a:p>
            <a:r>
              <a:rPr lang="en-US" sz="2800">
                <a:latin typeface="Calibri Light" panose="020F0302020204030204" pitchFamily="34" charset="0"/>
                <a:cs typeface="Calibri Light" panose="020F0302020204030204" pitchFamily="34" charset="0"/>
              </a:rPr>
              <a:t>Huawei IT Storage – Automated Data Lifecycle Management: In the News </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23</a:t>
            </a:fld>
            <a:endParaRPr lang="en-US"/>
          </a:p>
        </p:txBody>
      </p:sp>
      <p:grpSp>
        <p:nvGrpSpPr>
          <p:cNvPr id="21" name="Group 20">
            <a:extLst>
              <a:ext uri="{FF2B5EF4-FFF2-40B4-BE49-F238E27FC236}">
                <a16:creationId xmlns:a16="http://schemas.microsoft.com/office/drawing/2014/main" id="{8E1C4EAC-E603-422F-92CB-58D39565630C}"/>
              </a:ext>
            </a:extLst>
          </p:cNvPr>
          <p:cNvGrpSpPr/>
          <p:nvPr/>
        </p:nvGrpSpPr>
        <p:grpSpPr>
          <a:xfrm>
            <a:off x="205910" y="969264"/>
            <a:ext cx="6185745" cy="5230368"/>
            <a:chOff x="205910" y="969264"/>
            <a:chExt cx="6185745" cy="5230368"/>
          </a:xfrm>
        </p:grpSpPr>
        <p:grpSp>
          <p:nvGrpSpPr>
            <p:cNvPr id="18" name="Group 17">
              <a:extLst>
                <a:ext uri="{FF2B5EF4-FFF2-40B4-BE49-F238E27FC236}">
                  <a16:creationId xmlns:a16="http://schemas.microsoft.com/office/drawing/2014/main" id="{EFAE37EA-C25E-4966-9600-7B975210B300}"/>
                </a:ext>
              </a:extLst>
            </p:cNvPr>
            <p:cNvGrpSpPr/>
            <p:nvPr/>
          </p:nvGrpSpPr>
          <p:grpSpPr>
            <a:xfrm>
              <a:off x="205910" y="1137906"/>
              <a:ext cx="6185745" cy="4947988"/>
              <a:chOff x="1232070" y="1541827"/>
              <a:chExt cx="7937256" cy="4063222"/>
            </a:xfrm>
          </p:grpSpPr>
          <p:grpSp>
            <p:nvGrpSpPr>
              <p:cNvPr id="15" name="Group 14">
                <a:extLst>
                  <a:ext uri="{FF2B5EF4-FFF2-40B4-BE49-F238E27FC236}">
                    <a16:creationId xmlns:a16="http://schemas.microsoft.com/office/drawing/2014/main" id="{FBA0C4C4-78AF-46AE-B265-90D2F6ED8D4E}"/>
                  </a:ext>
                </a:extLst>
              </p:cNvPr>
              <p:cNvGrpSpPr/>
              <p:nvPr/>
            </p:nvGrpSpPr>
            <p:grpSpPr>
              <a:xfrm>
                <a:off x="1232070" y="1541827"/>
                <a:ext cx="7937256" cy="4063222"/>
                <a:chOff x="1232070" y="1541827"/>
                <a:chExt cx="7937256" cy="4063222"/>
              </a:xfrm>
            </p:grpSpPr>
            <p:pic>
              <p:nvPicPr>
                <p:cNvPr id="3" name="Picture 2">
                  <a:extLst>
                    <a:ext uri="{FF2B5EF4-FFF2-40B4-BE49-F238E27FC236}">
                      <a16:creationId xmlns:a16="http://schemas.microsoft.com/office/drawing/2014/main" id="{B5B1F775-EBEC-4A6B-A4CD-00166B13F691}"/>
                    </a:ext>
                  </a:extLst>
                </p:cNvPr>
                <p:cNvPicPr>
                  <a:picLocks noChangeAspect="1"/>
                </p:cNvPicPr>
                <p:nvPr/>
              </p:nvPicPr>
              <p:blipFill>
                <a:blip r:embed="rId3"/>
                <a:stretch>
                  <a:fillRect/>
                </a:stretch>
              </p:blipFill>
              <p:spPr>
                <a:xfrm>
                  <a:off x="1232070" y="2909474"/>
                  <a:ext cx="7937256" cy="2695575"/>
                </a:xfrm>
                <a:prstGeom prst="rect">
                  <a:avLst/>
                </a:prstGeom>
                <a:ln w="12700">
                  <a:noFill/>
                </a:ln>
              </p:spPr>
            </p:pic>
            <p:pic>
              <p:nvPicPr>
                <p:cNvPr id="13" name="Picture 12">
                  <a:extLst>
                    <a:ext uri="{FF2B5EF4-FFF2-40B4-BE49-F238E27FC236}">
                      <a16:creationId xmlns:a16="http://schemas.microsoft.com/office/drawing/2014/main" id="{6101AB5D-9949-4010-A131-0155F3E39575}"/>
                    </a:ext>
                  </a:extLst>
                </p:cNvPr>
                <p:cNvPicPr>
                  <a:picLocks noChangeAspect="1"/>
                </p:cNvPicPr>
                <p:nvPr/>
              </p:nvPicPr>
              <p:blipFill>
                <a:blip r:embed="rId4"/>
                <a:stretch>
                  <a:fillRect/>
                </a:stretch>
              </p:blipFill>
              <p:spPr>
                <a:xfrm>
                  <a:off x="1232070" y="2253494"/>
                  <a:ext cx="5432913" cy="572963"/>
                </a:xfrm>
                <a:prstGeom prst="rect">
                  <a:avLst/>
                </a:prstGeom>
                <a:ln w="12700">
                  <a:noFill/>
                </a:ln>
              </p:spPr>
            </p:pic>
            <p:pic>
              <p:nvPicPr>
                <p:cNvPr id="14" name="Picture 13">
                  <a:extLst>
                    <a:ext uri="{FF2B5EF4-FFF2-40B4-BE49-F238E27FC236}">
                      <a16:creationId xmlns:a16="http://schemas.microsoft.com/office/drawing/2014/main" id="{5D8193DD-9DB4-4EAA-B814-40B7905DB785}"/>
                    </a:ext>
                  </a:extLst>
                </p:cNvPr>
                <p:cNvPicPr>
                  <a:picLocks noChangeAspect="1"/>
                </p:cNvPicPr>
                <p:nvPr/>
              </p:nvPicPr>
              <p:blipFill>
                <a:blip r:embed="rId5"/>
                <a:stretch>
                  <a:fillRect/>
                </a:stretch>
              </p:blipFill>
              <p:spPr>
                <a:xfrm>
                  <a:off x="1232070" y="1541827"/>
                  <a:ext cx="6591300" cy="628650"/>
                </a:xfrm>
                <a:prstGeom prst="rect">
                  <a:avLst/>
                </a:prstGeom>
                <a:ln w="12700">
                  <a:noFill/>
                </a:ln>
              </p:spPr>
            </p:pic>
          </p:grpSp>
          <p:sp>
            <p:nvSpPr>
              <p:cNvPr id="16" name="Rectangle 15">
                <a:extLst>
                  <a:ext uri="{FF2B5EF4-FFF2-40B4-BE49-F238E27FC236}">
                    <a16:creationId xmlns:a16="http://schemas.microsoft.com/office/drawing/2014/main" id="{2D0F9F56-20B2-4A23-AB69-5DCE84466212}"/>
                  </a:ext>
                </a:extLst>
              </p:cNvPr>
              <p:cNvSpPr/>
              <p:nvPr/>
            </p:nvSpPr>
            <p:spPr>
              <a:xfrm>
                <a:off x="4282831" y="3793414"/>
                <a:ext cx="4345354" cy="309664"/>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D3C9E6-BDDD-4D6F-A4F5-7F9DB80337BC}"/>
                  </a:ext>
                </a:extLst>
              </p:cNvPr>
              <p:cNvSpPr/>
              <p:nvPr/>
            </p:nvSpPr>
            <p:spPr>
              <a:xfrm>
                <a:off x="1257941" y="4654296"/>
                <a:ext cx="5892667" cy="309664"/>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0E23397A-5D60-4A55-B576-8319E3C9E63D}"/>
                </a:ext>
              </a:extLst>
            </p:cNvPr>
            <p:cNvSpPr/>
            <p:nvPr/>
          </p:nvSpPr>
          <p:spPr>
            <a:xfrm>
              <a:off x="205910" y="969264"/>
              <a:ext cx="5902870" cy="523036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C74B1E26-3A83-4EC7-9B4F-F6B8FA0420C2}"/>
              </a:ext>
            </a:extLst>
          </p:cNvPr>
          <p:cNvPicPr>
            <a:picLocks noChangeAspect="1"/>
          </p:cNvPicPr>
          <p:nvPr/>
        </p:nvPicPr>
        <p:blipFill>
          <a:blip r:embed="rId6"/>
          <a:stretch>
            <a:fillRect/>
          </a:stretch>
        </p:blipFill>
        <p:spPr>
          <a:xfrm>
            <a:off x="6222074" y="969264"/>
            <a:ext cx="5902870" cy="5230368"/>
          </a:xfrm>
          <a:prstGeom prst="rect">
            <a:avLst/>
          </a:prstGeom>
          <a:ln>
            <a:solidFill>
              <a:srgbClr val="00B0F0"/>
            </a:solidFill>
          </a:ln>
        </p:spPr>
      </p:pic>
      <p:sp>
        <p:nvSpPr>
          <p:cNvPr id="22" name="Slide Number Placeholder 4">
            <a:extLst>
              <a:ext uri="{FF2B5EF4-FFF2-40B4-BE49-F238E27FC236}">
                <a16:creationId xmlns:a16="http://schemas.microsoft.com/office/drawing/2014/main" id="{98DB3C8C-BDA3-4F27-B523-4F4C312B21BF}"/>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23</a:t>
            </a:fld>
            <a:endParaRPr lang="en-US"/>
          </a:p>
        </p:txBody>
      </p:sp>
      <p:graphicFrame>
        <p:nvGraphicFramePr>
          <p:cNvPr id="23" name="Diagram 22">
            <a:extLst>
              <a:ext uri="{FF2B5EF4-FFF2-40B4-BE49-F238E27FC236}">
                <a16:creationId xmlns:a16="http://schemas.microsoft.com/office/drawing/2014/main" id="{B7E58593-73F9-4840-A8E6-B8826B89145B}"/>
              </a:ext>
            </a:extLst>
          </p:cNvPr>
          <p:cNvGraphicFramePr/>
          <p:nvPr>
            <p:extLst>
              <p:ext uri="{D42A27DB-BD31-4B8C-83A1-F6EECF244321}">
                <p14:modId xmlns:p14="http://schemas.microsoft.com/office/powerpoint/2010/main" val="2977946170"/>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94685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279063" y="240101"/>
            <a:ext cx="11303337" cy="440936"/>
          </a:xfrm>
        </p:spPr>
        <p:txBody>
          <a:bodyPr>
            <a:noAutofit/>
          </a:bodyPr>
          <a:lstStyle/>
          <a:p>
            <a:r>
              <a:rPr lang="en-US" sz="2400">
                <a:latin typeface="Calibri Light" panose="020F0302020204030204" pitchFamily="34" charset="0"/>
                <a:cs typeface="Calibri Light" panose="020F0302020204030204" pitchFamily="34" charset="0"/>
              </a:rPr>
              <a:t>Huawei IT Storage – Automated Data Lifecycle Management: Our Path to Build </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24</a:t>
            </a:fld>
            <a:endParaRPr lang="en-US"/>
          </a:p>
        </p:txBody>
      </p:sp>
      <p:sp>
        <p:nvSpPr>
          <p:cNvPr id="20" name="Content Placeholder 10">
            <a:extLst>
              <a:ext uri="{FF2B5EF4-FFF2-40B4-BE49-F238E27FC236}">
                <a16:creationId xmlns:a16="http://schemas.microsoft.com/office/drawing/2014/main" id="{53D4FE83-63B3-432F-850F-3920EB64A1D7}"/>
              </a:ext>
            </a:extLst>
          </p:cNvPr>
          <p:cNvSpPr txBox="1">
            <a:spLocks/>
          </p:cNvSpPr>
          <p:nvPr/>
        </p:nvSpPr>
        <p:spPr>
          <a:xfrm>
            <a:off x="8138274" y="803371"/>
            <a:ext cx="3751974" cy="5349157"/>
          </a:xfrm>
          <a:prstGeom prst="rect">
            <a:avLst/>
          </a:prstGeom>
          <a:no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latin typeface="Calibri Light" panose="020F0302020204030204" pitchFamily="34" charset="0"/>
                <a:cs typeface="Calibri Light" panose="020F0302020204030204" pitchFamily="34" charset="0"/>
              </a:rPr>
              <a:t>Huawei advantages </a:t>
            </a:r>
          </a:p>
          <a:p>
            <a:pPr>
              <a:buFont typeface="+mj-lt"/>
              <a:buAutoNum type="arabicPeriod"/>
            </a:pPr>
            <a:r>
              <a:rPr lang="en-US" sz="1400" b="1">
                <a:latin typeface="Calibri Light" panose="020F0302020204030204" pitchFamily="34" charset="0"/>
                <a:cs typeface="Calibri Light" panose="020F0302020204030204" pitchFamily="34" charset="0"/>
              </a:rPr>
              <a:t>Strong commitment to R&amp;D and future product roadmaps  </a:t>
            </a:r>
          </a:p>
          <a:p>
            <a:pPr>
              <a:buFont typeface="+mj-lt"/>
              <a:buAutoNum type="arabicPeriod"/>
            </a:pPr>
            <a:r>
              <a:rPr lang="en-US" sz="1400" b="1">
                <a:latin typeface="Calibri Light" panose="020F0302020204030204" pitchFamily="34" charset="0"/>
                <a:cs typeface="Calibri Light" panose="020F0302020204030204" pitchFamily="34" charset="0"/>
              </a:rPr>
              <a:t>AI and automation in all three layers: storage system level (</a:t>
            </a:r>
            <a:r>
              <a:rPr lang="en-US" sz="1400" b="1" err="1">
                <a:latin typeface="Calibri Light" panose="020F0302020204030204" pitchFamily="34" charset="0"/>
                <a:cs typeface="Calibri Light" panose="020F0302020204030204" pitchFamily="34" charset="0"/>
              </a:rPr>
              <a:t>DeviceManager</a:t>
            </a:r>
            <a:r>
              <a:rPr lang="en-US" sz="1400" b="1">
                <a:latin typeface="Calibri Light" panose="020F0302020204030204" pitchFamily="34" charset="0"/>
                <a:cs typeface="Calibri Light" panose="020F0302020204030204" pitchFamily="34" charset="0"/>
              </a:rPr>
              <a:t>), datacenter level (DJ) and global level (eService)</a:t>
            </a:r>
          </a:p>
          <a:p>
            <a:pPr>
              <a:buFont typeface="+mj-lt"/>
              <a:buAutoNum type="arabicPeriod"/>
            </a:pPr>
            <a:r>
              <a:rPr lang="en-US" sz="1400" b="1">
                <a:latin typeface="Calibri Light" panose="020F0302020204030204" pitchFamily="34" charset="0"/>
                <a:cs typeface="Calibri Light" panose="020F0302020204030204" pitchFamily="34" charset="0"/>
              </a:rPr>
              <a:t>Huge amount operational data collected and gradually accumulated data management expertise, ready to unleash the full power of AI and Big Data Analytics  </a:t>
            </a:r>
            <a:r>
              <a:rPr lang="en-US" sz="1400">
                <a:latin typeface="Calibri Light" panose="020F0302020204030204" pitchFamily="34" charset="0"/>
                <a:cs typeface="Calibri Light" panose="020F0302020204030204" pitchFamily="34" charset="0"/>
              </a:rPr>
              <a:t> </a:t>
            </a:r>
          </a:p>
          <a:p>
            <a:pPr lvl="1"/>
            <a:r>
              <a:rPr lang="en-US" sz="1200" i="1" u="sng">
                <a:latin typeface="Calibri Light" panose="020F0302020204030204" pitchFamily="34" charset="0"/>
                <a:cs typeface="Calibri Light" panose="020F0302020204030204" pitchFamily="34" charset="0"/>
              </a:rPr>
              <a:t>Global distribution of eService Cloud platform: </a:t>
            </a:r>
            <a:r>
              <a:rPr lang="en-US" sz="1200">
                <a:latin typeface="Calibri Light" panose="020F0302020204030204" pitchFamily="34" charset="0"/>
                <a:cs typeface="Calibri Light" panose="020F0302020204030204" pitchFamily="34" charset="0"/>
              </a:rPr>
              <a:t>China, Mexico and Germany service centers</a:t>
            </a:r>
          </a:p>
          <a:p>
            <a:pPr lvl="1"/>
            <a:r>
              <a:rPr lang="en-US" sz="1200" i="1" u="sng">
                <a:latin typeface="Calibri Light" panose="020F0302020204030204" pitchFamily="34" charset="0"/>
                <a:cs typeface="Calibri Light" panose="020F0302020204030204" pitchFamily="34" charset="0"/>
              </a:rPr>
              <a:t>Big Data for AI training</a:t>
            </a:r>
            <a:r>
              <a:rPr lang="en-US" sz="1200">
                <a:latin typeface="Calibri Light" panose="020F0302020204030204" pitchFamily="34" charset="0"/>
                <a:cs typeface="Calibri Light" panose="020F0302020204030204" pitchFamily="34" charset="0"/>
              </a:rPr>
              <a:t>: 190,000+ storage systems, 2PB+ feature data, 1000+ workflow scenarios. Just Drive Failure Prediction, we use 600, 000+ drives, 20 billion pieces of feature data, verification for 800+ days with hundreds of models </a:t>
            </a:r>
          </a:p>
          <a:p>
            <a:pPr lvl="1"/>
            <a:r>
              <a:rPr lang="en-US" sz="1200" i="1" u="sng">
                <a:latin typeface="Calibri Light" panose="020F0302020204030204" pitchFamily="34" charset="0"/>
                <a:cs typeface="Calibri Light" panose="020F0302020204030204" pitchFamily="34" charset="0"/>
              </a:rPr>
              <a:t>Security</a:t>
            </a:r>
            <a:r>
              <a:rPr lang="en-US" sz="1200">
                <a:latin typeface="Calibri Light" panose="020F0302020204030204" pitchFamily="34" charset="0"/>
                <a:cs typeface="Calibri Light" panose="020F0302020204030204" pitchFamily="34" charset="0"/>
              </a:rPr>
              <a:t>: information collection, data transmission, data storage and data access permission security</a:t>
            </a:r>
          </a:p>
          <a:p>
            <a:pPr>
              <a:buFont typeface="+mj-lt"/>
              <a:buAutoNum type="arabicPeriod"/>
            </a:pPr>
            <a:r>
              <a:rPr lang="en-US" sz="1400" b="1">
                <a:latin typeface="Calibri Light" panose="020F0302020204030204" pitchFamily="34" charset="0"/>
                <a:cs typeface="Calibri Light" panose="020F0302020204030204" pitchFamily="34" charset="0"/>
              </a:rPr>
              <a:t>Battle tested with internal deployment first</a:t>
            </a:r>
            <a:r>
              <a:rPr lang="en-US" sz="1400">
                <a:latin typeface="Calibri Light" panose="020F0302020204030204" pitchFamily="34" charset="0"/>
                <a:cs typeface="Calibri Light" panose="020F0302020204030204" pitchFamily="34" charset="0"/>
              </a:rPr>
              <a:t> </a:t>
            </a:r>
          </a:p>
          <a:p>
            <a:pPr lvl="1"/>
            <a:r>
              <a:rPr lang="en-US" sz="1200">
                <a:latin typeface="Calibri Light" panose="020F0302020204030204" pitchFamily="34" charset="0"/>
                <a:cs typeface="Calibri Light" panose="020F0302020204030204" pitchFamily="34" charset="0"/>
              </a:rPr>
              <a:t>Applied and improved via deploying internally first to our own datacenters and Huawei Public Cloud</a:t>
            </a:r>
          </a:p>
        </p:txBody>
      </p:sp>
      <p:pic>
        <p:nvPicPr>
          <p:cNvPr id="3" name="Picture 2">
            <a:extLst>
              <a:ext uri="{FF2B5EF4-FFF2-40B4-BE49-F238E27FC236}">
                <a16:creationId xmlns:a16="http://schemas.microsoft.com/office/drawing/2014/main" id="{418A66E7-8C31-4D80-B749-5C4AB76491BD}"/>
              </a:ext>
            </a:extLst>
          </p:cNvPr>
          <p:cNvPicPr>
            <a:picLocks noChangeAspect="1"/>
          </p:cNvPicPr>
          <p:nvPr/>
        </p:nvPicPr>
        <p:blipFill>
          <a:blip r:embed="rId3"/>
          <a:stretch>
            <a:fillRect/>
          </a:stretch>
        </p:blipFill>
        <p:spPr>
          <a:xfrm>
            <a:off x="279063" y="914400"/>
            <a:ext cx="7859211" cy="5422502"/>
          </a:xfrm>
          <a:prstGeom prst="rect">
            <a:avLst/>
          </a:prstGeom>
        </p:spPr>
      </p:pic>
      <p:sp>
        <p:nvSpPr>
          <p:cNvPr id="7" name="Slide Number Placeholder 4">
            <a:extLst>
              <a:ext uri="{FF2B5EF4-FFF2-40B4-BE49-F238E27FC236}">
                <a16:creationId xmlns:a16="http://schemas.microsoft.com/office/drawing/2014/main" id="{E2911DA5-6D50-48EB-AE38-FC83968E9251}"/>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24</a:t>
            </a:fld>
            <a:endParaRPr lang="en-US"/>
          </a:p>
        </p:txBody>
      </p:sp>
      <p:sp>
        <p:nvSpPr>
          <p:cNvPr id="8" name="Slide Number Placeholder 4">
            <a:extLst>
              <a:ext uri="{FF2B5EF4-FFF2-40B4-BE49-F238E27FC236}">
                <a16:creationId xmlns:a16="http://schemas.microsoft.com/office/drawing/2014/main" id="{1AACAF00-45EF-444C-BC87-93C8DF1B01D8}"/>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24</a:t>
            </a:fld>
            <a:endParaRPr lang="en-US"/>
          </a:p>
        </p:txBody>
      </p:sp>
      <p:graphicFrame>
        <p:nvGraphicFramePr>
          <p:cNvPr id="9" name="Diagram 8">
            <a:extLst>
              <a:ext uri="{FF2B5EF4-FFF2-40B4-BE49-F238E27FC236}">
                <a16:creationId xmlns:a16="http://schemas.microsoft.com/office/drawing/2014/main" id="{A36BB594-672B-41E7-A507-303764025673}"/>
              </a:ext>
            </a:extLst>
          </p:cNvPr>
          <p:cNvGraphicFramePr/>
          <p:nvPr>
            <p:extLst>
              <p:ext uri="{D42A27DB-BD31-4B8C-83A1-F6EECF244321}">
                <p14:modId xmlns:p14="http://schemas.microsoft.com/office/powerpoint/2010/main" val="1196457235"/>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6210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279063" y="240101"/>
            <a:ext cx="11303337" cy="440936"/>
          </a:xfrm>
        </p:spPr>
        <p:txBody>
          <a:bodyPr>
            <a:noAutofit/>
          </a:bodyPr>
          <a:lstStyle/>
          <a:p>
            <a:r>
              <a:rPr lang="en-US" sz="2200">
                <a:latin typeface="Calibri Light" panose="020F0302020204030204" pitchFamily="34" charset="0"/>
                <a:cs typeface="Calibri Light" panose="020F0302020204030204" pitchFamily="34" charset="0"/>
              </a:rPr>
              <a:t>Huawei IT Storage – Automated Data Lifecycle Management: DME Enables Automatic Management</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25</a:t>
            </a:fld>
            <a:endParaRPr lang="en-US"/>
          </a:p>
        </p:txBody>
      </p:sp>
      <p:sp>
        <p:nvSpPr>
          <p:cNvPr id="20" name="Content Placeholder 10">
            <a:extLst>
              <a:ext uri="{FF2B5EF4-FFF2-40B4-BE49-F238E27FC236}">
                <a16:creationId xmlns:a16="http://schemas.microsoft.com/office/drawing/2014/main" id="{53D4FE83-63B3-432F-850F-3920EB64A1D7}"/>
              </a:ext>
            </a:extLst>
          </p:cNvPr>
          <p:cNvSpPr txBox="1">
            <a:spLocks/>
          </p:cNvSpPr>
          <p:nvPr/>
        </p:nvSpPr>
        <p:spPr>
          <a:xfrm>
            <a:off x="8160963" y="952864"/>
            <a:ext cx="3751974" cy="5384038"/>
          </a:xfrm>
          <a:prstGeom prst="rect">
            <a:avLst/>
          </a:prstGeom>
          <a:no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latin typeface="Calibri Light" panose="020F0302020204030204" pitchFamily="34" charset="0"/>
                <a:cs typeface="Calibri Light" panose="020F0302020204030204" pitchFamily="34" charset="0"/>
              </a:rPr>
              <a:t>Key Features for Huawei DME:</a:t>
            </a:r>
          </a:p>
          <a:p>
            <a:r>
              <a:rPr lang="en-US" sz="1400" b="1">
                <a:latin typeface="Calibri Light" panose="020F0302020204030204" pitchFamily="34" charset="0"/>
                <a:cs typeface="Calibri Light" panose="020F0302020204030204" pitchFamily="34" charset="0"/>
              </a:rPr>
              <a:t>Automation</a:t>
            </a:r>
          </a:p>
          <a:p>
            <a:pPr marL="0" indent="0">
              <a:buNone/>
            </a:pPr>
            <a:r>
              <a:rPr lang="en-US" sz="1400">
                <a:latin typeface="Calibri Light" panose="020F0302020204030204" pitchFamily="34" charset="0"/>
                <a:cs typeface="Calibri Light" panose="020F0302020204030204" pitchFamily="34" charset="0"/>
              </a:rPr>
              <a:t>Data Management Engine provides automatic SLA tiering, provisioning, protection, alarming, and troubleshooting for self-driving storage management throughout planning, construction, O&amp;M, and optimization</a:t>
            </a:r>
          </a:p>
          <a:p>
            <a:r>
              <a:rPr lang="en-US" sz="1400" b="1">
                <a:latin typeface="Calibri Light" panose="020F0302020204030204" pitchFamily="34" charset="0"/>
                <a:cs typeface="Calibri Light" panose="020F0302020204030204" pitchFamily="34" charset="0"/>
              </a:rPr>
              <a:t>Orchestration</a:t>
            </a:r>
          </a:p>
          <a:p>
            <a:pPr marL="0" indent="0">
              <a:buNone/>
            </a:pPr>
            <a:r>
              <a:rPr lang="en-US" sz="1400">
                <a:latin typeface="Calibri Light" panose="020F0302020204030204" pitchFamily="34" charset="0"/>
                <a:cs typeface="Calibri Light" panose="020F0302020204030204" pitchFamily="34" charset="0"/>
              </a:rPr>
              <a:t>DME provides end-to-end service catalogs, matches workload with optimal resources, Automatically deployment, eliminates risks, alarms, and management problems with AI models and integrated prediction, analytics, decision-making, and execution engines.</a:t>
            </a:r>
          </a:p>
          <a:p>
            <a:r>
              <a:rPr lang="en-US" sz="1400" b="1">
                <a:latin typeface="Calibri Light" panose="020F0302020204030204" pitchFamily="34" charset="0"/>
                <a:cs typeface="Calibri Light" panose="020F0302020204030204" pitchFamily="34" charset="0"/>
              </a:rPr>
              <a:t>Abstractions</a:t>
            </a:r>
          </a:p>
          <a:p>
            <a:pPr marL="0" indent="0">
              <a:buNone/>
            </a:pPr>
            <a:r>
              <a:rPr lang="en-US" sz="1400">
                <a:latin typeface="Calibri Light" panose="020F0302020204030204" pitchFamily="34" charset="0"/>
                <a:cs typeface="Calibri Light" panose="020F0302020204030204" pitchFamily="34" charset="0"/>
              </a:rPr>
              <a:t>DME manages virtual resource pool and access third-party systems, provides comprehensive data service in backup, archive, disaster recovery. </a:t>
            </a:r>
            <a:r>
              <a:rPr lang="en-US" sz="1400" b="1">
                <a:latin typeface="Calibri Light" panose="020F0302020204030204" pitchFamily="34" charset="0"/>
                <a:cs typeface="Calibri Light" panose="020F0302020204030204" pitchFamily="34" charset="0"/>
              </a:rPr>
              <a:t> </a:t>
            </a:r>
          </a:p>
          <a:p>
            <a:r>
              <a:rPr lang="en-US" sz="1400" b="1">
                <a:latin typeface="Calibri Light" panose="020F0302020204030204" pitchFamily="34" charset="0"/>
                <a:cs typeface="Calibri Light" panose="020F0302020204030204" pitchFamily="34" charset="0"/>
              </a:rPr>
              <a:t>Open</a:t>
            </a:r>
          </a:p>
          <a:p>
            <a:pPr marL="0" indent="0">
              <a:buNone/>
            </a:pPr>
            <a:r>
              <a:rPr lang="en-US" sz="1400">
                <a:latin typeface="Calibri Light" panose="020F0302020204030204" pitchFamily="34" charset="0"/>
                <a:cs typeface="Calibri Light" panose="020F0302020204030204" pitchFamily="34" charset="0"/>
              </a:rPr>
              <a:t>DME provides a unified interface, open APIs, AI enablement with cloud synergy, and multi-dimensional intelligent risk prediction and tuning. </a:t>
            </a:r>
            <a:endParaRPr lang="en-US" sz="1400" b="1">
              <a:latin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E0D7DA57-A041-4EEE-A2B0-97185CE1B8ED}"/>
              </a:ext>
            </a:extLst>
          </p:cNvPr>
          <p:cNvPicPr>
            <a:picLocks noChangeAspect="1"/>
          </p:cNvPicPr>
          <p:nvPr/>
        </p:nvPicPr>
        <p:blipFill>
          <a:blip r:embed="rId3"/>
          <a:stretch>
            <a:fillRect/>
          </a:stretch>
        </p:blipFill>
        <p:spPr>
          <a:xfrm>
            <a:off x="279063" y="970156"/>
            <a:ext cx="7757862" cy="5366746"/>
          </a:xfrm>
          <a:prstGeom prst="rect">
            <a:avLst/>
          </a:prstGeom>
        </p:spPr>
      </p:pic>
      <p:sp>
        <p:nvSpPr>
          <p:cNvPr id="7" name="Slide Number Placeholder 4">
            <a:extLst>
              <a:ext uri="{FF2B5EF4-FFF2-40B4-BE49-F238E27FC236}">
                <a16:creationId xmlns:a16="http://schemas.microsoft.com/office/drawing/2014/main" id="{4C61A4D8-4F9E-41B5-AC5B-071A15CCE259}"/>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25</a:t>
            </a:fld>
            <a:endParaRPr lang="en-US"/>
          </a:p>
        </p:txBody>
      </p:sp>
      <p:graphicFrame>
        <p:nvGraphicFramePr>
          <p:cNvPr id="8" name="Diagram 7">
            <a:extLst>
              <a:ext uri="{FF2B5EF4-FFF2-40B4-BE49-F238E27FC236}">
                <a16:creationId xmlns:a16="http://schemas.microsoft.com/office/drawing/2014/main" id="{34F1A1E9-9C09-4131-9E90-1153D9583F40}"/>
              </a:ext>
            </a:extLst>
          </p:cNvPr>
          <p:cNvGraphicFramePr/>
          <p:nvPr>
            <p:extLst>
              <p:ext uri="{D42A27DB-BD31-4B8C-83A1-F6EECF244321}">
                <p14:modId xmlns:p14="http://schemas.microsoft.com/office/powerpoint/2010/main" val="991912367"/>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79183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2823" y="133757"/>
            <a:ext cx="10964878" cy="481888"/>
          </a:xfrm>
          <a:prstGeom prst="rect">
            <a:avLst/>
          </a:prstGeom>
        </p:spPr>
        <p:txBody>
          <a:bodyPr vert="horz" wrap="square" lIns="0" tIns="45690" rIns="91380" bIns="45690"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r>
              <a:rPr lang="en-US" sz="2799" b="0">
                <a:solidFill>
                  <a:schemeClr val="tx1"/>
                </a:solidFill>
              </a:rPr>
              <a:t>Overall Architecture of Huawei Storage System</a:t>
            </a:r>
            <a:endParaRPr lang="en-US" altLang="zh-CN" sz="2799" b="0">
              <a:solidFill>
                <a:schemeClr val="tx1"/>
              </a:solidFill>
            </a:endParaRPr>
          </a:p>
        </p:txBody>
      </p:sp>
      <p:grpSp>
        <p:nvGrpSpPr>
          <p:cNvPr id="5" name="组合 4"/>
          <p:cNvGrpSpPr/>
          <p:nvPr/>
        </p:nvGrpSpPr>
        <p:grpSpPr>
          <a:xfrm>
            <a:off x="969967" y="1007357"/>
            <a:ext cx="10875486" cy="5222149"/>
            <a:chOff x="572239" y="1288648"/>
            <a:chExt cx="11140229" cy="4261543"/>
          </a:xfrm>
        </p:grpSpPr>
        <p:grpSp>
          <p:nvGrpSpPr>
            <p:cNvPr id="23" name="组合 22"/>
            <p:cNvGrpSpPr/>
            <p:nvPr/>
          </p:nvGrpSpPr>
          <p:grpSpPr>
            <a:xfrm>
              <a:off x="1072700" y="1288648"/>
              <a:ext cx="10639768" cy="3269571"/>
              <a:chOff x="1072700" y="1324569"/>
              <a:chExt cx="10639768" cy="3703837"/>
            </a:xfrm>
          </p:grpSpPr>
          <p:sp>
            <p:nvSpPr>
              <p:cNvPr id="16" name="圆角矩形 15"/>
              <p:cNvSpPr/>
              <p:nvPr/>
            </p:nvSpPr>
            <p:spPr bwMode="auto">
              <a:xfrm>
                <a:off x="10196405" y="1324569"/>
                <a:ext cx="1516063" cy="3703837"/>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eaLnBrk="0" fontAlgn="ctr" hangingPunct="0"/>
                <a:r>
                  <a:rPr lang="en-US" sz="1599" b="1">
                    <a:latin typeface="Arial" panose="020B0604020202020204" pitchFamily="34" charset="0"/>
                  </a:rPr>
                  <a:t>O&amp;M Plane</a:t>
                </a:r>
              </a:p>
              <a:p>
                <a:pPr algn="ctr" defTabSz="875502" eaLnBrk="0" fontAlgn="ctr" hangingPunct="0"/>
                <a:endParaRPr lang="en-US" altLang="zh-CN" sz="1399" kern="0">
                  <a:latin typeface="Arial" panose="020B0604020202020204" pitchFamily="34" charset="0"/>
                  <a:ea typeface="微软雅黑" panose="020B0503020204020204" pitchFamily="34" charset="-122"/>
                  <a:cs typeface="Arial" pitchFamily="34" charset="0"/>
                </a:endParaRPr>
              </a:p>
              <a:p>
                <a:pPr algn="ctr" defTabSz="875502" eaLnBrk="0" fontAlgn="ctr" hangingPunct="0"/>
                <a:r>
                  <a:rPr lang="en-US" sz="1399">
                    <a:latin typeface="Arial" panose="020B0604020202020204" pitchFamily="34" charset="0"/>
                  </a:rPr>
                  <a:t>Cluster Management</a:t>
                </a:r>
              </a:p>
              <a:p>
                <a:pPr algn="ctr" defTabSz="875502" eaLnBrk="0" fontAlgn="ctr" hangingPunct="0"/>
                <a:endParaRPr lang="en-US" altLang="zh-CN" sz="1399" kern="0">
                  <a:latin typeface="Arial" panose="020B0604020202020204" pitchFamily="34" charset="0"/>
                  <a:ea typeface="微软雅黑" panose="020B0503020204020204" pitchFamily="34" charset="-122"/>
                  <a:cs typeface="Arial" pitchFamily="34" charset="0"/>
                </a:endParaRPr>
              </a:p>
              <a:p>
                <a:pPr algn="ctr" defTabSz="875502" eaLnBrk="0" fontAlgn="ctr" hangingPunct="0"/>
                <a:r>
                  <a:rPr lang="en-US" sz="1399" err="1">
                    <a:latin typeface="Arial" panose="020B0604020202020204" pitchFamily="34" charset="0"/>
                  </a:rPr>
                  <a:t>DeviceManger</a:t>
                </a:r>
                <a:endParaRPr lang="en-US" sz="1399">
                  <a:latin typeface="Arial" panose="020B0604020202020204" pitchFamily="34" charset="0"/>
                </a:endParaRPr>
              </a:p>
              <a:p>
                <a:pPr algn="ctr" defTabSz="875502" eaLnBrk="0" fontAlgn="ctr" hangingPunct="0"/>
                <a:endParaRPr lang="en-US" altLang="zh-CN" sz="1399" kern="0">
                  <a:latin typeface="Arial" panose="020B0604020202020204" pitchFamily="34" charset="0"/>
                  <a:ea typeface="微软雅黑" panose="020B0503020204020204" pitchFamily="34" charset="-122"/>
                  <a:cs typeface="Arial" pitchFamily="34" charset="0"/>
                </a:endParaRPr>
              </a:p>
              <a:p>
                <a:pPr algn="ctr" defTabSz="875502" eaLnBrk="0" fontAlgn="ctr" hangingPunct="0"/>
                <a:r>
                  <a:rPr lang="en-US" sz="1399" err="1">
                    <a:latin typeface="Arial" panose="020B0604020202020204" pitchFamily="34" charset="0"/>
                  </a:rPr>
                  <a:t>QoS</a:t>
                </a:r>
                <a:endParaRPr lang="en-US" altLang="zh-CN" sz="1399" kern="0">
                  <a:latin typeface="Arial" panose="020B0604020202020204" pitchFamily="34" charset="0"/>
                  <a:ea typeface="微软雅黑" panose="020B0503020204020204" pitchFamily="34" charset="-122"/>
                  <a:cs typeface="Arial" pitchFamily="34" charset="0"/>
                </a:endParaRPr>
              </a:p>
              <a:p>
                <a:pPr algn="ctr" defTabSz="875502" eaLnBrk="0" fontAlgn="ctr" hangingPunct="0"/>
                <a:r>
                  <a:rPr lang="en-US" sz="1399">
                    <a:latin typeface="Arial" panose="020B0604020202020204" pitchFamily="34" charset="0"/>
                  </a:rPr>
                  <a:t>License/Alarm/</a:t>
                </a:r>
              </a:p>
              <a:p>
                <a:pPr algn="ctr" defTabSz="875502" eaLnBrk="0" fontAlgn="ctr" hangingPunct="0"/>
                <a:r>
                  <a:rPr lang="en-US" sz="1399">
                    <a:latin typeface="Arial" panose="020B0604020202020204" pitchFamily="34" charset="0"/>
                  </a:rPr>
                  <a:t>Log</a:t>
                </a:r>
              </a:p>
              <a:p>
                <a:pPr algn="ctr" defTabSz="875502" eaLnBrk="0" fontAlgn="ctr" hangingPunct="0"/>
                <a:r>
                  <a:rPr lang="en-US" sz="1399">
                    <a:latin typeface="Arial" panose="020B0604020202020204" pitchFamily="34" charset="0"/>
                  </a:rPr>
                  <a:t>Authentication</a:t>
                </a:r>
              </a:p>
              <a:p>
                <a:pPr algn="ctr" defTabSz="875502" eaLnBrk="0" fontAlgn="ctr" hangingPunct="0"/>
                <a:endParaRPr lang="en-US" altLang="zh-CN" sz="1399" kern="0">
                  <a:latin typeface="Arial" panose="020B0604020202020204" pitchFamily="34" charset="0"/>
                  <a:ea typeface="微软雅黑" panose="020B0503020204020204" pitchFamily="34" charset="-122"/>
                  <a:cs typeface="Arial" pitchFamily="34" charset="0"/>
                </a:endParaRPr>
              </a:p>
              <a:p>
                <a:pPr algn="ctr" defTabSz="875502" eaLnBrk="0" fontAlgn="ctr" hangingPunct="0"/>
                <a:r>
                  <a:rPr lang="en-US" sz="1399">
                    <a:latin typeface="Arial" panose="020B0604020202020204" pitchFamily="34" charset="0"/>
                  </a:rPr>
                  <a:t>eService</a:t>
                </a:r>
                <a:endParaRPr lang="en-US" altLang="zh-CN" sz="1399" kern="0">
                  <a:latin typeface="Arial" panose="020B0604020202020204" pitchFamily="34" charset="0"/>
                  <a:ea typeface="微软雅黑" panose="020B0503020204020204" pitchFamily="34" charset="-122"/>
                  <a:cs typeface="Arial" pitchFamily="34" charset="0"/>
                </a:endParaRPr>
              </a:p>
            </p:txBody>
          </p:sp>
          <p:grpSp>
            <p:nvGrpSpPr>
              <p:cNvPr id="21" name="组合 20"/>
              <p:cNvGrpSpPr/>
              <p:nvPr/>
            </p:nvGrpSpPr>
            <p:grpSpPr>
              <a:xfrm>
                <a:off x="1072700" y="1335021"/>
                <a:ext cx="9033325" cy="3693383"/>
                <a:chOff x="1072700" y="1310150"/>
                <a:chExt cx="9033325" cy="3403448"/>
              </a:xfrm>
            </p:grpSpPr>
            <p:grpSp>
              <p:nvGrpSpPr>
                <p:cNvPr id="3" name="组合 2"/>
                <p:cNvGrpSpPr/>
                <p:nvPr/>
              </p:nvGrpSpPr>
              <p:grpSpPr>
                <a:xfrm>
                  <a:off x="1072700" y="1310150"/>
                  <a:ext cx="9033325" cy="3403448"/>
                  <a:chOff x="1072700" y="2142152"/>
                  <a:chExt cx="9033325" cy="2998098"/>
                </a:xfrm>
              </p:grpSpPr>
              <p:sp>
                <p:nvSpPr>
                  <p:cNvPr id="7" name="圆角矩形 8"/>
                  <p:cNvSpPr/>
                  <p:nvPr/>
                </p:nvSpPr>
                <p:spPr bwMode="auto">
                  <a:xfrm>
                    <a:off x="1108406" y="4420292"/>
                    <a:ext cx="8997617" cy="719958"/>
                  </a:xfrm>
                  <a:prstGeom prst="roundRect">
                    <a:avLst>
                      <a:gd name="adj" fmla="val 0"/>
                    </a:avLst>
                  </a:prstGeom>
                  <a:solidFill>
                    <a:schemeClr val="bg1">
                      <a:lumMod val="95000"/>
                    </a:schemeClr>
                  </a:solidFill>
                  <a:ln w="9525" cap="flat" cmpd="sng" algn="ctr">
                    <a:noFill/>
                    <a:prstDash val="solid"/>
                    <a:headEnd type="none" w="med" len="med"/>
                    <a:tailEnd type="none" w="med" len="med"/>
                  </a:ln>
                  <a:effectLst/>
                </p:spPr>
                <p:txBody>
                  <a:bodyPr wrap="square" lIns="47957" tIns="0" rIns="47957" bIns="60893" anchor="ctr" anchorCtr="0">
                    <a:noAutofit/>
                  </a:bodyPr>
                  <a:lstStyle/>
                  <a:p>
                    <a:pPr algn="ctr" defTabSz="875502" eaLnBrk="0" fontAlgn="ctr" hangingPunct="0">
                      <a:defRPr/>
                    </a:pPr>
                    <a:r>
                      <a:rPr lang="en-US" sz="1599" b="1">
                        <a:latin typeface="Arial" panose="020B0604020202020204" pitchFamily="34" charset="0"/>
                      </a:rPr>
                      <a:t>Persistence Layer</a:t>
                    </a:r>
                  </a:p>
                  <a:p>
                    <a:pPr algn="ctr" defTabSz="875502" eaLnBrk="0" fontAlgn="ctr" hangingPunct="0">
                      <a:defRPr/>
                    </a:pPr>
                    <a:r>
                      <a:rPr lang="en-US" sz="1399">
                        <a:latin typeface="Arial" panose="020B0604020202020204" pitchFamily="34" charset="0"/>
                      </a:rPr>
                      <a:t>Mirror         Erasure Coding     Raid 2.0   Fast Reconstruction          Write-back Cache          </a:t>
                    </a:r>
                    <a:r>
                      <a:rPr lang="en-US" sz="1399" err="1">
                        <a:latin typeface="Arial" panose="020B0604020202020204" pitchFamily="34" charset="0"/>
                      </a:rPr>
                      <a:t>SmartCache</a:t>
                    </a:r>
                    <a:endParaRPr lang="en-US" altLang="zh-CN" sz="1399" kern="0">
                      <a:latin typeface="Arial" panose="020B0604020202020204" pitchFamily="34" charset="0"/>
                      <a:ea typeface="微软雅黑" panose="020B0503020204020204" pitchFamily="34" charset="-122"/>
                      <a:cs typeface="Arial" pitchFamily="34" charset="0"/>
                    </a:endParaRPr>
                  </a:p>
                </p:txBody>
              </p:sp>
              <p:sp>
                <p:nvSpPr>
                  <p:cNvPr id="8" name="圆角矩形 7"/>
                  <p:cNvSpPr/>
                  <p:nvPr/>
                </p:nvSpPr>
                <p:spPr bwMode="auto">
                  <a:xfrm>
                    <a:off x="1108407" y="3518856"/>
                    <a:ext cx="8997618" cy="828348"/>
                  </a:xfrm>
                  <a:prstGeom prst="roundRect">
                    <a:avLst>
                      <a:gd name="adj" fmla="val 0"/>
                    </a:avLst>
                  </a:prstGeom>
                  <a:solidFill>
                    <a:schemeClr val="bg1">
                      <a:lumMod val="95000"/>
                    </a:schemeClr>
                  </a:solidFill>
                  <a:ln w="9525" cap="flat" cmpd="sng" algn="ctr">
                    <a:noFill/>
                    <a:prstDash val="solid"/>
                    <a:headEnd type="none" w="med" len="med"/>
                    <a:tailEnd type="none" w="med" len="med"/>
                  </a:ln>
                  <a:effectLst/>
                </p:spPr>
                <p:txBody>
                  <a:bodyPr vert="horz" wrap="square" lIns="121840" tIns="60920" rIns="121840" bIns="60920" numCol="1" rtlCol="0" anchor="ctr" anchorCtr="0" compatLnSpc="1">
                    <a:prstTxWarp prst="textNoShape">
                      <a:avLst/>
                    </a:prstTxWarp>
                    <a:noAutofit/>
                  </a:bodyPr>
                  <a:lstStyle/>
                  <a:p>
                    <a:pPr algn="ctr" defTabSz="967003" fontAlgn="ctr">
                      <a:defRPr/>
                    </a:pPr>
                    <a:r>
                      <a:rPr lang="en-US" sz="1599" b="1">
                        <a:latin typeface="Arial" panose="020B0604020202020204" pitchFamily="34" charset="0"/>
                      </a:rPr>
                      <a:t>Index Layer</a:t>
                    </a:r>
                  </a:p>
                  <a:p>
                    <a:pPr algn="ctr" defTabSz="967003" fontAlgn="ctr">
                      <a:defRPr/>
                    </a:pPr>
                    <a:r>
                      <a:rPr lang="en-US" sz="1399">
                        <a:latin typeface="Arial" panose="020B0604020202020204" pitchFamily="34" charset="0"/>
                      </a:rPr>
                      <a:t>Write Ahead Log         Snapshot</a:t>
                    </a:r>
                    <a:r>
                      <a:rPr lang="en-US" sz="1399" baseline="30000">
                        <a:latin typeface="Arial" panose="020B0604020202020204" pitchFamily="34" charset="0"/>
                      </a:rPr>
                      <a:t> </a:t>
                    </a:r>
                    <a:r>
                      <a:rPr lang="en-US" sz="1399">
                        <a:latin typeface="Arial" panose="020B0604020202020204" pitchFamily="34" charset="0"/>
                      </a:rPr>
                      <a:t>         Compression          Deduplication         Garbage Collection</a:t>
                    </a:r>
                    <a:endParaRPr lang="en-US" altLang="zh-CN" sz="1399" kern="0">
                      <a:latin typeface="Arial" panose="020B0604020202020204" pitchFamily="34" charset="0"/>
                      <a:ea typeface="微软雅黑" panose="020B0503020204020204" pitchFamily="34" charset="-122"/>
                      <a:cs typeface="Arial" pitchFamily="34" charset="0"/>
                    </a:endParaRPr>
                  </a:p>
                </p:txBody>
              </p:sp>
              <p:grpSp>
                <p:nvGrpSpPr>
                  <p:cNvPr id="2" name="组合 1"/>
                  <p:cNvGrpSpPr/>
                  <p:nvPr/>
                </p:nvGrpSpPr>
                <p:grpSpPr>
                  <a:xfrm>
                    <a:off x="1072700" y="2157917"/>
                    <a:ext cx="6690173" cy="1300321"/>
                    <a:chOff x="1192715" y="2157917"/>
                    <a:chExt cx="8620343" cy="1300321"/>
                  </a:xfrm>
                </p:grpSpPr>
                <p:sp>
                  <p:nvSpPr>
                    <p:cNvPr id="9" name="圆角矩形 8"/>
                    <p:cNvSpPr/>
                    <p:nvPr/>
                  </p:nvSpPr>
                  <p:spPr bwMode="auto">
                    <a:xfrm>
                      <a:off x="2830286" y="2171851"/>
                      <a:ext cx="1893699" cy="346625"/>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121840" tIns="60920" rIns="121840" bIns="60920" numCol="1" rtlCol="0" anchor="ctr" anchorCtr="0" compatLnSpc="1">
                      <a:prstTxWarp prst="textNoShape">
                        <a:avLst/>
                      </a:prstTxWarp>
                      <a:noAutofit/>
                    </a:bodyPr>
                    <a:lstStyle/>
                    <a:p>
                      <a:pPr algn="ctr" defTabSz="875502" eaLnBrk="0" fontAlgn="ctr" hangingPunct="0">
                        <a:defRPr/>
                      </a:pPr>
                      <a:r>
                        <a:rPr lang="en-US" sz="1399">
                          <a:latin typeface="Arial" panose="020B0604020202020204" pitchFamily="34" charset="0"/>
                        </a:rPr>
                        <a:t>VBS (SCSI/iSCSI)</a:t>
                      </a:r>
                    </a:p>
                  </p:txBody>
                </p:sp>
                <p:sp>
                  <p:nvSpPr>
                    <p:cNvPr id="10" name="圆角矩形 9"/>
                    <p:cNvSpPr/>
                    <p:nvPr/>
                  </p:nvSpPr>
                  <p:spPr bwMode="auto">
                    <a:xfrm>
                      <a:off x="1192715" y="2627655"/>
                      <a:ext cx="2200567" cy="830583"/>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eaLnBrk="0" fontAlgn="ctr" hangingPunct="0">
                        <a:defRPr/>
                      </a:pPr>
                      <a:r>
                        <a:rPr lang="en-US" sz="1599" b="1">
                          <a:latin typeface="Arial" panose="020B0604020202020204" pitchFamily="34" charset="0"/>
                        </a:rPr>
                        <a:t>Block</a:t>
                      </a:r>
                    </a:p>
                    <a:p>
                      <a:pPr algn="ctr" defTabSz="875502" eaLnBrk="0" fontAlgn="ctr" hangingPunct="0">
                        <a:defRPr/>
                      </a:pPr>
                      <a:r>
                        <a:rPr lang="en-US" sz="1399">
                          <a:latin typeface="Arial" panose="020B0604020202020204" pitchFamily="34" charset="0"/>
                        </a:rPr>
                        <a:t>LUN        Volume        </a:t>
                      </a:r>
                    </a:p>
                    <a:p>
                      <a:pPr algn="ctr" defTabSz="875502" eaLnBrk="0" fontAlgn="ctr" hangingPunct="0">
                        <a:defRPr/>
                      </a:pPr>
                      <a:r>
                        <a:rPr lang="en-US" sz="1399">
                          <a:latin typeface="Arial" panose="020B0604020202020204" pitchFamily="34" charset="0"/>
                        </a:rPr>
                        <a:t>L1 Cache</a:t>
                      </a:r>
                      <a:endParaRPr lang="en-US" altLang="zh-CN" sz="1399" kern="0">
                        <a:latin typeface="Arial" panose="020B0604020202020204" pitchFamily="34" charset="0"/>
                        <a:ea typeface="微软雅黑" panose="020B0503020204020204" pitchFamily="34" charset="-122"/>
                        <a:cs typeface="Arial" pitchFamily="34" charset="0"/>
                      </a:endParaRPr>
                    </a:p>
                  </p:txBody>
                </p:sp>
                <p:sp>
                  <p:nvSpPr>
                    <p:cNvPr id="11" name="圆角矩形 10"/>
                    <p:cNvSpPr/>
                    <p:nvPr/>
                  </p:nvSpPr>
                  <p:spPr bwMode="auto">
                    <a:xfrm>
                      <a:off x="4866120" y="2157917"/>
                      <a:ext cx="1040846" cy="346625"/>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0" tIns="60920" rIns="0" bIns="60920" numCol="1" rtlCol="0" anchor="ctr" anchorCtr="0" compatLnSpc="1">
                      <a:prstTxWarp prst="textNoShape">
                        <a:avLst/>
                      </a:prstTxWarp>
                      <a:noAutofit/>
                    </a:bodyPr>
                    <a:lstStyle/>
                    <a:p>
                      <a:pPr algn="ctr" defTabSz="875502" eaLnBrk="0" fontAlgn="ctr" hangingPunct="0">
                        <a:defRPr/>
                      </a:pPr>
                      <a:r>
                        <a:rPr lang="en-US" sz="1399">
                          <a:latin typeface="Arial" panose="020B0604020202020204" pitchFamily="34" charset="0"/>
                        </a:rPr>
                        <a:t>NAS</a:t>
                      </a:r>
                    </a:p>
                  </p:txBody>
                </p:sp>
                <p:sp>
                  <p:nvSpPr>
                    <p:cNvPr id="12" name="圆角矩形 11"/>
                    <p:cNvSpPr/>
                    <p:nvPr/>
                  </p:nvSpPr>
                  <p:spPr bwMode="auto">
                    <a:xfrm>
                      <a:off x="3573264" y="2615121"/>
                      <a:ext cx="2200567" cy="830583"/>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eaLnBrk="0" fontAlgn="ctr" hangingPunct="0">
                        <a:defRPr/>
                      </a:pPr>
                      <a:r>
                        <a:rPr lang="en-US" sz="1599" b="1">
                          <a:latin typeface="Arial" panose="020B0604020202020204" pitchFamily="34" charset="0"/>
                        </a:rPr>
                        <a:t>File</a:t>
                      </a:r>
                    </a:p>
                    <a:p>
                      <a:pPr algn="ctr" defTabSz="875502" eaLnBrk="0" fontAlgn="ctr" hangingPunct="0">
                        <a:defRPr/>
                      </a:pPr>
                      <a:r>
                        <a:rPr lang="en-US" sz="1399" err="1">
                          <a:latin typeface="Arial" panose="020B0604020202020204" pitchFamily="34" charset="0"/>
                        </a:rPr>
                        <a:t>DriectIO</a:t>
                      </a:r>
                      <a:r>
                        <a:rPr lang="en-US" sz="1399">
                          <a:latin typeface="Arial" panose="020B0604020202020204" pitchFamily="34" charset="0"/>
                        </a:rPr>
                        <a:t>   L1 Cache       MDS       </a:t>
                      </a:r>
                    </a:p>
                  </p:txBody>
                </p:sp>
                <p:sp>
                  <p:nvSpPr>
                    <p:cNvPr id="13" name="圆角矩形 12"/>
                    <p:cNvSpPr/>
                    <p:nvPr/>
                  </p:nvSpPr>
                  <p:spPr bwMode="auto">
                    <a:xfrm>
                      <a:off x="7616184" y="2615121"/>
                      <a:ext cx="2196874" cy="830583"/>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121840" tIns="60920" rIns="121840" bIns="60920" numCol="1" rtlCol="0" anchor="ctr" anchorCtr="0" compatLnSpc="1">
                      <a:prstTxWarp prst="textNoShape">
                        <a:avLst/>
                      </a:prstTxWarp>
                      <a:noAutofit/>
                    </a:bodyPr>
                    <a:lstStyle/>
                    <a:p>
                      <a:pPr algn="ctr" defTabSz="875502" eaLnBrk="0" fontAlgn="ctr" hangingPunct="0">
                        <a:defRPr/>
                      </a:pPr>
                      <a:r>
                        <a:rPr lang="en-US" sz="1599" b="1">
                          <a:latin typeface="Arial" panose="020B0604020202020204" pitchFamily="34" charset="0"/>
                        </a:rPr>
                        <a:t>Object</a:t>
                      </a:r>
                    </a:p>
                    <a:p>
                      <a:pPr algn="ctr" defTabSz="875502" eaLnBrk="0" fontAlgn="ctr" hangingPunct="0">
                        <a:defRPr/>
                      </a:pPr>
                      <a:r>
                        <a:rPr lang="en-US" sz="1399">
                          <a:latin typeface="Arial" panose="020B0604020202020204" pitchFamily="34" charset="0"/>
                        </a:rPr>
                        <a:t>LS    OSC        Billing</a:t>
                      </a:r>
                      <a:endParaRPr lang="en-US" altLang="zh-CN" sz="1599" b="1" kern="0">
                        <a:latin typeface="Arial" panose="020B0604020202020204" pitchFamily="34" charset="0"/>
                        <a:ea typeface="微软雅黑" panose="020B0503020204020204" pitchFamily="34" charset="-122"/>
                        <a:cs typeface="Arial" pitchFamily="34" charset="0"/>
                      </a:endParaRPr>
                    </a:p>
                  </p:txBody>
                </p:sp>
                <p:sp>
                  <p:nvSpPr>
                    <p:cNvPr id="14" name="圆角矩形 13"/>
                    <p:cNvSpPr/>
                    <p:nvPr/>
                  </p:nvSpPr>
                  <p:spPr bwMode="auto">
                    <a:xfrm>
                      <a:off x="7970957" y="2163666"/>
                      <a:ext cx="1811342" cy="361615"/>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wrap="square" lIns="47957" tIns="0" rIns="47957" bIns="60893" anchor="ctr" anchorCtr="0">
                      <a:noAutofit/>
                    </a:bodyPr>
                    <a:lstStyle/>
                    <a:p>
                      <a:pPr algn="ctr" defTabSz="875502" eaLnBrk="0" fontAlgn="ctr" hangingPunct="0"/>
                      <a:r>
                        <a:rPr lang="en-US" sz="1399">
                          <a:latin typeface="Arial" panose="020B0604020202020204" pitchFamily="34" charset="0"/>
                        </a:rPr>
                        <a:t>S3/SWIFT</a:t>
                      </a:r>
                    </a:p>
                  </p:txBody>
                </p:sp>
                <p:sp>
                  <p:nvSpPr>
                    <p:cNvPr id="15" name="圆角矩形 14"/>
                    <p:cNvSpPr/>
                    <p:nvPr/>
                  </p:nvSpPr>
                  <p:spPr bwMode="auto">
                    <a:xfrm>
                      <a:off x="6261821" y="2157917"/>
                      <a:ext cx="1457425" cy="346625"/>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121840" tIns="60920" rIns="121840" bIns="60920" numCol="1" rtlCol="0" anchor="ctr" anchorCtr="0" compatLnSpc="1">
                      <a:prstTxWarp prst="textNoShape">
                        <a:avLst/>
                      </a:prstTxWarp>
                      <a:noAutofit/>
                    </a:bodyPr>
                    <a:lstStyle/>
                    <a:p>
                      <a:pPr algn="ctr" defTabSz="875502" eaLnBrk="0" fontAlgn="ctr" hangingPunct="0">
                        <a:defRPr/>
                      </a:pPr>
                      <a:r>
                        <a:rPr lang="en-US" sz="1399">
                          <a:latin typeface="Arial" panose="020B0604020202020204" pitchFamily="34" charset="0"/>
                        </a:rPr>
                        <a:t>HDFS</a:t>
                      </a:r>
                    </a:p>
                  </p:txBody>
                </p:sp>
              </p:grpSp>
              <p:sp>
                <p:nvSpPr>
                  <p:cNvPr id="19" name="圆角矩形 18"/>
                  <p:cNvSpPr/>
                  <p:nvPr/>
                </p:nvSpPr>
                <p:spPr bwMode="auto">
                  <a:xfrm>
                    <a:off x="7853255" y="2142152"/>
                    <a:ext cx="2252769" cy="1303558"/>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eaLnBrk="0" fontAlgn="ctr" hangingPunct="0">
                      <a:defRPr/>
                    </a:pPr>
                    <a:r>
                      <a:rPr lang="en-US" sz="1599" b="1">
                        <a:latin typeface="Arial" panose="020B0604020202020204" pitchFamily="34" charset="0"/>
                      </a:rPr>
                      <a:t>Disaster Recovery</a:t>
                    </a:r>
                  </a:p>
                  <a:p>
                    <a:pPr algn="ctr" defTabSz="875502" eaLnBrk="0" fontAlgn="ctr" hangingPunct="0">
                      <a:defRPr/>
                    </a:pPr>
                    <a:endParaRPr lang="en-US" altLang="zh-CN" sz="1399" kern="0">
                      <a:latin typeface="Arial" panose="020B0604020202020204" pitchFamily="34" charset="0"/>
                      <a:ea typeface="微软雅黑" panose="020B0503020204020204" pitchFamily="34" charset="-122"/>
                      <a:cs typeface="Arial" pitchFamily="34" charset="0"/>
                    </a:endParaRPr>
                  </a:p>
                  <a:p>
                    <a:pPr algn="ctr" defTabSz="875502" eaLnBrk="0" fontAlgn="ctr" hangingPunct="0">
                      <a:defRPr/>
                    </a:pPr>
                    <a:r>
                      <a:rPr lang="en-US" sz="1399" err="1">
                        <a:latin typeface="Arial" panose="020B0604020202020204" pitchFamily="34" charset="0"/>
                      </a:rPr>
                      <a:t>HyperReplication</a:t>
                    </a:r>
                    <a:r>
                      <a:rPr lang="en-US" sz="1399">
                        <a:latin typeface="Arial" panose="020B0604020202020204" pitchFamily="34" charset="0"/>
                      </a:rPr>
                      <a:t>              </a:t>
                    </a:r>
                  </a:p>
                  <a:p>
                    <a:pPr algn="ctr" defTabSz="875502" eaLnBrk="0" fontAlgn="ctr" hangingPunct="0">
                      <a:defRPr/>
                    </a:pPr>
                    <a:r>
                      <a:rPr lang="en-US" sz="1399" err="1">
                        <a:latin typeface="Arial" panose="020B0604020202020204" pitchFamily="34" charset="0"/>
                      </a:rPr>
                      <a:t>HyperMetro</a:t>
                    </a:r>
                    <a:r>
                      <a:rPr lang="en-US" sz="1399" baseline="30000">
                        <a:latin typeface="Arial" panose="020B0604020202020204" pitchFamily="34" charset="0"/>
                      </a:rPr>
                      <a:t> </a:t>
                    </a:r>
                    <a:r>
                      <a:rPr lang="en-US" sz="1399">
                        <a:latin typeface="Arial" panose="020B0604020202020204" pitchFamily="34" charset="0"/>
                      </a:rPr>
                      <a:t>             </a:t>
                    </a:r>
                  </a:p>
                </p:txBody>
              </p:sp>
            </p:grpSp>
            <p:sp>
              <p:nvSpPr>
                <p:cNvPr id="20" name="圆角矩形 19"/>
                <p:cNvSpPr/>
                <p:nvPr/>
              </p:nvSpPr>
              <p:spPr bwMode="auto">
                <a:xfrm>
                  <a:off x="4736710" y="1847075"/>
                  <a:ext cx="1212545" cy="942881"/>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eaLnBrk="0" fontAlgn="ctr" hangingPunct="0">
                    <a:defRPr/>
                  </a:pPr>
                  <a:r>
                    <a:rPr lang="en-US" sz="1599" b="1">
                      <a:latin typeface="Arial" panose="020B0604020202020204" pitchFamily="34" charset="0"/>
                    </a:rPr>
                    <a:t>HDFS</a:t>
                  </a:r>
                  <a:r>
                    <a:rPr lang="en-US" sz="1399">
                      <a:latin typeface="Arial" panose="020B0604020202020204" pitchFamily="34" charset="0"/>
                    </a:rPr>
                    <a:t>      </a:t>
                  </a:r>
                </a:p>
                <a:p>
                  <a:pPr algn="ctr" defTabSz="875502" eaLnBrk="0" fontAlgn="ctr" hangingPunct="0">
                    <a:defRPr/>
                  </a:pPr>
                  <a:r>
                    <a:rPr lang="en-US" sz="1399" err="1">
                      <a:latin typeface="Arial" panose="020B0604020202020204" pitchFamily="34" charset="0"/>
                    </a:rPr>
                    <a:t>NameNode</a:t>
                  </a:r>
                  <a:endParaRPr lang="en-US" altLang="zh-CN" sz="1399" kern="0">
                    <a:latin typeface="Arial" panose="020B0604020202020204" pitchFamily="34" charset="0"/>
                    <a:ea typeface="微软雅黑" panose="020B0503020204020204" pitchFamily="34" charset="-122"/>
                    <a:cs typeface="Arial" pitchFamily="34" charset="0"/>
                  </a:endParaRPr>
                </a:p>
                <a:p>
                  <a:pPr algn="ctr" defTabSz="875502" eaLnBrk="0" fontAlgn="ctr" hangingPunct="0">
                    <a:defRPr/>
                  </a:pPr>
                  <a:r>
                    <a:rPr lang="en-US" sz="1799">
                      <a:latin typeface="Arial" panose="020B0604020202020204" pitchFamily="34" charset="0"/>
                      <a:ea typeface="微软雅黑" panose="020B0503020204020204" pitchFamily="34" charset="-122"/>
                      <a:cs typeface="Arial" pitchFamily="34" charset="0"/>
                    </a:rPr>
                    <a:t>      </a:t>
                  </a:r>
                </a:p>
              </p:txBody>
            </p:sp>
          </p:grpSp>
        </p:grpSp>
        <p:sp>
          <p:nvSpPr>
            <p:cNvPr id="22" name="圆角矩形 8"/>
            <p:cNvSpPr/>
            <p:nvPr/>
          </p:nvSpPr>
          <p:spPr bwMode="auto">
            <a:xfrm>
              <a:off x="572239" y="4637699"/>
              <a:ext cx="11140229" cy="912492"/>
            </a:xfrm>
            <a:prstGeom prst="roundRect">
              <a:avLst>
                <a:gd name="adj" fmla="val 0"/>
              </a:avLst>
            </a:prstGeom>
            <a:solidFill>
              <a:schemeClr val="accent3">
                <a:lumMod val="75000"/>
              </a:schemeClr>
            </a:solidFill>
            <a:ln w="9525" cap="flat" cmpd="sng" algn="ctr">
              <a:noFill/>
              <a:prstDash val="solid"/>
              <a:headEnd type="none" w="med" len="med"/>
              <a:tailEnd type="none" w="med" len="med"/>
            </a:ln>
            <a:effectLst/>
          </p:spPr>
          <p:txBody>
            <a:bodyPr wrap="square" lIns="47957" tIns="0" rIns="47957" bIns="60893" anchor="ctr" anchorCtr="0">
              <a:noAutofit/>
            </a:bodyPr>
            <a:lstStyle/>
            <a:p>
              <a:pPr algn="ctr" defTabSz="875502" eaLnBrk="0" fontAlgn="ctr" hangingPunct="0">
                <a:defRPr/>
              </a:pPr>
              <a:r>
                <a:rPr lang="en-US" sz="1599" b="1">
                  <a:solidFill>
                    <a:srgbClr val="FFFFFF"/>
                  </a:solidFill>
                  <a:latin typeface="Arial" panose="020B0604020202020204" pitchFamily="34" charset="0"/>
                </a:rPr>
                <a:t>Hardware</a:t>
              </a:r>
            </a:p>
            <a:p>
              <a:pPr algn="ctr" defTabSz="875502" eaLnBrk="0" fontAlgn="ctr" hangingPunct="0">
                <a:defRPr/>
              </a:pPr>
              <a:r>
                <a:rPr lang="en-US" sz="1399" err="1">
                  <a:solidFill>
                    <a:srgbClr val="FFFFFF"/>
                  </a:solidFill>
                  <a:latin typeface="Arial" panose="020B0604020202020204" pitchFamily="34" charset="0"/>
                </a:rPr>
                <a:t>Kunpeng</a:t>
              </a:r>
              <a:r>
                <a:rPr lang="en-US" sz="1399">
                  <a:solidFill>
                    <a:srgbClr val="FFFFFF"/>
                  </a:solidFill>
                  <a:latin typeface="Arial" panose="020B0604020202020204" pitchFamily="34" charset="0"/>
                </a:rPr>
                <a:t>  SSD  AI Chips Smart DAE BMC Chip NIC</a:t>
              </a:r>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p:txBody>
        </p:sp>
      </p:grpSp>
      <p:graphicFrame>
        <p:nvGraphicFramePr>
          <p:cNvPr id="26" name="Diagram 25">
            <a:extLst>
              <a:ext uri="{FF2B5EF4-FFF2-40B4-BE49-F238E27FC236}">
                <a16:creationId xmlns:a16="http://schemas.microsoft.com/office/drawing/2014/main" id="{684DDE6D-8411-F444-AFE4-36ECF4037260}"/>
              </a:ext>
            </a:extLst>
          </p:cNvPr>
          <p:cNvGraphicFramePr/>
          <p:nvPr>
            <p:extLst>
              <p:ext uri="{D42A27DB-BD31-4B8C-83A1-F6EECF244321}">
                <p14:modId xmlns:p14="http://schemas.microsoft.com/office/powerpoint/2010/main" val="3902856627"/>
              </p:ext>
            </p:extLst>
          </p:nvPr>
        </p:nvGraphicFramePr>
        <p:xfrm>
          <a:off x="327965" y="6450569"/>
          <a:ext cx="6557959"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6" name="圆角矩形 9">
            <a:extLst>
              <a:ext uri="{FF2B5EF4-FFF2-40B4-BE49-F238E27FC236}">
                <a16:creationId xmlns:a16="http://schemas.microsoft.com/office/drawing/2014/main" id="{007A724A-FBC5-44A4-B749-FCDA389B9D66}"/>
              </a:ext>
            </a:extLst>
          </p:cNvPr>
          <p:cNvSpPr/>
          <p:nvPr/>
        </p:nvSpPr>
        <p:spPr bwMode="auto">
          <a:xfrm>
            <a:off x="99481" y="1007357"/>
            <a:ext cx="870486" cy="1637965"/>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a:defRPr/>
            </a:pPr>
            <a:r>
              <a:rPr lang="en-US" sz="1200" b="1">
                <a:latin typeface="Arial"/>
                <a:cs typeface="Arial"/>
              </a:rPr>
              <a:t>Protocol</a:t>
            </a:r>
            <a:endParaRPr lang="en-US" sz="1200">
              <a:cs typeface="Arial"/>
            </a:endParaRPr>
          </a:p>
        </p:txBody>
      </p:sp>
      <p:sp>
        <p:nvSpPr>
          <p:cNvPr id="57" name="圆角矩形 9">
            <a:extLst>
              <a:ext uri="{FF2B5EF4-FFF2-40B4-BE49-F238E27FC236}">
                <a16:creationId xmlns:a16="http://schemas.microsoft.com/office/drawing/2014/main" id="{63E38B90-2D70-4D2E-982D-30EFBA839F6E}"/>
              </a:ext>
            </a:extLst>
          </p:cNvPr>
          <p:cNvSpPr/>
          <p:nvPr/>
        </p:nvSpPr>
        <p:spPr bwMode="auto">
          <a:xfrm>
            <a:off x="99481" y="2811708"/>
            <a:ext cx="870486" cy="1024137"/>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a:defRPr/>
            </a:pPr>
            <a:r>
              <a:rPr lang="en-US" sz="1200" b="1">
                <a:latin typeface="Arial"/>
                <a:cs typeface="Arial"/>
              </a:rPr>
              <a:t>Metadata</a:t>
            </a:r>
            <a:endParaRPr lang="en-US" sz="1200" b="1"/>
          </a:p>
        </p:txBody>
      </p:sp>
      <p:sp>
        <p:nvSpPr>
          <p:cNvPr id="58" name="圆角矩形 9">
            <a:extLst>
              <a:ext uri="{FF2B5EF4-FFF2-40B4-BE49-F238E27FC236}">
                <a16:creationId xmlns:a16="http://schemas.microsoft.com/office/drawing/2014/main" id="{D23E1C1C-51CD-461F-B009-1E8D29504B10}"/>
              </a:ext>
            </a:extLst>
          </p:cNvPr>
          <p:cNvSpPr/>
          <p:nvPr/>
        </p:nvSpPr>
        <p:spPr bwMode="auto">
          <a:xfrm>
            <a:off x="99481" y="4002232"/>
            <a:ext cx="870486" cy="975188"/>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a:defRPr/>
            </a:pPr>
            <a:r>
              <a:rPr lang="en-US" sz="1200" b="1">
                <a:latin typeface="Arial"/>
                <a:cs typeface="Arial"/>
              </a:rPr>
              <a:t>Backend</a:t>
            </a:r>
            <a:endParaRPr lang="en-US" sz="1200">
              <a:cs typeface="Arial"/>
            </a:endParaRPr>
          </a:p>
        </p:txBody>
      </p:sp>
      <p:sp>
        <p:nvSpPr>
          <p:cNvPr id="27" name="圆角矩形 10">
            <a:extLst>
              <a:ext uri="{FF2B5EF4-FFF2-40B4-BE49-F238E27FC236}">
                <a16:creationId xmlns:a16="http://schemas.microsoft.com/office/drawing/2014/main" id="{3F5CBFC7-DDCB-5C4D-A665-9DFCA2E6AB9A}"/>
              </a:ext>
            </a:extLst>
          </p:cNvPr>
          <p:cNvSpPr/>
          <p:nvPr/>
        </p:nvSpPr>
        <p:spPr bwMode="auto">
          <a:xfrm>
            <a:off x="1493392" y="1052808"/>
            <a:ext cx="1037012" cy="399748"/>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horz" wrap="square" lIns="0" tIns="60920" rIns="0" bIns="60920" numCol="1" rtlCol="0" anchor="ctr" anchorCtr="0" compatLnSpc="1">
            <a:prstTxWarp prst="textNoShape">
              <a:avLst/>
            </a:prstTxWarp>
            <a:noAutofit/>
          </a:bodyPr>
          <a:lstStyle/>
          <a:p>
            <a:pPr algn="ctr" defTabSz="875502" eaLnBrk="0" fontAlgn="ctr" hangingPunct="0">
              <a:defRPr/>
            </a:pPr>
            <a:r>
              <a:rPr lang="en-US" sz="1399" err="1">
                <a:latin typeface="Arial" panose="020B0604020202020204" pitchFamily="34" charset="0"/>
              </a:rPr>
              <a:t>NVMe</a:t>
            </a:r>
            <a:endParaRPr lang="en-US" sz="1399">
              <a:latin typeface="Arial" panose="020B0604020202020204" pitchFamily="34" charset="0"/>
            </a:endParaRPr>
          </a:p>
        </p:txBody>
      </p:sp>
      <p:sp>
        <p:nvSpPr>
          <p:cNvPr id="30" name="圆角矩形 9">
            <a:extLst>
              <a:ext uri="{FF2B5EF4-FFF2-40B4-BE49-F238E27FC236}">
                <a16:creationId xmlns:a16="http://schemas.microsoft.com/office/drawing/2014/main" id="{E9C5617E-C64B-E34B-8772-4CB928C07AFB}"/>
              </a:ext>
            </a:extLst>
          </p:cNvPr>
          <p:cNvSpPr/>
          <p:nvPr/>
        </p:nvSpPr>
        <p:spPr bwMode="auto">
          <a:xfrm>
            <a:off x="1039318" y="1037417"/>
            <a:ext cx="338033" cy="3939999"/>
          </a:xfrm>
          <a:prstGeom prst="roundRect">
            <a:avLst>
              <a:gd name="adj" fmla="val 2557"/>
            </a:avLst>
          </a:prstGeom>
          <a:solidFill>
            <a:schemeClr val="bg1">
              <a:lumMod val="95000"/>
            </a:schemeClr>
          </a:solidFill>
          <a:ln w="9525" cap="flat" cmpd="sng" algn="ctr">
            <a:noFill/>
            <a:prstDash val="solid"/>
            <a:headEnd type="none" w="med" len="med"/>
            <a:tailEnd type="none" w="med" len="med"/>
          </a:ln>
          <a:effectLst/>
        </p:spPr>
        <p:txBody>
          <a:bodyPr vert="wordArtVert" wrap="square" lIns="71953" tIns="60920" rIns="71953" bIns="60920" numCol="1" rtlCol="0" anchor="ctr" anchorCtr="0" compatLnSpc="1">
            <a:prstTxWarp prst="textNoShape">
              <a:avLst/>
            </a:prstTxWarp>
            <a:noAutofit/>
          </a:bodyPr>
          <a:lstStyle/>
          <a:p>
            <a:pPr algn="ctr" defTabSz="875502">
              <a:defRPr/>
            </a:pPr>
            <a:r>
              <a:rPr lang="en-US" sz="1400" b="1" err="1">
                <a:latin typeface="Arial"/>
                <a:cs typeface="Arial"/>
              </a:rPr>
              <a:t>FlashLink</a:t>
            </a:r>
            <a:endParaRPr lang="en-US" sz="1400" b="1"/>
          </a:p>
        </p:txBody>
      </p:sp>
      <p:grpSp>
        <p:nvGrpSpPr>
          <p:cNvPr id="28" name="Group 27">
            <a:extLst>
              <a:ext uri="{FF2B5EF4-FFF2-40B4-BE49-F238E27FC236}">
                <a16:creationId xmlns:a16="http://schemas.microsoft.com/office/drawing/2014/main" id="{BE84A358-AD61-4979-8FCD-03057C9D0663}"/>
              </a:ext>
            </a:extLst>
          </p:cNvPr>
          <p:cNvGrpSpPr/>
          <p:nvPr/>
        </p:nvGrpSpPr>
        <p:grpSpPr>
          <a:xfrm>
            <a:off x="6664625" y="6450568"/>
            <a:ext cx="1231218" cy="375945"/>
            <a:chOff x="5324291" y="0"/>
            <a:chExt cx="1231218" cy="375945"/>
          </a:xfrm>
        </p:grpSpPr>
        <p:sp>
          <p:nvSpPr>
            <p:cNvPr id="29" name="Arrow: Chevron 28">
              <a:extLst>
                <a:ext uri="{FF2B5EF4-FFF2-40B4-BE49-F238E27FC236}">
                  <a16:creationId xmlns:a16="http://schemas.microsoft.com/office/drawing/2014/main" id="{3B05BC98-1ADE-4F7C-8290-104AA8A24D5C}"/>
                </a:ext>
              </a:extLst>
            </p:cNvPr>
            <p:cNvSpPr/>
            <p:nvPr/>
          </p:nvSpPr>
          <p:spPr>
            <a:xfrm>
              <a:off x="5324291" y="0"/>
              <a:ext cx="1231218" cy="375945"/>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1" name="Arrow: Chevron 4">
              <a:extLst>
                <a:ext uri="{FF2B5EF4-FFF2-40B4-BE49-F238E27FC236}">
                  <a16:creationId xmlns:a16="http://schemas.microsoft.com/office/drawing/2014/main" id="{6C6A401D-3AE9-4953-89AA-288254E82310}"/>
                </a:ext>
              </a:extLst>
            </p:cNvPr>
            <p:cNvSpPr txBox="1"/>
            <p:nvPr/>
          </p:nvSpPr>
          <p:spPr>
            <a:xfrm>
              <a:off x="5512264" y="0"/>
              <a:ext cx="855273" cy="375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Review</a:t>
              </a:r>
            </a:p>
          </p:txBody>
        </p:sp>
      </p:grpSp>
    </p:spTree>
    <p:extLst>
      <p:ext uri="{BB962C8B-B14F-4D97-AF65-F5344CB8AC3E}">
        <p14:creationId xmlns:p14="http://schemas.microsoft.com/office/powerpoint/2010/main" val="2164866871"/>
      </p:ext>
    </p:extLst>
  </p:cSld>
  <p:clrMapOvr>
    <a:masterClrMapping/>
  </p:clrMapOvr>
  <p:transition advClick="0" advTm="800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6056-9D03-4D9E-8DFB-70B68C229FAD}"/>
              </a:ext>
            </a:extLst>
          </p:cNvPr>
          <p:cNvSpPr>
            <a:spLocks noGrp="1"/>
          </p:cNvSpPr>
          <p:nvPr>
            <p:ph type="title"/>
          </p:nvPr>
        </p:nvSpPr>
        <p:spPr/>
        <p:txBody>
          <a:bodyPr/>
          <a:lstStyle/>
          <a:p>
            <a:br>
              <a:rPr lang="en-US"/>
            </a:br>
            <a:endParaRPr lang="en-US"/>
          </a:p>
        </p:txBody>
      </p:sp>
      <p:sp>
        <p:nvSpPr>
          <p:cNvPr id="3" name="TextBox 2">
            <a:extLst>
              <a:ext uri="{FF2B5EF4-FFF2-40B4-BE49-F238E27FC236}">
                <a16:creationId xmlns:a16="http://schemas.microsoft.com/office/drawing/2014/main" id="{18C4C476-7BF2-4214-886E-AB12B006E0AF}"/>
              </a:ext>
            </a:extLst>
          </p:cNvPr>
          <p:cNvSpPr txBox="1"/>
          <p:nvPr/>
        </p:nvSpPr>
        <p:spPr>
          <a:xfrm>
            <a:off x="2906526" y="2796074"/>
            <a:ext cx="3952685" cy="529184"/>
          </a:xfrm>
          <a:prstGeom prst="rect">
            <a:avLst/>
          </a:prstGeom>
          <a:noFill/>
        </p:spPr>
        <p:txBody>
          <a:bodyPr wrap="none" rtlCol="0">
            <a:spAutoFit/>
          </a:bodyPr>
          <a:lstStyle/>
          <a:p>
            <a:pPr>
              <a:lnSpc>
                <a:spcPts val="3439"/>
              </a:lnSpc>
            </a:pPr>
            <a:r>
              <a:rPr lang="en-US" sz="3600" dirty="0">
                <a:latin typeface="Microsoft YaHei" panose="020B0503020204020204" pitchFamily="34" charset="-122"/>
                <a:ea typeface="Microsoft YaHei" panose="020B0503020204020204" pitchFamily="34" charset="-122"/>
              </a:rPr>
              <a:t>Backup Materials</a:t>
            </a:r>
          </a:p>
        </p:txBody>
      </p:sp>
    </p:spTree>
    <p:extLst>
      <p:ext uri="{BB962C8B-B14F-4D97-AF65-F5344CB8AC3E}">
        <p14:creationId xmlns:p14="http://schemas.microsoft.com/office/powerpoint/2010/main" val="1185206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d0e1930">
            <a:extLst>
              <a:ext uri="{FF2B5EF4-FFF2-40B4-BE49-F238E27FC236}">
                <a16:creationId xmlns:a16="http://schemas.microsoft.com/office/drawing/2014/main" id="{7B635F6D-165F-43DC-ABB6-678176B57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18" y="1634240"/>
            <a:ext cx="6002822" cy="193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d0e2014">
            <a:extLst>
              <a:ext uri="{FF2B5EF4-FFF2-40B4-BE49-F238E27FC236}">
                <a16:creationId xmlns:a16="http://schemas.microsoft.com/office/drawing/2014/main" id="{8B802174-C687-4D14-AE1B-EB8EE1254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8073" y="1634239"/>
            <a:ext cx="4985977" cy="325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A19CD88-759F-4DE9-B91C-31B1244CC5DA}"/>
              </a:ext>
            </a:extLst>
          </p:cNvPr>
          <p:cNvSpPr txBox="1"/>
          <p:nvPr/>
        </p:nvSpPr>
        <p:spPr>
          <a:xfrm>
            <a:off x="223579" y="146008"/>
            <a:ext cx="9338910" cy="528144"/>
          </a:xfrm>
          <a:prstGeom prst="rect">
            <a:avLst/>
          </a:prstGeom>
          <a:noFill/>
        </p:spPr>
        <p:txBody>
          <a:bodyPr wrap="none" rtlCol="0">
            <a:spAutoFit/>
          </a:bodyPr>
          <a:lstStyle/>
          <a:p>
            <a:pPr>
              <a:lnSpc>
                <a:spcPts val="3439"/>
              </a:lnSpc>
            </a:pPr>
            <a:r>
              <a:rPr lang="en-US" sz="3199">
                <a:latin typeface="Microsoft YaHei" panose="020B0503020204020204" pitchFamily="34" charset="-122"/>
                <a:ea typeface="Microsoft YaHei" panose="020B0503020204020204" pitchFamily="34" charset="-122"/>
              </a:rPr>
              <a:t>Full-mesh Balanced Architecture &amp; Shared FIM</a:t>
            </a:r>
          </a:p>
        </p:txBody>
      </p:sp>
    </p:spTree>
    <p:extLst>
      <p:ext uri="{BB962C8B-B14F-4D97-AF65-F5344CB8AC3E}">
        <p14:creationId xmlns:p14="http://schemas.microsoft.com/office/powerpoint/2010/main" val="359091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8"/>
          <p:cNvGrpSpPr/>
          <p:nvPr/>
        </p:nvGrpSpPr>
        <p:grpSpPr>
          <a:xfrm>
            <a:off x="4381818" y="3854580"/>
            <a:ext cx="7012535" cy="960379"/>
            <a:chOff x="3900313" y="3374086"/>
            <a:chExt cx="7200000" cy="1503775"/>
          </a:xfrm>
        </p:grpSpPr>
        <p:sp>
          <p:nvSpPr>
            <p:cNvPr id="90" name="Shape 572"/>
            <p:cNvSpPr/>
            <p:nvPr/>
          </p:nvSpPr>
          <p:spPr>
            <a:xfrm>
              <a:off x="3900313" y="3374086"/>
              <a:ext cx="7200000" cy="1210181"/>
            </a:xfrm>
            <a:prstGeom prst="trapezoid">
              <a:avLst>
                <a:gd name="adj" fmla="val 105257"/>
              </a:avLst>
            </a:prstGeom>
            <a:gradFill flip="none" rotWithShape="1">
              <a:gsLst>
                <a:gs pos="0">
                  <a:srgbClr val="00B0F0">
                    <a:alpha val="50000"/>
                  </a:srgbClr>
                </a:gs>
                <a:gs pos="55000">
                  <a:srgbClr val="21DFE9">
                    <a:alpha val="10000"/>
                  </a:srgbClr>
                </a:gs>
                <a:gs pos="100000">
                  <a:srgbClr val="21DFE9">
                    <a:alpha val="5000"/>
                  </a:srgbClr>
                </a:gs>
              </a:gsLst>
              <a:lin ang="162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defTabSz="914126">
                <a:defRPr/>
              </a:pPr>
              <a:endParaRPr lang="zh-CN" altLang="en-US" sz="500" kern="0">
                <a:solidFill>
                  <a:srgbClr val="EEECE1">
                    <a:lumMod val="25000"/>
                  </a:srgbClr>
                </a:solidFill>
                <a:latin typeface="Arial" panose="020B0604020202020204" pitchFamily="34" charset="0"/>
                <a:sym typeface="Gill Sans"/>
              </a:endParaRPr>
            </a:p>
          </p:txBody>
        </p:sp>
        <p:sp>
          <p:nvSpPr>
            <p:cNvPr id="91" name="矩形 90"/>
            <p:cNvSpPr/>
            <p:nvPr/>
          </p:nvSpPr>
          <p:spPr>
            <a:xfrm flipV="1">
              <a:off x="3900313" y="4589861"/>
              <a:ext cx="7200000" cy="288000"/>
            </a:xfrm>
            <a:prstGeom prst="rect">
              <a:avLst/>
            </a:prstGeom>
            <a:gradFill flip="none" rotWithShape="1">
              <a:gsLst>
                <a:gs pos="0">
                  <a:srgbClr val="00B0F0">
                    <a:alpha val="50000"/>
                  </a:srgbClr>
                </a:gs>
                <a:gs pos="55000">
                  <a:srgbClr val="21DFE9">
                    <a:alpha val="10000"/>
                  </a:srgbClr>
                </a:gs>
                <a:gs pos="100000">
                  <a:srgbClr val="21DFE9">
                    <a:alpha val="5000"/>
                  </a:srgbClr>
                </a:gs>
              </a:gsLst>
              <a:lin ang="162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defTabSz="914126">
                <a:defRPr/>
              </a:pPr>
              <a:endParaRPr lang="zh-CN" altLang="en-US" sz="500" kern="0">
                <a:solidFill>
                  <a:srgbClr val="EEECE1">
                    <a:lumMod val="25000"/>
                  </a:srgbClr>
                </a:solidFill>
                <a:latin typeface="Arial" panose="020B0604020202020204" pitchFamily="34" charset="0"/>
                <a:sym typeface="Gill Sans"/>
              </a:endParaRPr>
            </a:p>
          </p:txBody>
        </p:sp>
      </p:grpSp>
      <p:grpSp>
        <p:nvGrpSpPr>
          <p:cNvPr id="4" name="组合 153"/>
          <p:cNvGrpSpPr/>
          <p:nvPr/>
        </p:nvGrpSpPr>
        <p:grpSpPr>
          <a:xfrm>
            <a:off x="768794" y="1701224"/>
            <a:ext cx="3966971" cy="3615126"/>
            <a:chOff x="1513468" y="1555155"/>
            <a:chExt cx="5261739" cy="4786680"/>
          </a:xfrm>
        </p:grpSpPr>
        <p:pic>
          <p:nvPicPr>
            <p:cNvPr id="28" name="Picture 2"/>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513468" y="3504485"/>
              <a:ext cx="1348172" cy="983710"/>
            </a:xfrm>
            <a:prstGeom prst="rect">
              <a:avLst/>
            </a:prstGeom>
            <a:noFill/>
            <a:extLst>
              <a:ext uri="{909E8E84-426E-40dd-AFC4-6F175D3DCCD1}">
                <a14:hiddenFill xmlns="" xmlns:a14="http://schemas.microsoft.com/office/drawing/2010/main">
                  <a:solidFill>
                    <a:srgbClr val="FFFFFF"/>
                  </a:solidFill>
                </a14:hiddenFill>
              </a:ext>
            </a:extLst>
          </p:spPr>
        </p:pic>
        <p:sp>
          <p:nvSpPr>
            <p:cNvPr id="30" name="八边形 29"/>
            <p:cNvSpPr/>
            <p:nvPr/>
          </p:nvSpPr>
          <p:spPr>
            <a:xfrm>
              <a:off x="3329197" y="3876358"/>
              <a:ext cx="129724" cy="129500"/>
            </a:xfrm>
            <a:prstGeom prst="octagon">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solidFill>
                  <a:prstClr val="black"/>
                </a:solidFill>
                <a:latin typeface="Arial" panose="020B0604020202020204" pitchFamily="34" charset="0"/>
              </a:endParaRPr>
            </a:p>
          </p:txBody>
        </p:sp>
        <p:sp>
          <p:nvSpPr>
            <p:cNvPr id="31" name="TextBox 30"/>
            <p:cNvSpPr txBox="1"/>
            <p:nvPr/>
          </p:nvSpPr>
          <p:spPr>
            <a:xfrm>
              <a:off x="2832302" y="1686860"/>
              <a:ext cx="2467761" cy="699390"/>
            </a:xfrm>
            <a:prstGeom prst="rect">
              <a:avLst/>
            </a:prstGeom>
            <a:noFill/>
          </p:spPr>
          <p:txBody>
            <a:bodyPr wrap="square" rtlCol="0">
              <a:spAutoFit/>
            </a:bodyPr>
            <a:lstStyle/>
            <a:p>
              <a:pPr>
                <a:lnSpc>
                  <a:spcPts val="3439"/>
                </a:lnSpc>
              </a:pPr>
              <a:r>
                <a:rPr lang="en-US" sz="900">
                  <a:solidFill>
                    <a:prstClr val="black"/>
                  </a:solidFill>
                  <a:latin typeface="Arial" panose="020B0604020202020204" pitchFamily="34" charset="0"/>
                </a:rPr>
                <a:t>SAN/NAS convergence</a:t>
              </a:r>
            </a:p>
          </p:txBody>
        </p:sp>
        <p:sp>
          <p:nvSpPr>
            <p:cNvPr id="32" name="八边形 31"/>
            <p:cNvSpPr/>
            <p:nvPr/>
          </p:nvSpPr>
          <p:spPr>
            <a:xfrm>
              <a:off x="3113173" y="2781722"/>
              <a:ext cx="129724" cy="129500"/>
            </a:xfrm>
            <a:prstGeom prst="octagon">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solidFill>
                  <a:prstClr val="black"/>
                </a:solidFill>
                <a:latin typeface="Arial" panose="020B0604020202020204" pitchFamily="34" charset="0"/>
              </a:endParaRPr>
            </a:p>
          </p:txBody>
        </p:sp>
        <p:sp>
          <p:nvSpPr>
            <p:cNvPr id="33" name="八边形 32"/>
            <p:cNvSpPr/>
            <p:nvPr/>
          </p:nvSpPr>
          <p:spPr>
            <a:xfrm>
              <a:off x="3113173" y="4956478"/>
              <a:ext cx="129724" cy="129500"/>
            </a:xfrm>
            <a:prstGeom prst="octagon">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solidFill>
                  <a:prstClr val="black"/>
                </a:solidFill>
                <a:latin typeface="Arial" panose="020B0604020202020204" pitchFamily="34" charset="0"/>
              </a:endParaRPr>
            </a:p>
          </p:txBody>
        </p:sp>
        <p:sp>
          <p:nvSpPr>
            <p:cNvPr id="34" name="八边形 33"/>
            <p:cNvSpPr/>
            <p:nvPr/>
          </p:nvSpPr>
          <p:spPr>
            <a:xfrm>
              <a:off x="2681125" y="1932142"/>
              <a:ext cx="129724" cy="129500"/>
            </a:xfrm>
            <a:prstGeom prst="octagon">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solidFill>
                  <a:prstClr val="black"/>
                </a:solidFill>
                <a:latin typeface="Arial" panose="020B0604020202020204" pitchFamily="34" charset="0"/>
              </a:endParaRPr>
            </a:p>
          </p:txBody>
        </p:sp>
        <p:sp>
          <p:nvSpPr>
            <p:cNvPr id="35" name="八边形 34"/>
            <p:cNvSpPr/>
            <p:nvPr/>
          </p:nvSpPr>
          <p:spPr>
            <a:xfrm>
              <a:off x="2681125" y="5820574"/>
              <a:ext cx="129724" cy="129500"/>
            </a:xfrm>
            <a:prstGeom prst="octagon">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solidFill>
                  <a:prstClr val="black"/>
                </a:solidFill>
                <a:latin typeface="Arial" panose="020B0604020202020204" pitchFamily="34" charset="0"/>
              </a:endParaRPr>
            </a:p>
          </p:txBody>
        </p:sp>
        <p:sp>
          <p:nvSpPr>
            <p:cNvPr id="37" name="TextBox 36"/>
            <p:cNvSpPr txBox="1"/>
            <p:nvPr/>
          </p:nvSpPr>
          <p:spPr>
            <a:xfrm>
              <a:off x="2810847" y="5597179"/>
              <a:ext cx="2505459" cy="699390"/>
            </a:xfrm>
            <a:prstGeom prst="rect">
              <a:avLst/>
            </a:prstGeom>
            <a:noFill/>
          </p:spPr>
          <p:txBody>
            <a:bodyPr wrap="square" rtlCol="0">
              <a:spAutoFit/>
            </a:bodyPr>
            <a:lstStyle/>
            <a:p>
              <a:pPr>
                <a:lnSpc>
                  <a:spcPts val="3439"/>
                </a:lnSpc>
              </a:pPr>
              <a:r>
                <a:rPr lang="en-US" sz="900">
                  <a:solidFill>
                    <a:prstClr val="black"/>
                  </a:solidFill>
                  <a:latin typeface="Arial" panose="020B0604020202020204" pitchFamily="34" charset="0"/>
                </a:rPr>
                <a:t>SSD and HDD convergence</a:t>
              </a:r>
            </a:p>
          </p:txBody>
        </p:sp>
        <p:sp>
          <p:nvSpPr>
            <p:cNvPr id="38" name="TextBox 37"/>
            <p:cNvSpPr txBox="1"/>
            <p:nvPr/>
          </p:nvSpPr>
          <p:spPr>
            <a:xfrm>
              <a:off x="3387861" y="3884995"/>
              <a:ext cx="2555326" cy="488894"/>
            </a:xfrm>
            <a:prstGeom prst="rect">
              <a:avLst/>
            </a:prstGeom>
            <a:noFill/>
          </p:spPr>
          <p:txBody>
            <a:bodyPr wrap="square" rtlCol="0">
              <a:spAutoFit/>
            </a:bodyPr>
            <a:lstStyle/>
            <a:p>
              <a:r>
                <a:rPr lang="en-US" sz="900">
                  <a:solidFill>
                    <a:prstClr val="black"/>
                  </a:solidFill>
                  <a:latin typeface="Arial" panose="020B0604020202020204" pitchFamily="34" charset="0"/>
                </a:rPr>
                <a:t>Heterogeneous storage system convergence</a:t>
              </a:r>
            </a:p>
          </p:txBody>
        </p:sp>
        <p:sp>
          <p:nvSpPr>
            <p:cNvPr id="40" name="TextBox 39"/>
            <p:cNvSpPr txBox="1"/>
            <p:nvPr/>
          </p:nvSpPr>
          <p:spPr>
            <a:xfrm>
              <a:off x="3242898" y="2493691"/>
              <a:ext cx="3532309" cy="699390"/>
            </a:xfrm>
            <a:prstGeom prst="rect">
              <a:avLst/>
            </a:prstGeom>
            <a:noFill/>
          </p:spPr>
          <p:txBody>
            <a:bodyPr wrap="square" rtlCol="0">
              <a:spAutoFit/>
            </a:bodyPr>
            <a:lstStyle/>
            <a:p>
              <a:pPr>
                <a:lnSpc>
                  <a:spcPts val="3439"/>
                </a:lnSpc>
              </a:pPr>
              <a:r>
                <a:rPr lang="en-US" sz="900">
                  <a:solidFill>
                    <a:prstClr val="black"/>
                  </a:solidFill>
                  <a:latin typeface="Arial" panose="020B0604020202020204" pitchFamily="34" charset="0"/>
                </a:rPr>
                <a:t>Convergence of storage systems at all levels</a:t>
              </a:r>
            </a:p>
          </p:txBody>
        </p:sp>
        <p:sp>
          <p:nvSpPr>
            <p:cNvPr id="144" name="线条"/>
            <p:cNvSpPr/>
            <p:nvPr/>
          </p:nvSpPr>
          <p:spPr>
            <a:xfrm rot="16200000" flipH="1">
              <a:off x="509478" y="3464400"/>
              <a:ext cx="4786680" cy="968189"/>
            </a:xfrm>
            <a:custGeom>
              <a:avLst/>
              <a:gdLst/>
              <a:ahLst/>
              <a:cxnLst>
                <a:cxn ang="0">
                  <a:pos x="wd2" y="hd2"/>
                </a:cxn>
                <a:cxn ang="5400000">
                  <a:pos x="wd2" y="hd2"/>
                </a:cxn>
                <a:cxn ang="10800000">
                  <a:pos x="wd2" y="hd2"/>
                </a:cxn>
                <a:cxn ang="16200000">
                  <a:pos x="wd2" y="hd2"/>
                </a:cxn>
              </a:cxnLst>
              <a:rect l="0" t="0" r="r" b="b"/>
              <a:pathLst>
                <a:path w="21600" h="21552" extrusionOk="0">
                  <a:moveTo>
                    <a:pt x="0" y="97"/>
                  </a:moveTo>
                  <a:cubicBezTo>
                    <a:pt x="3408" y="14214"/>
                    <a:pt x="7061" y="21504"/>
                    <a:pt x="10752" y="21552"/>
                  </a:cubicBezTo>
                  <a:cubicBezTo>
                    <a:pt x="14475" y="21600"/>
                    <a:pt x="18163" y="14274"/>
                    <a:pt x="21600" y="0"/>
                  </a:cubicBezTo>
                </a:path>
              </a:pathLst>
            </a:custGeom>
            <a:gradFill flip="none" rotWithShape="1">
              <a:gsLst>
                <a:gs pos="0">
                  <a:srgbClr val="0070C0">
                    <a:alpha val="0"/>
                  </a:srgbClr>
                </a:gs>
                <a:gs pos="100000">
                  <a:srgbClr val="15B0E8">
                    <a:alpha val="30000"/>
                  </a:srgbClr>
                </a:gs>
              </a:gsLst>
              <a:lin ang="5400000" scaled="0"/>
              <a:tileRect/>
            </a:gradFill>
            <a:ln w="28575">
              <a:gradFill flip="none" rotWithShape="1">
                <a:gsLst>
                  <a:gs pos="417">
                    <a:srgbClr val="1597FC">
                      <a:alpha val="40000"/>
                    </a:srgbClr>
                  </a:gs>
                  <a:gs pos="51000">
                    <a:srgbClr val="1597FC">
                      <a:alpha val="0"/>
                    </a:srgbClr>
                  </a:gs>
                  <a:gs pos="100000">
                    <a:srgbClr val="1597FC"/>
                  </a:gs>
                </a:gsLst>
                <a:lin ang="5400000" scaled="0"/>
                <a:tileRect/>
              </a:gradFill>
              <a:miter lim="800000"/>
            </a:ln>
          </p:spPr>
          <p:txBody>
            <a:bodyPr lIns="0" tIns="0" rIns="0" bIns="0"/>
            <a:lstStyle/>
            <a:p>
              <a:pPr indent="-276949" defTabSz="1029818" fontAlgn="base">
                <a:lnSpc>
                  <a:spcPts val="4309"/>
                </a:lnSpc>
                <a:spcBef>
                  <a:spcPct val="0"/>
                </a:spcBef>
                <a:spcAft>
                  <a:spcPct val="0"/>
                </a:spcAft>
                <a:buClr>
                  <a:srgbClr val="CC9900"/>
                </a:buClr>
                <a:buFont typeface="Arial" pitchFamily="34" charset="0"/>
                <a:buChar char="•"/>
              </a:pPr>
              <a:endParaRPr sz="5398">
                <a:solidFill>
                  <a:prstClr val="black"/>
                </a:solidFill>
                <a:latin typeface="Arial" panose="020B0604020202020204" pitchFamily="34" charset="0"/>
                <a:ea typeface="FZLanTingHei-L-GBK" panose="02000000000000000000" pitchFamily="2" charset="-122"/>
              </a:endParaRPr>
            </a:p>
          </p:txBody>
        </p:sp>
        <p:sp>
          <p:nvSpPr>
            <p:cNvPr id="39" name="TextBox 38"/>
            <p:cNvSpPr txBox="1"/>
            <p:nvPr/>
          </p:nvSpPr>
          <p:spPr>
            <a:xfrm>
              <a:off x="3189672" y="4905532"/>
              <a:ext cx="2612127" cy="488894"/>
            </a:xfrm>
            <a:prstGeom prst="rect">
              <a:avLst/>
            </a:prstGeom>
            <a:noFill/>
          </p:spPr>
          <p:txBody>
            <a:bodyPr wrap="square" rtlCol="0">
              <a:spAutoFit/>
            </a:bodyPr>
            <a:lstStyle/>
            <a:p>
              <a:r>
                <a:rPr lang="en-US" sz="900">
                  <a:solidFill>
                    <a:prstClr val="black"/>
                  </a:solidFill>
                  <a:latin typeface="Arial" panose="020B0604020202020204" pitchFamily="34" charset="0"/>
                </a:rPr>
                <a:t>Primary and backup storage system convergence</a:t>
              </a:r>
            </a:p>
          </p:txBody>
        </p:sp>
      </p:grpSp>
      <p:sp>
        <p:nvSpPr>
          <p:cNvPr id="96" name="矩形 95"/>
          <p:cNvSpPr/>
          <p:nvPr/>
        </p:nvSpPr>
        <p:spPr>
          <a:xfrm>
            <a:off x="4699945" y="1229954"/>
            <a:ext cx="6954719" cy="461665"/>
          </a:xfrm>
          <a:prstGeom prst="rect">
            <a:avLst/>
          </a:prstGeom>
        </p:spPr>
        <p:txBody>
          <a:bodyPr wrap="square">
            <a:spAutoFit/>
          </a:bodyPr>
          <a:lstStyle/>
          <a:p>
            <a:pPr algn="ctr" defTabSz="913943">
              <a:lnSpc>
                <a:spcPct val="150000"/>
              </a:lnSpc>
              <a:defRPr/>
            </a:pPr>
            <a:r>
              <a:rPr lang="en-US" sz="1600" b="1">
                <a:solidFill>
                  <a:prstClr val="black"/>
                </a:solidFill>
                <a:latin typeface="Arial" panose="020B0604020202020204" pitchFamily="34" charset="0"/>
              </a:rPr>
              <a:t>One Data Center, One Storage | Data Migration Free | Data Intelligence</a:t>
            </a:r>
          </a:p>
        </p:txBody>
      </p:sp>
      <p:grpSp>
        <p:nvGrpSpPr>
          <p:cNvPr id="5" name="组合 180"/>
          <p:cNvGrpSpPr/>
          <p:nvPr/>
        </p:nvGrpSpPr>
        <p:grpSpPr>
          <a:xfrm>
            <a:off x="4381814" y="4897962"/>
            <a:ext cx="7049258" cy="1661586"/>
            <a:chOff x="5430371" y="4582074"/>
            <a:chExt cx="8360274" cy="1439401"/>
          </a:xfrm>
        </p:grpSpPr>
        <p:grpSp>
          <p:nvGrpSpPr>
            <p:cNvPr id="6" name="组合 163"/>
            <p:cNvGrpSpPr/>
            <p:nvPr/>
          </p:nvGrpSpPr>
          <p:grpSpPr>
            <a:xfrm>
              <a:off x="5430371" y="4582074"/>
              <a:ext cx="1597234" cy="1368000"/>
              <a:chOff x="5430375" y="4556813"/>
              <a:chExt cx="2340000" cy="1368000"/>
            </a:xfrm>
          </p:grpSpPr>
          <p:sp>
            <p:nvSpPr>
              <p:cNvPr id="155" name="Shape 837"/>
              <p:cNvSpPr/>
              <p:nvPr/>
            </p:nvSpPr>
            <p:spPr>
              <a:xfrm flipH="1">
                <a:off x="5430375" y="4556813"/>
                <a:ext cx="2340000" cy="1368000"/>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121851" tIns="60925" rIns="121851" bIns="60925" rtlCol="0" anchor="ctr"/>
              <a:lstStyle/>
              <a:p>
                <a:endParaRPr sz="500">
                  <a:solidFill>
                    <a:srgbClr val="EEECE1">
                      <a:lumMod val="25000"/>
                    </a:srgbClr>
                  </a:solidFill>
                  <a:latin typeface="Arial" panose="020B0604020202020204" pitchFamily="34" charset="0"/>
                </a:endParaRPr>
              </a:p>
            </p:txBody>
          </p:sp>
          <p:sp>
            <p:nvSpPr>
              <p:cNvPr id="158" name="文本框 10"/>
              <p:cNvSpPr txBox="1"/>
              <p:nvPr/>
            </p:nvSpPr>
            <p:spPr>
              <a:xfrm>
                <a:off x="5656985" y="4632532"/>
                <a:ext cx="1973652" cy="266552"/>
              </a:xfrm>
              <a:prstGeom prst="rect">
                <a:avLst/>
              </a:prstGeom>
              <a:noFill/>
            </p:spPr>
            <p:txBody>
              <a:bodyPr wrap="square" lIns="0" tIns="0" rIns="0" bIns="0" rtlCol="0">
                <a:spAutoFit/>
              </a:bodyPr>
              <a:lstStyle/>
              <a:p>
                <a:pPr algn="ctr" defTabSz="1340348">
                  <a:defRPr/>
                </a:pPr>
                <a:r>
                  <a:rPr lang="en-US" sz="1000" b="1">
                    <a:solidFill>
                      <a:srgbClr val="C00000"/>
                    </a:solidFill>
                    <a:latin typeface="Arial" panose="020B0604020202020204" pitchFamily="34" charset="0"/>
                    <a:cs typeface="Arial" pitchFamily="34" charset="0"/>
                  </a:rPr>
                  <a:t>Converged Protocols</a:t>
                </a:r>
              </a:p>
            </p:txBody>
          </p:sp>
          <p:sp>
            <p:nvSpPr>
              <p:cNvPr id="161" name="文本框 4"/>
              <p:cNvSpPr txBox="1"/>
              <p:nvPr/>
            </p:nvSpPr>
            <p:spPr>
              <a:xfrm>
                <a:off x="5568969" y="4939355"/>
                <a:ext cx="2201405" cy="919603"/>
              </a:xfrm>
              <a:prstGeom prst="rect">
                <a:avLst/>
              </a:prstGeom>
              <a:noFill/>
            </p:spPr>
            <p:txBody>
              <a:bodyPr wrap="square" lIns="0" tIns="0" rIns="0" bIns="0" rtlCol="0" anchor="ctr" anchorCtr="0">
                <a:spAutoFit/>
              </a:bodyPr>
              <a:lstStyle/>
              <a:p>
                <a:pPr defTabSz="914126">
                  <a:lnSpc>
                    <a:spcPct val="150000"/>
                  </a:lnSpc>
                </a:pPr>
                <a:r>
                  <a:rPr lang="en-US" sz="1000" b="1">
                    <a:solidFill>
                      <a:srgbClr val="C00000"/>
                    </a:solidFill>
                    <a:latin typeface="Arial" panose="020B0604020202020204" pitchFamily="34" charset="0"/>
                  </a:rPr>
                  <a:t>One</a:t>
                </a:r>
                <a:r>
                  <a:rPr lang="en-US" sz="900">
                    <a:solidFill>
                      <a:prstClr val="black"/>
                    </a:solidFill>
                    <a:latin typeface="Arial" panose="020B0604020202020204" pitchFamily="34" charset="0"/>
                  </a:rPr>
                  <a:t>-stop system deployment reduces E2E TCO by 30% and improves resource utilization </a:t>
                </a:r>
              </a:p>
            </p:txBody>
          </p:sp>
        </p:grpSp>
        <p:grpSp>
          <p:nvGrpSpPr>
            <p:cNvPr id="7" name="组合 164"/>
            <p:cNvGrpSpPr/>
            <p:nvPr/>
          </p:nvGrpSpPr>
          <p:grpSpPr>
            <a:xfrm>
              <a:off x="7110245" y="4582074"/>
              <a:ext cx="1637826" cy="1368000"/>
              <a:chOff x="5430375" y="4556813"/>
              <a:chExt cx="2399467" cy="1368000"/>
            </a:xfrm>
          </p:grpSpPr>
          <p:sp>
            <p:nvSpPr>
              <p:cNvPr id="166" name="Shape 837"/>
              <p:cNvSpPr/>
              <p:nvPr/>
            </p:nvSpPr>
            <p:spPr>
              <a:xfrm flipH="1">
                <a:off x="5430375" y="4556813"/>
                <a:ext cx="2340000" cy="1368000"/>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121851" tIns="60925" rIns="121851" bIns="60925" rtlCol="0" anchor="ctr"/>
              <a:lstStyle/>
              <a:p>
                <a:endParaRPr sz="500">
                  <a:solidFill>
                    <a:srgbClr val="EEECE1">
                      <a:lumMod val="25000"/>
                    </a:srgbClr>
                  </a:solidFill>
                  <a:latin typeface="Arial" panose="020B0604020202020204" pitchFamily="34" charset="0"/>
                </a:endParaRPr>
              </a:p>
            </p:txBody>
          </p:sp>
          <p:sp>
            <p:nvSpPr>
              <p:cNvPr id="167" name="文本框 10"/>
              <p:cNvSpPr txBox="1"/>
              <p:nvPr/>
            </p:nvSpPr>
            <p:spPr>
              <a:xfrm>
                <a:off x="5491350" y="4628214"/>
                <a:ext cx="2082408" cy="266552"/>
              </a:xfrm>
              <a:prstGeom prst="rect">
                <a:avLst/>
              </a:prstGeom>
              <a:noFill/>
            </p:spPr>
            <p:txBody>
              <a:bodyPr wrap="square" lIns="0" tIns="0" rIns="0" bIns="0" rtlCol="0">
                <a:spAutoFit/>
              </a:bodyPr>
              <a:lstStyle/>
              <a:p>
                <a:pPr algn="ctr" defTabSz="1340348">
                  <a:defRPr/>
                </a:pPr>
                <a:r>
                  <a:rPr lang="en-US" sz="1000" b="1">
                    <a:solidFill>
                      <a:srgbClr val="C00000"/>
                    </a:solidFill>
                    <a:latin typeface="Arial" panose="020B0604020202020204" pitchFamily="34" charset="0"/>
                    <a:cs typeface="Arial" pitchFamily="34" charset="0"/>
                  </a:rPr>
                  <a:t>Converged Critical Workloads</a:t>
                </a:r>
              </a:p>
            </p:txBody>
          </p:sp>
          <p:sp>
            <p:nvSpPr>
              <p:cNvPr id="168" name="文本框 4"/>
              <p:cNvSpPr txBox="1"/>
              <p:nvPr/>
            </p:nvSpPr>
            <p:spPr>
              <a:xfrm>
                <a:off x="5628436" y="4954702"/>
                <a:ext cx="2201406" cy="559759"/>
              </a:xfrm>
              <a:prstGeom prst="rect">
                <a:avLst/>
              </a:prstGeom>
              <a:noFill/>
            </p:spPr>
            <p:txBody>
              <a:bodyPr wrap="square" lIns="0" tIns="0" rIns="0" bIns="0" rtlCol="0" anchor="ctr" anchorCtr="0">
                <a:spAutoFit/>
              </a:bodyPr>
              <a:lstStyle/>
              <a:p>
                <a:pPr defTabSz="914126">
                  <a:lnSpc>
                    <a:spcPct val="150000"/>
                  </a:lnSpc>
                </a:pPr>
                <a:r>
                  <a:rPr lang="en-US" sz="1000" b="1">
                    <a:solidFill>
                      <a:srgbClr val="C00000"/>
                    </a:solidFill>
                    <a:latin typeface="Arial" panose="020B0604020202020204" pitchFamily="34" charset="0"/>
                  </a:rPr>
                  <a:t>One</a:t>
                </a:r>
                <a:r>
                  <a:rPr lang="en-US" sz="900">
                    <a:solidFill>
                      <a:prstClr val="black"/>
                    </a:solidFill>
                    <a:latin typeface="Arial" panose="020B0604020202020204" pitchFamily="34" charset="0"/>
                  </a:rPr>
                  <a:t> storage system supports critical and emerging applications </a:t>
                </a:r>
              </a:p>
            </p:txBody>
          </p:sp>
        </p:grpSp>
        <p:grpSp>
          <p:nvGrpSpPr>
            <p:cNvPr id="8" name="组合 168"/>
            <p:cNvGrpSpPr/>
            <p:nvPr/>
          </p:nvGrpSpPr>
          <p:grpSpPr>
            <a:xfrm>
              <a:off x="8790113" y="4588438"/>
              <a:ext cx="1636773" cy="1368000"/>
              <a:chOff x="5430375" y="4556813"/>
              <a:chExt cx="2397927" cy="1368000"/>
            </a:xfrm>
          </p:grpSpPr>
          <p:sp>
            <p:nvSpPr>
              <p:cNvPr id="170" name="Shape 837"/>
              <p:cNvSpPr/>
              <p:nvPr/>
            </p:nvSpPr>
            <p:spPr>
              <a:xfrm flipH="1">
                <a:off x="5430375" y="4556813"/>
                <a:ext cx="2340000" cy="1368000"/>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121851" tIns="60925" rIns="121851" bIns="60925" rtlCol="0" anchor="ctr"/>
              <a:lstStyle/>
              <a:p>
                <a:endParaRPr sz="500">
                  <a:solidFill>
                    <a:srgbClr val="EEECE1">
                      <a:lumMod val="25000"/>
                    </a:srgbClr>
                  </a:solidFill>
                  <a:latin typeface="Arial" panose="020B0604020202020204" pitchFamily="34" charset="0"/>
                </a:endParaRPr>
              </a:p>
            </p:txBody>
          </p:sp>
          <p:sp>
            <p:nvSpPr>
              <p:cNvPr id="171" name="文本框 10"/>
              <p:cNvSpPr txBox="1"/>
              <p:nvPr/>
            </p:nvSpPr>
            <p:spPr>
              <a:xfrm>
                <a:off x="5738103" y="4632532"/>
                <a:ext cx="1860702" cy="266552"/>
              </a:xfrm>
              <a:prstGeom prst="rect">
                <a:avLst/>
              </a:prstGeom>
              <a:noFill/>
            </p:spPr>
            <p:txBody>
              <a:bodyPr wrap="square" lIns="0" tIns="0" rIns="0" bIns="0" rtlCol="0">
                <a:spAutoFit/>
              </a:bodyPr>
              <a:lstStyle/>
              <a:p>
                <a:pPr algn="ctr" defTabSz="1340348">
                  <a:defRPr/>
                </a:pPr>
                <a:r>
                  <a:rPr lang="en-US" sz="1000" b="1">
                    <a:solidFill>
                      <a:srgbClr val="C00000"/>
                    </a:solidFill>
                    <a:latin typeface="Arial" panose="020B0604020202020204" pitchFamily="34" charset="0"/>
                    <a:cs typeface="Arial" pitchFamily="34" charset="0"/>
                  </a:rPr>
                  <a:t>Converged Scenarios</a:t>
                </a:r>
              </a:p>
            </p:txBody>
          </p:sp>
          <p:sp>
            <p:nvSpPr>
              <p:cNvPr id="172" name="文本框 4"/>
              <p:cNvSpPr txBox="1"/>
              <p:nvPr/>
            </p:nvSpPr>
            <p:spPr>
              <a:xfrm>
                <a:off x="5626896" y="4955238"/>
                <a:ext cx="2201406" cy="739681"/>
              </a:xfrm>
              <a:prstGeom prst="rect">
                <a:avLst/>
              </a:prstGeom>
              <a:noFill/>
            </p:spPr>
            <p:txBody>
              <a:bodyPr wrap="square" lIns="0" tIns="0" rIns="0" bIns="0" rtlCol="0" anchor="ctr" anchorCtr="0">
                <a:spAutoFit/>
              </a:bodyPr>
              <a:lstStyle/>
              <a:p>
                <a:pPr defTabSz="914126">
                  <a:lnSpc>
                    <a:spcPct val="150000"/>
                  </a:lnSpc>
                </a:pPr>
                <a:r>
                  <a:rPr lang="en-US" sz="1000" b="1">
                    <a:solidFill>
                      <a:srgbClr val="C00000"/>
                    </a:solidFill>
                    <a:latin typeface="Arial" panose="020B0604020202020204" pitchFamily="34" charset="0"/>
                  </a:rPr>
                  <a:t>One</a:t>
                </a:r>
                <a:r>
                  <a:rPr lang="en-US" sz="900">
                    <a:solidFill>
                      <a:prstClr val="black"/>
                    </a:solidFill>
                    <a:latin typeface="Arial" panose="020B0604020202020204" pitchFamily="34" charset="0"/>
                  </a:rPr>
                  <a:t> storage system for data collection, usage, management, backup, and archiving </a:t>
                </a:r>
              </a:p>
            </p:txBody>
          </p:sp>
        </p:grpSp>
        <p:grpSp>
          <p:nvGrpSpPr>
            <p:cNvPr id="9" name="组合 172"/>
            <p:cNvGrpSpPr/>
            <p:nvPr/>
          </p:nvGrpSpPr>
          <p:grpSpPr>
            <a:xfrm>
              <a:off x="10507757" y="4653475"/>
              <a:ext cx="1679770" cy="1368000"/>
              <a:chOff x="5485707" y="4621850"/>
              <a:chExt cx="2460917" cy="1368000"/>
            </a:xfrm>
          </p:grpSpPr>
          <p:sp>
            <p:nvSpPr>
              <p:cNvPr id="174" name="Shape 837"/>
              <p:cNvSpPr/>
              <p:nvPr/>
            </p:nvSpPr>
            <p:spPr>
              <a:xfrm flipH="1">
                <a:off x="5485707" y="4621850"/>
                <a:ext cx="2340001" cy="1368000"/>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121851" tIns="60925" rIns="121851" bIns="60925" rtlCol="0" anchor="ctr"/>
              <a:lstStyle/>
              <a:p>
                <a:endParaRPr sz="500">
                  <a:solidFill>
                    <a:srgbClr val="EEECE1">
                      <a:lumMod val="25000"/>
                    </a:srgbClr>
                  </a:solidFill>
                  <a:latin typeface="Arial" panose="020B0604020202020204" pitchFamily="34" charset="0"/>
                </a:endParaRPr>
              </a:p>
            </p:txBody>
          </p:sp>
          <p:sp>
            <p:nvSpPr>
              <p:cNvPr id="175" name="文本框 10"/>
              <p:cNvSpPr txBox="1"/>
              <p:nvPr/>
            </p:nvSpPr>
            <p:spPr>
              <a:xfrm>
                <a:off x="5903734" y="4632532"/>
                <a:ext cx="1461172" cy="266552"/>
              </a:xfrm>
              <a:prstGeom prst="rect">
                <a:avLst/>
              </a:prstGeom>
              <a:noFill/>
            </p:spPr>
            <p:txBody>
              <a:bodyPr wrap="square" lIns="0" tIns="0" rIns="0" bIns="0" rtlCol="0">
                <a:spAutoFit/>
              </a:bodyPr>
              <a:lstStyle/>
              <a:p>
                <a:pPr algn="ctr" defTabSz="1340348">
                  <a:defRPr/>
                </a:pPr>
                <a:r>
                  <a:rPr lang="en-US" sz="1000" b="1">
                    <a:solidFill>
                      <a:srgbClr val="C00000"/>
                    </a:solidFill>
                    <a:latin typeface="Arial" panose="020B0604020202020204" pitchFamily="34" charset="0"/>
                    <a:cs typeface="Arial" pitchFamily="34" charset="0"/>
                  </a:rPr>
                  <a:t>Converged Clouds</a:t>
                </a:r>
              </a:p>
            </p:txBody>
          </p:sp>
          <p:sp>
            <p:nvSpPr>
              <p:cNvPr id="176" name="文本框 4"/>
              <p:cNvSpPr txBox="1"/>
              <p:nvPr/>
            </p:nvSpPr>
            <p:spPr>
              <a:xfrm>
                <a:off x="5563749" y="4948338"/>
                <a:ext cx="2382875" cy="559759"/>
              </a:xfrm>
              <a:prstGeom prst="rect">
                <a:avLst/>
              </a:prstGeom>
              <a:noFill/>
            </p:spPr>
            <p:txBody>
              <a:bodyPr wrap="square" lIns="0" tIns="0" rIns="0" bIns="0" rtlCol="0" anchor="ctr" anchorCtr="0">
                <a:spAutoFit/>
              </a:bodyPr>
              <a:lstStyle/>
              <a:p>
                <a:pPr defTabSz="914126">
                  <a:lnSpc>
                    <a:spcPct val="150000"/>
                  </a:lnSpc>
                </a:pPr>
                <a:r>
                  <a:rPr lang="en-US" sz="1000" b="1">
                    <a:solidFill>
                      <a:srgbClr val="C00000"/>
                    </a:solidFill>
                    <a:latin typeface="Arial" panose="020B0604020202020204" pitchFamily="34" charset="0"/>
                  </a:rPr>
                  <a:t>One</a:t>
                </a:r>
                <a:r>
                  <a:rPr lang="en-US" sz="900">
                    <a:solidFill>
                      <a:prstClr val="black"/>
                    </a:solidFill>
                    <a:latin typeface="Arial" panose="020B0604020202020204" pitchFamily="34" charset="0"/>
                  </a:rPr>
                  <a:t> platform integrates edge, private, and public clouds </a:t>
                </a:r>
              </a:p>
            </p:txBody>
          </p:sp>
        </p:grpSp>
        <p:grpSp>
          <p:nvGrpSpPr>
            <p:cNvPr id="10" name="组合 176"/>
            <p:cNvGrpSpPr/>
            <p:nvPr/>
          </p:nvGrpSpPr>
          <p:grpSpPr>
            <a:xfrm>
              <a:off x="12149866" y="4588438"/>
              <a:ext cx="1640779" cy="1368000"/>
              <a:chOff x="5430375" y="4556813"/>
              <a:chExt cx="2403792" cy="1368000"/>
            </a:xfrm>
          </p:grpSpPr>
          <p:sp>
            <p:nvSpPr>
              <p:cNvPr id="178" name="Shape 837"/>
              <p:cNvSpPr/>
              <p:nvPr/>
            </p:nvSpPr>
            <p:spPr>
              <a:xfrm flipH="1">
                <a:off x="5430375" y="4556813"/>
                <a:ext cx="2340000" cy="1368000"/>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121851" tIns="60925" rIns="121851" bIns="60925" rtlCol="0" anchor="ctr"/>
              <a:lstStyle/>
              <a:p>
                <a:endParaRPr sz="500" b="1">
                  <a:solidFill>
                    <a:srgbClr val="EEECE1">
                      <a:lumMod val="25000"/>
                    </a:srgbClr>
                  </a:solidFill>
                  <a:latin typeface="Arial" panose="020B0604020202020204" pitchFamily="34" charset="0"/>
                </a:endParaRPr>
              </a:p>
            </p:txBody>
          </p:sp>
          <p:sp>
            <p:nvSpPr>
              <p:cNvPr id="179" name="文本框 10"/>
              <p:cNvSpPr txBox="1"/>
              <p:nvPr/>
            </p:nvSpPr>
            <p:spPr>
              <a:xfrm>
                <a:off x="5569040" y="4632532"/>
                <a:ext cx="1990024" cy="266552"/>
              </a:xfrm>
              <a:prstGeom prst="rect">
                <a:avLst/>
              </a:prstGeom>
              <a:noFill/>
            </p:spPr>
            <p:txBody>
              <a:bodyPr wrap="square" lIns="0" tIns="0" rIns="0" bIns="0" rtlCol="0">
                <a:spAutoFit/>
              </a:bodyPr>
              <a:lstStyle/>
              <a:p>
                <a:pPr algn="ctr" defTabSz="1340348">
                  <a:defRPr/>
                </a:pPr>
                <a:r>
                  <a:rPr lang="en-US" sz="1000" b="1">
                    <a:solidFill>
                      <a:srgbClr val="C00000"/>
                    </a:solidFill>
                    <a:latin typeface="Arial" panose="020B0604020202020204" pitchFamily="34" charset="0"/>
                    <a:cs typeface="Arial" pitchFamily="34" charset="0"/>
                  </a:rPr>
                  <a:t>Converged Management</a:t>
                </a:r>
              </a:p>
            </p:txBody>
          </p:sp>
          <p:sp>
            <p:nvSpPr>
              <p:cNvPr id="180" name="文本框 4"/>
              <p:cNvSpPr txBox="1"/>
              <p:nvPr/>
            </p:nvSpPr>
            <p:spPr>
              <a:xfrm>
                <a:off x="5632758" y="4958677"/>
                <a:ext cx="2201409" cy="919603"/>
              </a:xfrm>
              <a:prstGeom prst="rect">
                <a:avLst/>
              </a:prstGeom>
              <a:noFill/>
            </p:spPr>
            <p:txBody>
              <a:bodyPr wrap="square" lIns="0" tIns="0" rIns="0" bIns="0" rtlCol="0" anchor="ctr" anchorCtr="0">
                <a:spAutoFit/>
              </a:bodyPr>
              <a:lstStyle/>
              <a:p>
                <a:pPr defTabSz="913943" eaLnBrk="0" fontAlgn="base" hangingPunct="0">
                  <a:lnSpc>
                    <a:spcPct val="150000"/>
                  </a:lnSpc>
                  <a:spcBef>
                    <a:spcPct val="0"/>
                  </a:spcBef>
                  <a:spcAft>
                    <a:spcPct val="0"/>
                  </a:spcAft>
                </a:pPr>
                <a:r>
                  <a:rPr lang="en-US" sz="1000" b="1">
                    <a:solidFill>
                      <a:srgbClr val="C00000"/>
                    </a:solidFill>
                    <a:latin typeface="Arial" panose="020B0604020202020204" pitchFamily="34" charset="0"/>
                  </a:rPr>
                  <a:t>One</a:t>
                </a:r>
                <a:r>
                  <a:rPr lang="en-US" sz="900">
                    <a:solidFill>
                      <a:prstClr val="black"/>
                    </a:solidFill>
                    <a:latin typeface="Arial" panose="020B0604020202020204" pitchFamily="34" charset="0"/>
                  </a:rPr>
                  <a:t> management platform supports system operations and O&amp;M</a:t>
                </a:r>
              </a:p>
              <a:p>
                <a:pPr defTabSz="913943" eaLnBrk="0" fontAlgn="base" hangingPunct="0">
                  <a:lnSpc>
                    <a:spcPct val="150000"/>
                  </a:lnSpc>
                  <a:spcBef>
                    <a:spcPct val="0"/>
                  </a:spcBef>
                  <a:spcAft>
                    <a:spcPct val="0"/>
                  </a:spcAft>
                </a:pPr>
                <a:r>
                  <a:rPr lang="en-US" sz="900">
                    <a:solidFill>
                      <a:srgbClr val="EEECE1">
                        <a:lumMod val="25000"/>
                      </a:srgbClr>
                    </a:solidFill>
                    <a:latin typeface="Arial" panose="020B0604020202020204" pitchFamily="34" charset="0"/>
                  </a:rPr>
                  <a:t> </a:t>
                </a:r>
              </a:p>
            </p:txBody>
          </p:sp>
        </p:grpSp>
      </p:grpSp>
      <p:pic>
        <p:nvPicPr>
          <p:cNvPr id="88" name="Picture 19" descr="\\Bchief-sever180\共享\华为\2016\6月\D-201606417-金融营销材料设计-刘泉\文件\link\组 26.png"/>
          <p:cNvPicPr>
            <a:picLocks noChangeAspect="1" noChangeArrowheads="1"/>
          </p:cNvPicPr>
          <p:nvPr/>
        </p:nvPicPr>
        <p:blipFill>
          <a:blip r:embed="rId4" cstate="print">
            <a:lum bright="20000"/>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bwMode="auto">
          <a:xfrm>
            <a:off x="4387630" y="2367223"/>
            <a:ext cx="6932770" cy="1812227"/>
          </a:xfrm>
          <a:prstGeom prst="rect">
            <a:avLst/>
          </a:prstGeom>
          <a:noFill/>
          <a:ln>
            <a:noFill/>
          </a:ln>
        </p:spPr>
      </p:pic>
      <p:pic>
        <p:nvPicPr>
          <p:cNvPr id="134" name="Picture 2" descr="C:\Users\Administrator\Desktop\shutterstock_270016316 [转换]-01.png"/>
          <p:cNvPicPr>
            <a:picLocks noChangeAspect="1" noChangeArrowheads="1"/>
          </p:cNvPicPr>
          <p:nvPr/>
        </p:nvPicPr>
        <p:blipFill>
          <a:blip r:embed="rId6" cstate="print"/>
          <a:srcRect/>
          <a:stretch>
            <a:fillRect/>
          </a:stretch>
        </p:blipFill>
        <p:spPr bwMode="auto">
          <a:xfrm>
            <a:off x="5756261" y="1802426"/>
            <a:ext cx="1204008" cy="572717"/>
          </a:xfrm>
          <a:prstGeom prst="rect">
            <a:avLst/>
          </a:prstGeom>
          <a:noFill/>
        </p:spPr>
      </p:pic>
      <p:pic>
        <p:nvPicPr>
          <p:cNvPr id="136" name="Picture 27" descr="D:\正在进行中\Wangjiaxin\OceanStor-Dorado6000-V3-0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48562" y="1947864"/>
            <a:ext cx="1734907" cy="42149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组合 183"/>
          <p:cNvGrpSpPr/>
          <p:nvPr/>
        </p:nvGrpSpPr>
        <p:grpSpPr>
          <a:xfrm>
            <a:off x="6331008" y="2660475"/>
            <a:ext cx="3071869" cy="979456"/>
            <a:chOff x="11035757" y="1411299"/>
            <a:chExt cx="3770628" cy="1164513"/>
          </a:xfrm>
        </p:grpSpPr>
        <p:sp>
          <p:nvSpPr>
            <p:cNvPr id="156" name="TextBox 162"/>
            <p:cNvSpPr txBox="1"/>
            <p:nvPr/>
          </p:nvSpPr>
          <p:spPr>
            <a:xfrm rot="19571741">
              <a:off x="13792360" y="1800125"/>
              <a:ext cx="1014025" cy="249997"/>
            </a:xfrm>
            <a:prstGeom prst="rect">
              <a:avLst/>
            </a:prstGeom>
            <a:noFill/>
          </p:spPr>
          <p:txBody>
            <a:bodyPr wrap="square" lIns="86347" tIns="43174" rIns="86347" bIns="43174" rtlCol="0">
              <a:spAutoFit/>
            </a:bodyPr>
            <a:lstStyle/>
            <a:p>
              <a:pPr algn="ctr" defTabSz="1151436">
                <a:defRPr/>
              </a:pPr>
              <a:r>
                <a:rPr lang="en-US" sz="800">
                  <a:solidFill>
                    <a:srgbClr val="EEECE1">
                      <a:lumMod val="25000"/>
                    </a:srgbClr>
                  </a:solidFill>
                  <a:latin typeface="Arial" panose="020B0604020202020204" pitchFamily="34" charset="0"/>
                  <a:sym typeface="Arial" pitchFamily="34" charset="0"/>
                </a:rPr>
                <a:t>Deduplication</a:t>
              </a:r>
              <a:endParaRPr lang="en-US" sz="800">
                <a:solidFill>
                  <a:srgbClr val="00B050"/>
                </a:solidFill>
                <a:latin typeface="Arial" panose="020B0604020202020204" pitchFamily="34" charset="0"/>
                <a:sym typeface="Arial" pitchFamily="34" charset="0"/>
              </a:endParaRPr>
            </a:p>
          </p:txBody>
        </p:sp>
        <p:sp>
          <p:nvSpPr>
            <p:cNvPr id="157" name="TextBox 162"/>
            <p:cNvSpPr txBox="1"/>
            <p:nvPr/>
          </p:nvSpPr>
          <p:spPr>
            <a:xfrm rot="943640">
              <a:off x="11189529" y="2107228"/>
              <a:ext cx="1584176" cy="249997"/>
            </a:xfrm>
            <a:prstGeom prst="rect">
              <a:avLst/>
            </a:prstGeom>
            <a:noFill/>
          </p:spPr>
          <p:txBody>
            <a:bodyPr wrap="square" lIns="86347" tIns="43174" rIns="86347" bIns="43174" rtlCol="0">
              <a:spAutoFit/>
            </a:bodyPr>
            <a:lstStyle/>
            <a:p>
              <a:pPr algn="ctr" defTabSz="1151436">
                <a:defRPr/>
              </a:pPr>
              <a:r>
                <a:rPr lang="en-US" sz="800">
                  <a:solidFill>
                    <a:srgbClr val="EEECE1">
                      <a:lumMod val="25000"/>
                    </a:srgbClr>
                  </a:solidFill>
                  <a:latin typeface="Arial" panose="020B0604020202020204" pitchFamily="34" charset="0"/>
                  <a:sym typeface="Arial" pitchFamily="34" charset="0"/>
                </a:rPr>
                <a:t>Compression</a:t>
              </a:r>
            </a:p>
          </p:txBody>
        </p:sp>
        <p:sp>
          <p:nvSpPr>
            <p:cNvPr id="159" name="TextBox 162"/>
            <p:cNvSpPr txBox="1"/>
            <p:nvPr/>
          </p:nvSpPr>
          <p:spPr>
            <a:xfrm rot="21266733">
              <a:off x="12326978" y="2176583"/>
              <a:ext cx="829081" cy="396406"/>
            </a:xfrm>
            <a:prstGeom prst="rect">
              <a:avLst/>
            </a:prstGeom>
            <a:noFill/>
          </p:spPr>
          <p:txBody>
            <a:bodyPr wrap="square" lIns="86347" tIns="43174" rIns="86347" bIns="43174" rtlCol="0">
              <a:spAutoFit/>
            </a:bodyPr>
            <a:lstStyle/>
            <a:p>
              <a:pPr algn="ctr" defTabSz="1151436">
                <a:defRPr/>
              </a:pPr>
              <a:r>
                <a:rPr lang="en-US" sz="800">
                  <a:solidFill>
                    <a:srgbClr val="EEECE1">
                      <a:lumMod val="25000"/>
                    </a:srgbClr>
                  </a:solidFill>
                  <a:latin typeface="Arial" panose="020B0604020202020204" pitchFamily="34" charset="0"/>
                  <a:sym typeface="Arial" pitchFamily="34" charset="0"/>
                </a:rPr>
                <a:t>High-ratio EC</a:t>
              </a:r>
            </a:p>
          </p:txBody>
        </p:sp>
        <p:sp>
          <p:nvSpPr>
            <p:cNvPr id="160" name="TextBox 162"/>
            <p:cNvSpPr txBox="1"/>
            <p:nvPr/>
          </p:nvSpPr>
          <p:spPr>
            <a:xfrm rot="943640">
              <a:off x="13023292" y="2179481"/>
              <a:ext cx="891470" cy="396331"/>
            </a:xfrm>
            <a:prstGeom prst="rect">
              <a:avLst/>
            </a:prstGeom>
            <a:noFill/>
          </p:spPr>
          <p:txBody>
            <a:bodyPr wrap="square" lIns="86347" tIns="43174" rIns="86347" bIns="43174" rtlCol="0">
              <a:spAutoFit/>
            </a:bodyPr>
            <a:lstStyle/>
            <a:p>
              <a:pPr algn="ctr" defTabSz="1151436">
                <a:defRPr/>
              </a:pPr>
              <a:r>
                <a:rPr lang="en-US" sz="800">
                  <a:solidFill>
                    <a:srgbClr val="EEECE1">
                      <a:lumMod val="25000"/>
                    </a:srgbClr>
                  </a:solidFill>
                  <a:latin typeface="Arial" panose="020B0604020202020204" pitchFamily="34" charset="0"/>
                  <a:sym typeface="Arial" pitchFamily="34" charset="0"/>
                </a:rPr>
                <a:t>I/O aggregation</a:t>
              </a:r>
            </a:p>
          </p:txBody>
        </p:sp>
        <p:sp>
          <p:nvSpPr>
            <p:cNvPr id="162" name="TextBox 162"/>
            <p:cNvSpPr txBox="1"/>
            <p:nvPr/>
          </p:nvSpPr>
          <p:spPr>
            <a:xfrm rot="19571741">
              <a:off x="12211829" y="1754364"/>
              <a:ext cx="827186" cy="396331"/>
            </a:xfrm>
            <a:prstGeom prst="rect">
              <a:avLst/>
            </a:prstGeom>
            <a:noFill/>
          </p:spPr>
          <p:txBody>
            <a:bodyPr wrap="square" lIns="86347" tIns="43174" rIns="86347" bIns="43174" rtlCol="0">
              <a:spAutoFit/>
            </a:bodyPr>
            <a:lstStyle/>
            <a:p>
              <a:pPr algn="ctr" defTabSz="1151436">
                <a:defRPr/>
              </a:pPr>
              <a:r>
                <a:rPr lang="en-US" sz="800">
                  <a:solidFill>
                    <a:srgbClr val="EEECE1">
                      <a:lumMod val="25000"/>
                    </a:srgbClr>
                  </a:solidFill>
                  <a:latin typeface="Arial" panose="020B0604020202020204" pitchFamily="34" charset="0"/>
                  <a:sym typeface="Arial" pitchFamily="34" charset="0"/>
                </a:rPr>
                <a:t>Dynamic EC</a:t>
              </a:r>
            </a:p>
          </p:txBody>
        </p:sp>
        <p:sp>
          <p:nvSpPr>
            <p:cNvPr id="163" name="TextBox 162"/>
            <p:cNvSpPr txBox="1"/>
            <p:nvPr/>
          </p:nvSpPr>
          <p:spPr>
            <a:xfrm rot="18603425">
              <a:off x="13111022" y="1815145"/>
              <a:ext cx="827187" cy="258099"/>
            </a:xfrm>
            <a:prstGeom prst="rect">
              <a:avLst/>
            </a:prstGeom>
            <a:noFill/>
          </p:spPr>
          <p:txBody>
            <a:bodyPr wrap="square" lIns="86347" tIns="43174" rIns="86347" bIns="43174" rtlCol="0">
              <a:spAutoFit/>
            </a:bodyPr>
            <a:lstStyle/>
            <a:p>
              <a:pPr algn="ctr" defTabSz="1151436">
                <a:defRPr/>
              </a:pPr>
              <a:r>
                <a:rPr lang="en-US" sz="800">
                  <a:solidFill>
                    <a:srgbClr val="EEECE1">
                      <a:lumMod val="25000"/>
                    </a:srgbClr>
                  </a:solidFill>
                  <a:latin typeface="Arial" panose="020B0604020202020204" pitchFamily="34" charset="0"/>
                  <a:sym typeface="Arial" pitchFamily="34" charset="0"/>
                </a:rPr>
                <a:t>E2E DIF</a:t>
              </a:r>
            </a:p>
          </p:txBody>
        </p:sp>
        <p:sp>
          <p:nvSpPr>
            <p:cNvPr id="182" name="TextBox 162"/>
            <p:cNvSpPr txBox="1"/>
            <p:nvPr/>
          </p:nvSpPr>
          <p:spPr>
            <a:xfrm rot="1197246">
              <a:off x="11035757" y="1574424"/>
              <a:ext cx="827186" cy="396331"/>
            </a:xfrm>
            <a:prstGeom prst="rect">
              <a:avLst/>
            </a:prstGeom>
            <a:noFill/>
          </p:spPr>
          <p:txBody>
            <a:bodyPr wrap="square" lIns="86347" tIns="43174" rIns="86347" bIns="43174" rtlCol="0">
              <a:spAutoFit/>
            </a:bodyPr>
            <a:lstStyle/>
            <a:p>
              <a:pPr algn="ctr" defTabSz="1151436">
                <a:defRPr/>
              </a:pPr>
              <a:r>
                <a:rPr lang="en-US" sz="800">
                  <a:solidFill>
                    <a:srgbClr val="EEECE1">
                      <a:lumMod val="25000"/>
                    </a:srgbClr>
                  </a:solidFill>
                  <a:latin typeface="Arial" panose="020B0604020202020204" pitchFamily="34" charset="0"/>
                  <a:sym typeface="Arial" pitchFamily="34" charset="0"/>
                </a:rPr>
                <a:t>Multi-tenancy</a:t>
              </a:r>
            </a:p>
          </p:txBody>
        </p:sp>
        <p:sp>
          <p:nvSpPr>
            <p:cNvPr id="183" name="TextBox 162"/>
            <p:cNvSpPr txBox="1"/>
            <p:nvPr/>
          </p:nvSpPr>
          <p:spPr>
            <a:xfrm rot="20806727">
              <a:off x="11830338" y="1411299"/>
              <a:ext cx="827186" cy="396331"/>
            </a:xfrm>
            <a:prstGeom prst="rect">
              <a:avLst/>
            </a:prstGeom>
            <a:noFill/>
          </p:spPr>
          <p:txBody>
            <a:bodyPr wrap="square" lIns="86347" tIns="43174" rIns="86347" bIns="43174" rtlCol="0">
              <a:spAutoFit/>
            </a:bodyPr>
            <a:lstStyle/>
            <a:p>
              <a:pPr algn="ctr" defTabSz="1151436">
                <a:defRPr/>
              </a:pPr>
              <a:r>
                <a:rPr lang="en-US" sz="800">
                  <a:solidFill>
                    <a:srgbClr val="EEECE1">
                      <a:lumMod val="25000"/>
                    </a:srgbClr>
                  </a:solidFill>
                  <a:latin typeface="Arial" panose="020B0604020202020204" pitchFamily="34" charset="0"/>
                  <a:sym typeface="Arial" pitchFamily="34" charset="0"/>
                </a:rPr>
                <a:t>Large cluster</a:t>
              </a:r>
            </a:p>
          </p:txBody>
        </p:sp>
      </p:grpSp>
      <p:sp>
        <p:nvSpPr>
          <p:cNvPr id="185" name="矩形 184"/>
          <p:cNvSpPr/>
          <p:nvPr/>
        </p:nvSpPr>
        <p:spPr>
          <a:xfrm>
            <a:off x="5667621" y="2375143"/>
            <a:ext cx="1505148" cy="276927"/>
          </a:xfrm>
          <a:prstGeom prst="rect">
            <a:avLst/>
          </a:prstGeom>
        </p:spPr>
        <p:txBody>
          <a:bodyPr wrap="none">
            <a:spAutoFit/>
          </a:bodyPr>
          <a:lstStyle/>
          <a:p>
            <a:r>
              <a:rPr lang="en-US" sz="1200" b="1">
                <a:solidFill>
                  <a:prstClr val="black"/>
                </a:solidFill>
                <a:latin typeface="Arial" panose="020B0604020202020204" pitchFamily="34" charset="0"/>
              </a:rPr>
              <a:t>Public cloud gene</a:t>
            </a:r>
          </a:p>
        </p:txBody>
      </p:sp>
      <p:sp>
        <p:nvSpPr>
          <p:cNvPr id="87" name="矩形 86"/>
          <p:cNvSpPr/>
          <p:nvPr/>
        </p:nvSpPr>
        <p:spPr>
          <a:xfrm>
            <a:off x="8177305" y="2400318"/>
            <a:ext cx="2259966" cy="276927"/>
          </a:xfrm>
          <a:prstGeom prst="rect">
            <a:avLst/>
          </a:prstGeom>
        </p:spPr>
        <p:txBody>
          <a:bodyPr wrap="none">
            <a:spAutoFit/>
          </a:bodyPr>
          <a:lstStyle/>
          <a:p>
            <a:r>
              <a:rPr lang="en-US" sz="1200" b="1">
                <a:solidFill>
                  <a:prstClr val="black"/>
                </a:solidFill>
                <a:latin typeface="Arial" panose="020B0604020202020204" pitchFamily="34" charset="0"/>
              </a:rPr>
              <a:t>Enterprise-class capabilities</a:t>
            </a:r>
          </a:p>
        </p:txBody>
      </p:sp>
      <p:sp>
        <p:nvSpPr>
          <p:cNvPr id="99" name="十字形 98"/>
          <p:cNvSpPr/>
          <p:nvPr/>
        </p:nvSpPr>
        <p:spPr>
          <a:xfrm>
            <a:off x="7208327" y="1985851"/>
            <a:ext cx="528077" cy="422653"/>
          </a:xfrm>
          <a:prstGeom prst="plus">
            <a:avLst>
              <a:gd name="adj" fmla="val 417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latin typeface="Arial" panose="020B0604020202020204" pitchFamily="34" charset="0"/>
            </a:endParaRPr>
          </a:p>
        </p:txBody>
      </p:sp>
      <p:pic>
        <p:nvPicPr>
          <p:cNvPr id="95" name="Picture 14" descr="\\Bchief-sever180\共享\华为\2016\8月\旗舰大会胶片美化-张大震\文件\link\storoge.png"/>
          <p:cNvPicPr>
            <a:picLocks noChangeAspect="1" noChangeArrowheads="1"/>
          </p:cNvPicPr>
          <p:nvPr/>
        </p:nvPicPr>
        <p:blipFill>
          <a:blip r:embed="rId8" cstate="print"/>
          <a:stretch>
            <a:fillRect/>
          </a:stretch>
        </p:blipFill>
        <p:spPr bwMode="auto">
          <a:xfrm>
            <a:off x="6028465" y="4004658"/>
            <a:ext cx="3644332" cy="585353"/>
          </a:xfrm>
          <a:prstGeom prst="rect">
            <a:avLst/>
          </a:prstGeom>
          <a:noFill/>
          <a:ln>
            <a:noFill/>
          </a:ln>
        </p:spPr>
      </p:pic>
      <p:sp>
        <p:nvSpPr>
          <p:cNvPr id="62" name="标题 1"/>
          <p:cNvSpPr txBox="1">
            <a:spLocks/>
          </p:cNvSpPr>
          <p:nvPr/>
        </p:nvSpPr>
        <p:spPr>
          <a:xfrm>
            <a:off x="264871" y="191668"/>
            <a:ext cx="11373063" cy="657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err="1">
                <a:latin typeface="Arial" panose="020B0604020202020204" pitchFamily="34" charset="0"/>
                <a:ea typeface="微软雅黑" pitchFamily="34" charset="-122"/>
              </a:rPr>
              <a:t>OceanStor</a:t>
            </a:r>
            <a:r>
              <a:rPr lang="en-US" altLang="zh-CN" sz="2800">
                <a:latin typeface="Arial" panose="020B0604020202020204" pitchFamily="34" charset="0"/>
                <a:ea typeface="微软雅黑" pitchFamily="34" charset="-122"/>
              </a:rPr>
              <a:t> 100D Storage Highlights</a:t>
            </a:r>
            <a:endParaRPr lang="zh-CN" altLang="en-US" sz="2800">
              <a:latin typeface="Arial" panose="020B0604020202020204" pitchFamily="34" charset="0"/>
              <a:ea typeface="微软雅黑" pitchFamily="34" charset="-122"/>
            </a:endParaRPr>
          </a:p>
        </p:txBody>
      </p:sp>
      <p:graphicFrame>
        <p:nvGraphicFramePr>
          <p:cNvPr id="63" name="Diagram 62">
            <a:extLst>
              <a:ext uri="{FF2B5EF4-FFF2-40B4-BE49-F238E27FC236}">
                <a16:creationId xmlns:a16="http://schemas.microsoft.com/office/drawing/2014/main" id="{1197CFD0-F85A-5A4A-BC6B-440AAF9805EA}"/>
              </a:ext>
            </a:extLst>
          </p:cNvPr>
          <p:cNvGraphicFramePr/>
          <p:nvPr>
            <p:extLst>
              <p:ext uri="{D42A27DB-BD31-4B8C-83A1-F6EECF244321}">
                <p14:modId xmlns:p14="http://schemas.microsoft.com/office/powerpoint/2010/main" val="3052709015"/>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2111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5FDD-5F61-4F16-AD00-5685AE50166B}"/>
              </a:ext>
            </a:extLst>
          </p:cNvPr>
          <p:cNvSpPr>
            <a:spLocks noGrp="1"/>
          </p:cNvSpPr>
          <p:nvPr>
            <p:ph type="title"/>
          </p:nvPr>
        </p:nvSpPr>
        <p:spPr/>
        <p:txBody>
          <a:bodyPr/>
          <a:lstStyle/>
          <a:p>
            <a:br>
              <a:rPr lang="en-US"/>
            </a:br>
            <a:endParaRPr lang="en-US"/>
          </a:p>
        </p:txBody>
      </p:sp>
      <p:sp>
        <p:nvSpPr>
          <p:cNvPr id="3" name="Content Placeholder 2">
            <a:extLst>
              <a:ext uri="{FF2B5EF4-FFF2-40B4-BE49-F238E27FC236}">
                <a16:creationId xmlns:a16="http://schemas.microsoft.com/office/drawing/2014/main" id="{BC7B8ADF-B83C-4D1E-B2A3-A72B182E88D0}"/>
              </a:ext>
            </a:extLst>
          </p:cNvPr>
          <p:cNvSpPr>
            <a:spLocks noGrp="1"/>
          </p:cNvSpPr>
          <p:nvPr>
            <p:ph idx="1"/>
          </p:nvPr>
        </p:nvSpPr>
        <p:spPr/>
        <p:txBody>
          <a:bodyPr/>
          <a:lstStyle/>
          <a:p>
            <a:pPr marL="0" indent="0">
              <a:buNone/>
            </a:pPr>
            <a:r>
              <a:rPr lang="en-US"/>
              <a:t>Global Cache</a:t>
            </a:r>
          </a:p>
          <a:p>
            <a:pPr marL="0" indent="0">
              <a:buNone/>
            </a:pPr>
            <a:endParaRPr lang="en-US"/>
          </a:p>
        </p:txBody>
      </p:sp>
      <p:pic>
        <p:nvPicPr>
          <p:cNvPr id="12291" name="d0e2476">
            <a:extLst>
              <a:ext uri="{FF2B5EF4-FFF2-40B4-BE49-F238E27FC236}">
                <a16:creationId xmlns:a16="http://schemas.microsoft.com/office/drawing/2014/main" id="{6B15FD92-40A5-4119-A480-3D04B2788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674" y="674372"/>
            <a:ext cx="7005094" cy="6182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979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76B0-C1A8-4D46-B555-02DD8D33393A}"/>
              </a:ext>
            </a:extLst>
          </p:cNvPr>
          <p:cNvSpPr>
            <a:spLocks noGrp="1"/>
          </p:cNvSpPr>
          <p:nvPr>
            <p:ph type="title"/>
          </p:nvPr>
        </p:nvSpPr>
        <p:spPr/>
        <p:txBody>
          <a:bodyPr/>
          <a:lstStyle/>
          <a:p>
            <a:r>
              <a:rPr lang="en-US" sz="3599" b="1"/>
              <a:t>RAID 2.0+</a:t>
            </a:r>
            <a:br>
              <a:rPr lang="en-US"/>
            </a:br>
            <a:endParaRPr lang="en-US"/>
          </a:p>
        </p:txBody>
      </p:sp>
      <p:sp>
        <p:nvSpPr>
          <p:cNvPr id="3" name="Content Placeholder 2">
            <a:extLst>
              <a:ext uri="{FF2B5EF4-FFF2-40B4-BE49-F238E27FC236}">
                <a16:creationId xmlns:a16="http://schemas.microsoft.com/office/drawing/2014/main" id="{69E975D6-3D89-4EBA-8ACC-813C65139781}"/>
              </a:ext>
            </a:extLst>
          </p:cNvPr>
          <p:cNvSpPr>
            <a:spLocks noGrp="1"/>
          </p:cNvSpPr>
          <p:nvPr>
            <p:ph idx="1"/>
          </p:nvPr>
        </p:nvSpPr>
        <p:spPr/>
        <p:txBody>
          <a:bodyPr/>
          <a:lstStyle/>
          <a:p>
            <a:pPr marL="0" indent="0">
              <a:buNone/>
            </a:pPr>
            <a:br>
              <a:rPr lang="en-US"/>
            </a:br>
            <a:endParaRPr lang="en-US"/>
          </a:p>
          <a:p>
            <a:pPr marL="0" indent="0">
              <a:buNone/>
            </a:pPr>
            <a:endParaRPr lang="en-US"/>
          </a:p>
          <a:p>
            <a:pPr marL="0" indent="0">
              <a:buNone/>
            </a:pPr>
            <a:endParaRPr lang="en-US"/>
          </a:p>
          <a:p>
            <a:pPr marL="0" indent="0">
              <a:buNone/>
            </a:pPr>
            <a:endParaRPr lang="en-US"/>
          </a:p>
        </p:txBody>
      </p:sp>
      <p:pic>
        <p:nvPicPr>
          <p:cNvPr id="15362" name="d0e2548">
            <a:extLst>
              <a:ext uri="{FF2B5EF4-FFF2-40B4-BE49-F238E27FC236}">
                <a16:creationId xmlns:a16="http://schemas.microsoft.com/office/drawing/2014/main" id="{ACC4DE00-CE92-4889-BDC1-64FF054D4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549" y="1309705"/>
            <a:ext cx="10327141" cy="393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7964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FEFA-8573-4322-B927-C5441B392885}"/>
              </a:ext>
            </a:extLst>
          </p:cNvPr>
          <p:cNvSpPr>
            <a:spLocks noGrp="1"/>
          </p:cNvSpPr>
          <p:nvPr>
            <p:ph type="title"/>
          </p:nvPr>
        </p:nvSpPr>
        <p:spPr/>
        <p:txBody>
          <a:bodyPr/>
          <a:lstStyle/>
          <a:p>
            <a:br>
              <a:rPr lang="en-US"/>
            </a:br>
            <a:endParaRPr lang="en-US"/>
          </a:p>
        </p:txBody>
      </p:sp>
      <p:sp>
        <p:nvSpPr>
          <p:cNvPr id="3" name="Content Placeholder 2">
            <a:extLst>
              <a:ext uri="{FF2B5EF4-FFF2-40B4-BE49-F238E27FC236}">
                <a16:creationId xmlns:a16="http://schemas.microsoft.com/office/drawing/2014/main" id="{9AD8D92B-4EB3-47EE-9287-D28064765D9A}"/>
              </a:ext>
            </a:extLst>
          </p:cNvPr>
          <p:cNvSpPr>
            <a:spLocks noGrp="1"/>
          </p:cNvSpPr>
          <p:nvPr>
            <p:ph idx="1"/>
          </p:nvPr>
        </p:nvSpPr>
        <p:spPr/>
        <p:txBody>
          <a:bodyPr/>
          <a:lstStyle/>
          <a:p>
            <a:pPr marL="0" indent="0">
              <a:buNone/>
            </a:pPr>
            <a:r>
              <a:rPr lang="en-US" err="1"/>
              <a:t>Lockfree</a:t>
            </a:r>
            <a:r>
              <a:rPr lang="en-US"/>
              <a:t> IO handling </a:t>
            </a:r>
          </a:p>
        </p:txBody>
      </p:sp>
      <p:pic>
        <p:nvPicPr>
          <p:cNvPr id="16386" name="d0e2637">
            <a:extLst>
              <a:ext uri="{FF2B5EF4-FFF2-40B4-BE49-F238E27FC236}">
                <a16:creationId xmlns:a16="http://schemas.microsoft.com/office/drawing/2014/main" id="{97D870BB-8F1D-482A-A37E-104DF90C6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135" y="841233"/>
            <a:ext cx="11112217" cy="568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696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5093" y="1413396"/>
            <a:ext cx="11394627" cy="3820908"/>
            <a:chOff x="392967" y="1412875"/>
            <a:chExt cx="11402047" cy="4827219"/>
          </a:xfrm>
        </p:grpSpPr>
        <p:sp>
          <p:nvSpPr>
            <p:cNvPr id="65" name="Rectangle 5"/>
            <p:cNvSpPr/>
            <p:nvPr/>
          </p:nvSpPr>
          <p:spPr>
            <a:xfrm>
              <a:off x="556877" y="3052880"/>
              <a:ext cx="11014585" cy="485990"/>
            </a:xfrm>
            <a:prstGeom prst="rect">
              <a:avLst/>
            </a:prstGeom>
            <a:solidFill>
              <a:schemeClr val="bg1">
                <a:lumMod val="50000"/>
                <a:alpha val="10196"/>
              </a:schemeClr>
            </a:solidFill>
            <a:ln>
              <a:noFill/>
            </a:ln>
          </p:spPr>
          <p:txBody>
            <a:bodyPr vert="horz" wrap="square" lIns="0" tIns="0" rIns="0" bIns="0" numCol="1" anchor="ctr" anchorCtr="0" compatLnSpc="1">
              <a:prstTxWarp prst="textNoShape">
                <a:avLst/>
              </a:prstTxWarp>
              <a:noAutofit/>
            </a:bodyPr>
            <a:lstStyle/>
            <a:p>
              <a:pPr fontAlgn="ctr"/>
              <a:endParaRPr lang="en-US" sz="1399">
                <a:latin typeface="Arial" panose="020B0604020202020204" pitchFamily="34" charset="0"/>
                <a:ea typeface="微软雅黑" pitchFamily="34" charset="-122"/>
              </a:endParaRPr>
            </a:p>
          </p:txBody>
        </p:sp>
        <p:sp>
          <p:nvSpPr>
            <p:cNvPr id="66" name="Rectangle 6"/>
            <p:cNvSpPr/>
            <p:nvPr/>
          </p:nvSpPr>
          <p:spPr>
            <a:xfrm>
              <a:off x="556877" y="4024860"/>
              <a:ext cx="11014585" cy="485990"/>
            </a:xfrm>
            <a:prstGeom prst="rect">
              <a:avLst/>
            </a:prstGeom>
            <a:solidFill>
              <a:schemeClr val="bg1">
                <a:lumMod val="50000"/>
                <a:alpha val="10196"/>
              </a:schemeClr>
            </a:solidFill>
            <a:ln>
              <a:noFill/>
            </a:ln>
          </p:spPr>
          <p:txBody>
            <a:bodyPr vert="horz" wrap="square" lIns="0" tIns="0" rIns="0" bIns="0" numCol="1" anchor="ctr" anchorCtr="0" compatLnSpc="1">
              <a:prstTxWarp prst="textNoShape">
                <a:avLst/>
              </a:prstTxWarp>
              <a:noAutofit/>
            </a:bodyPr>
            <a:lstStyle/>
            <a:p>
              <a:pPr fontAlgn="ctr"/>
              <a:endParaRPr lang="en-US" sz="1399">
                <a:latin typeface="Arial" panose="020B0604020202020204" pitchFamily="34" charset="0"/>
                <a:ea typeface="微软雅黑" pitchFamily="34" charset="-122"/>
              </a:endParaRPr>
            </a:p>
          </p:txBody>
        </p:sp>
        <p:sp>
          <p:nvSpPr>
            <p:cNvPr id="67" name="Rectangle 7"/>
            <p:cNvSpPr/>
            <p:nvPr/>
          </p:nvSpPr>
          <p:spPr>
            <a:xfrm>
              <a:off x="556877" y="4996839"/>
              <a:ext cx="11014585" cy="485990"/>
            </a:xfrm>
            <a:prstGeom prst="rect">
              <a:avLst/>
            </a:prstGeom>
            <a:solidFill>
              <a:schemeClr val="bg1">
                <a:lumMod val="50000"/>
                <a:alpha val="10196"/>
              </a:schemeClr>
            </a:solidFill>
            <a:ln>
              <a:noFill/>
            </a:ln>
          </p:spPr>
          <p:txBody>
            <a:bodyPr vert="horz" wrap="square" lIns="0" tIns="0" rIns="0" bIns="0" numCol="1" anchor="ctr" anchorCtr="0" compatLnSpc="1">
              <a:prstTxWarp prst="textNoShape">
                <a:avLst/>
              </a:prstTxWarp>
              <a:noAutofit/>
            </a:bodyPr>
            <a:lstStyle/>
            <a:p>
              <a:pPr fontAlgn="ctr"/>
              <a:endParaRPr lang="en-US" sz="1399">
                <a:latin typeface="Arial" panose="020B0604020202020204" pitchFamily="34" charset="0"/>
                <a:ea typeface="微软雅黑" pitchFamily="34" charset="-122"/>
              </a:endParaRPr>
            </a:p>
          </p:txBody>
        </p:sp>
        <p:sp>
          <p:nvSpPr>
            <p:cNvPr id="68" name="Rectangle 8"/>
            <p:cNvSpPr/>
            <p:nvPr/>
          </p:nvSpPr>
          <p:spPr>
            <a:xfrm>
              <a:off x="556876" y="2080897"/>
              <a:ext cx="11014585" cy="485990"/>
            </a:xfrm>
            <a:prstGeom prst="rect">
              <a:avLst/>
            </a:prstGeom>
            <a:solidFill>
              <a:schemeClr val="bg1">
                <a:lumMod val="50000"/>
                <a:alpha val="10196"/>
              </a:schemeClr>
            </a:solidFill>
            <a:ln>
              <a:noFill/>
            </a:ln>
          </p:spPr>
          <p:txBody>
            <a:bodyPr vert="horz" wrap="square" lIns="0" tIns="0" rIns="0" bIns="0" numCol="1" anchor="ctr" anchorCtr="0" compatLnSpc="1">
              <a:prstTxWarp prst="textNoShape">
                <a:avLst/>
              </a:prstTxWarp>
              <a:noAutofit/>
            </a:bodyPr>
            <a:lstStyle/>
            <a:p>
              <a:pPr fontAlgn="ctr"/>
              <a:endParaRPr lang="en-US" sz="1399">
                <a:latin typeface="Arial" panose="020B0604020202020204" pitchFamily="34" charset="0"/>
                <a:ea typeface="微软雅黑" pitchFamily="34" charset="-122"/>
              </a:endParaRPr>
            </a:p>
          </p:txBody>
        </p:sp>
        <p:grpSp>
          <p:nvGrpSpPr>
            <p:cNvPr id="69" name="Group 9"/>
            <p:cNvGrpSpPr/>
            <p:nvPr/>
          </p:nvGrpSpPr>
          <p:grpSpPr>
            <a:xfrm>
              <a:off x="556877" y="1412876"/>
              <a:ext cx="11014585" cy="4753222"/>
              <a:chOff x="601783" y="1433014"/>
              <a:chExt cx="10988434" cy="4694830"/>
            </a:xfrm>
          </p:grpSpPr>
          <p:sp>
            <p:nvSpPr>
              <p:cNvPr id="120" name="Rectangle 60"/>
              <p:cNvSpPr/>
              <p:nvPr/>
            </p:nvSpPr>
            <p:spPr>
              <a:xfrm>
                <a:off x="2799470" y="1433014"/>
                <a:ext cx="2197687" cy="4694830"/>
              </a:xfrm>
              <a:prstGeom prst="rect">
                <a:avLst/>
              </a:prstGeom>
              <a:noFill/>
              <a:ln w="12700" cap="flat" cmpd="sng" algn="ctr">
                <a:solidFill>
                  <a:srgbClr val="FFFFFF">
                    <a:lumMod val="65000"/>
                  </a:srgbClr>
                </a:solidFill>
                <a:prstDash val="solid"/>
                <a:miter lim="800000"/>
              </a:ln>
              <a:effectLst/>
            </p:spPr>
            <p:txBody>
              <a:bodyPr wrap="square" lIns="0" tIns="0" rIns="0" bIns="0" rtlCol="0" anchor="ctr" anchorCtr="0">
                <a:noAutofit/>
              </a:bodyPr>
              <a:lstStyle/>
              <a:p>
                <a:pPr algn="ctr" defTabSz="913943" fontAlgn="ctr">
                  <a:defRPr/>
                </a:pPr>
                <a:endParaRPr lang="en-US" sz="1050" kern="0">
                  <a:solidFill>
                    <a:srgbClr val="FFFFFF"/>
                  </a:solidFill>
                  <a:latin typeface="Arial" panose="020B0604020202020204" pitchFamily="34" charset="0"/>
                  <a:ea typeface="微软雅黑" panose="020B0503020204020204" pitchFamily="34" charset="-122"/>
                </a:endParaRPr>
              </a:p>
            </p:txBody>
          </p:sp>
          <p:sp>
            <p:nvSpPr>
              <p:cNvPr id="121" name="Rectangle 61"/>
              <p:cNvSpPr/>
              <p:nvPr/>
            </p:nvSpPr>
            <p:spPr>
              <a:xfrm>
                <a:off x="4997157" y="1433014"/>
                <a:ext cx="2197687" cy="4694830"/>
              </a:xfrm>
              <a:prstGeom prst="rect">
                <a:avLst/>
              </a:prstGeom>
              <a:noFill/>
              <a:ln w="12700" cap="flat" cmpd="sng" algn="ctr">
                <a:solidFill>
                  <a:srgbClr val="FFFFFF">
                    <a:lumMod val="65000"/>
                  </a:srgbClr>
                </a:solidFill>
                <a:prstDash val="solid"/>
                <a:miter lim="800000"/>
              </a:ln>
              <a:effectLst/>
            </p:spPr>
            <p:txBody>
              <a:bodyPr wrap="square" lIns="0" tIns="0" rIns="0" bIns="0" rtlCol="0" anchor="ctr" anchorCtr="0">
                <a:noAutofit/>
              </a:bodyPr>
              <a:lstStyle/>
              <a:p>
                <a:pPr algn="ctr" defTabSz="913943" fontAlgn="ctr">
                  <a:defRPr/>
                </a:pPr>
                <a:endParaRPr lang="en-US" sz="1050" kern="0">
                  <a:solidFill>
                    <a:srgbClr val="FFFFFF"/>
                  </a:solidFill>
                  <a:latin typeface="Arial" panose="020B0604020202020204" pitchFamily="34" charset="0"/>
                  <a:ea typeface="微软雅黑" panose="020B0503020204020204" pitchFamily="34" charset="-122"/>
                </a:endParaRPr>
              </a:p>
            </p:txBody>
          </p:sp>
          <p:sp>
            <p:nvSpPr>
              <p:cNvPr id="122" name="Rectangle 62"/>
              <p:cNvSpPr/>
              <p:nvPr/>
            </p:nvSpPr>
            <p:spPr>
              <a:xfrm>
                <a:off x="7194843" y="1433014"/>
                <a:ext cx="2197687" cy="4694830"/>
              </a:xfrm>
              <a:prstGeom prst="rect">
                <a:avLst/>
              </a:prstGeom>
              <a:noFill/>
              <a:ln w="12700" cap="flat" cmpd="sng" algn="ctr">
                <a:solidFill>
                  <a:srgbClr val="FFFFFF">
                    <a:lumMod val="65000"/>
                  </a:srgbClr>
                </a:solidFill>
                <a:prstDash val="solid"/>
                <a:miter lim="800000"/>
              </a:ln>
              <a:effectLst/>
            </p:spPr>
            <p:txBody>
              <a:bodyPr wrap="square" lIns="0" tIns="0" rIns="0" bIns="0" rtlCol="0" anchor="ctr" anchorCtr="0">
                <a:noAutofit/>
              </a:bodyPr>
              <a:lstStyle/>
              <a:p>
                <a:pPr algn="ctr" defTabSz="913943" fontAlgn="ctr">
                  <a:defRPr/>
                </a:pPr>
                <a:endParaRPr lang="en-US" sz="1050" kern="0">
                  <a:solidFill>
                    <a:srgbClr val="FFFFFF"/>
                  </a:solidFill>
                  <a:latin typeface="Arial" panose="020B0604020202020204" pitchFamily="34" charset="0"/>
                  <a:ea typeface="微软雅黑" panose="020B0503020204020204" pitchFamily="34" charset="-122"/>
                </a:endParaRPr>
              </a:p>
            </p:txBody>
          </p:sp>
          <p:sp>
            <p:nvSpPr>
              <p:cNvPr id="123" name="Rectangle 63"/>
              <p:cNvSpPr/>
              <p:nvPr/>
            </p:nvSpPr>
            <p:spPr>
              <a:xfrm>
                <a:off x="9392530" y="1433014"/>
                <a:ext cx="2197687" cy="4694830"/>
              </a:xfrm>
              <a:prstGeom prst="rect">
                <a:avLst/>
              </a:prstGeom>
              <a:noFill/>
              <a:ln w="12700" cap="flat" cmpd="sng" algn="ctr">
                <a:solidFill>
                  <a:srgbClr val="FFFFFF">
                    <a:lumMod val="65000"/>
                  </a:srgbClr>
                </a:solidFill>
                <a:prstDash val="solid"/>
                <a:miter lim="800000"/>
              </a:ln>
              <a:effectLst/>
            </p:spPr>
            <p:txBody>
              <a:bodyPr wrap="square" lIns="0" tIns="0" rIns="0" bIns="0" rtlCol="0" anchor="ctr" anchorCtr="0">
                <a:noAutofit/>
              </a:bodyPr>
              <a:lstStyle/>
              <a:p>
                <a:pPr algn="ctr" defTabSz="913943" fontAlgn="ctr">
                  <a:defRPr/>
                </a:pPr>
                <a:endParaRPr lang="en-US" sz="1050" kern="0">
                  <a:solidFill>
                    <a:srgbClr val="FFFFFF"/>
                  </a:solidFill>
                  <a:latin typeface="Arial" panose="020B0604020202020204" pitchFamily="34" charset="0"/>
                  <a:ea typeface="微软雅黑" panose="020B0503020204020204" pitchFamily="34" charset="-122"/>
                </a:endParaRPr>
              </a:p>
            </p:txBody>
          </p:sp>
          <p:sp>
            <p:nvSpPr>
              <p:cNvPr id="124" name="Rectangle 64"/>
              <p:cNvSpPr/>
              <p:nvPr/>
            </p:nvSpPr>
            <p:spPr>
              <a:xfrm>
                <a:off x="601783" y="1433014"/>
                <a:ext cx="2197687" cy="4694830"/>
              </a:xfrm>
              <a:prstGeom prst="rect">
                <a:avLst/>
              </a:prstGeom>
              <a:noFill/>
              <a:ln w="12700" cap="flat" cmpd="sng" algn="ctr">
                <a:solidFill>
                  <a:srgbClr val="FFFFFF">
                    <a:lumMod val="65000"/>
                  </a:srgbClr>
                </a:solidFill>
                <a:prstDash val="solid"/>
                <a:miter lim="800000"/>
              </a:ln>
              <a:effectLst/>
            </p:spPr>
            <p:txBody>
              <a:bodyPr wrap="square" lIns="0" tIns="0" rIns="0" bIns="0" rtlCol="0" anchor="ctr" anchorCtr="0">
                <a:noAutofit/>
              </a:bodyPr>
              <a:lstStyle/>
              <a:p>
                <a:pPr algn="ctr" defTabSz="913943" fontAlgn="ctr">
                  <a:defRPr/>
                </a:pPr>
                <a:endParaRPr lang="en-US" sz="1050" kern="0">
                  <a:solidFill>
                    <a:srgbClr val="FFFFFF"/>
                  </a:solidFill>
                  <a:latin typeface="Arial" panose="020B0604020202020204" pitchFamily="34" charset="0"/>
                  <a:ea typeface="微软雅黑" panose="020B0503020204020204" pitchFamily="34" charset="-122"/>
                </a:endParaRPr>
              </a:p>
            </p:txBody>
          </p:sp>
        </p:grpSp>
        <p:sp>
          <p:nvSpPr>
            <p:cNvPr id="70" name="Rectangle 10"/>
            <p:cNvSpPr/>
            <p:nvPr/>
          </p:nvSpPr>
          <p:spPr>
            <a:xfrm>
              <a:off x="556877" y="1412877"/>
              <a:ext cx="2202916" cy="668022"/>
            </a:xfrm>
            <a:prstGeom prst="rect">
              <a:avLst/>
            </a:prstGeom>
            <a:solidFill>
              <a:srgbClr val="2298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fontAlgn="ctr"/>
              <a:r>
                <a:rPr lang="en-US" sz="1399" b="1">
                  <a:latin typeface="Arial" panose="020B0604020202020204" pitchFamily="34" charset="0"/>
                </a:rPr>
                <a:t>Reliable Manufacturing</a:t>
              </a:r>
              <a:endParaRPr lang="en-US" altLang="zh-CN" sz="1399" b="1">
                <a:latin typeface="Arial" panose="020B0604020202020204" pitchFamily="34" charset="0"/>
                <a:ea typeface="微软雅黑" pitchFamily="34" charset="-122"/>
              </a:endParaRPr>
            </a:p>
          </p:txBody>
        </p:sp>
        <p:sp>
          <p:nvSpPr>
            <p:cNvPr id="71" name="Rectangle 11"/>
            <p:cNvSpPr/>
            <p:nvPr/>
          </p:nvSpPr>
          <p:spPr>
            <a:xfrm>
              <a:off x="2759795" y="1412878"/>
              <a:ext cx="2202916" cy="668022"/>
            </a:xfrm>
            <a:prstGeom prst="rect">
              <a:avLst/>
            </a:prstGeom>
            <a:solidFill>
              <a:srgbClr val="2298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fontAlgn="ctr"/>
              <a:r>
                <a:rPr lang="en-US" sz="1399" b="1">
                  <a:latin typeface="Arial" panose="020B0604020202020204" pitchFamily="34" charset="0"/>
                </a:rPr>
                <a:t>Reliable Component and Node</a:t>
              </a:r>
              <a:endParaRPr lang="en-US" altLang="zh-CN" sz="1399" b="1">
                <a:latin typeface="Arial" panose="020B0604020202020204" pitchFamily="34" charset="0"/>
                <a:ea typeface="微软雅黑" pitchFamily="34" charset="-122"/>
              </a:endParaRPr>
            </a:p>
          </p:txBody>
        </p:sp>
        <p:sp>
          <p:nvSpPr>
            <p:cNvPr id="72" name="Rectangle 12"/>
            <p:cNvSpPr/>
            <p:nvPr/>
          </p:nvSpPr>
          <p:spPr>
            <a:xfrm>
              <a:off x="4962710" y="1412876"/>
              <a:ext cx="2202918" cy="668022"/>
            </a:xfrm>
            <a:prstGeom prst="rect">
              <a:avLst/>
            </a:prstGeom>
            <a:solidFill>
              <a:srgbClr val="2298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fontAlgn="ctr"/>
              <a:r>
                <a:rPr lang="en-US" sz="1399" b="1">
                  <a:latin typeface="Arial" panose="020B0604020202020204" pitchFamily="34" charset="0"/>
                </a:rPr>
                <a:t>Reliable Cluster</a:t>
              </a:r>
              <a:endParaRPr lang="en-US" altLang="zh-CN" sz="1399" b="1">
                <a:latin typeface="Arial" panose="020B0604020202020204" pitchFamily="34" charset="0"/>
                <a:ea typeface="微软雅黑" pitchFamily="34" charset="-122"/>
              </a:endParaRPr>
            </a:p>
          </p:txBody>
        </p:sp>
        <p:sp>
          <p:nvSpPr>
            <p:cNvPr id="73" name="Rectangle 13"/>
            <p:cNvSpPr/>
            <p:nvPr/>
          </p:nvSpPr>
          <p:spPr>
            <a:xfrm>
              <a:off x="7165627" y="1412876"/>
              <a:ext cx="2202916" cy="668022"/>
            </a:xfrm>
            <a:prstGeom prst="rect">
              <a:avLst/>
            </a:prstGeom>
            <a:solidFill>
              <a:srgbClr val="2298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fontAlgn="ctr"/>
              <a:r>
                <a:rPr lang="en-US" sz="1399" b="1">
                  <a:latin typeface="Arial" panose="020B0604020202020204" pitchFamily="34" charset="0"/>
                </a:rPr>
                <a:t>Reliable DC</a:t>
              </a:r>
              <a:endParaRPr lang="en-US" sz="1399" b="1">
                <a:latin typeface="Arial" panose="020B0604020202020204" pitchFamily="34" charset="0"/>
                <a:ea typeface="微软雅黑" pitchFamily="34" charset="-122"/>
              </a:endParaRPr>
            </a:p>
          </p:txBody>
        </p:sp>
        <p:sp>
          <p:nvSpPr>
            <p:cNvPr id="74" name="Rectangle 14"/>
            <p:cNvSpPr/>
            <p:nvPr/>
          </p:nvSpPr>
          <p:spPr>
            <a:xfrm>
              <a:off x="9368545" y="1412875"/>
              <a:ext cx="2202916" cy="668022"/>
            </a:xfrm>
            <a:prstGeom prst="rect">
              <a:avLst/>
            </a:prstGeom>
            <a:solidFill>
              <a:srgbClr val="2298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fontAlgn="ctr"/>
              <a:r>
                <a:rPr lang="en-US" sz="1399" b="1">
                  <a:latin typeface="Arial" panose="020B0604020202020204" pitchFamily="34" charset="0"/>
                </a:rPr>
                <a:t>Reliable O&amp;M</a:t>
              </a:r>
              <a:endParaRPr lang="en-US" sz="1399" b="1">
                <a:latin typeface="Arial" panose="020B0604020202020204" pitchFamily="34" charset="0"/>
                <a:ea typeface="微软雅黑" pitchFamily="34" charset="-122"/>
              </a:endParaRPr>
            </a:p>
          </p:txBody>
        </p:sp>
        <p:sp>
          <p:nvSpPr>
            <p:cNvPr id="108" name="TextBox 48"/>
            <p:cNvSpPr txBox="1"/>
            <p:nvPr/>
          </p:nvSpPr>
          <p:spPr>
            <a:xfrm>
              <a:off x="679230" y="2636152"/>
              <a:ext cx="2031748" cy="349724"/>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Premium components</a:t>
              </a:r>
              <a:endParaRPr lang="en-US" sz="1050" kern="0">
                <a:solidFill>
                  <a:srgbClr val="5C5C5C"/>
                </a:solidFill>
                <a:latin typeface="Arial" panose="020B0604020202020204" pitchFamily="34" charset="0"/>
                <a:ea typeface="微软雅黑" panose="020B0503020204020204" pitchFamily="34" charset="-122"/>
              </a:endParaRPr>
            </a:p>
          </p:txBody>
        </p:sp>
        <p:sp>
          <p:nvSpPr>
            <p:cNvPr id="109" name="TextBox 49"/>
            <p:cNvSpPr txBox="1"/>
            <p:nvPr/>
          </p:nvSpPr>
          <p:spPr>
            <a:xfrm>
              <a:off x="673566" y="4132066"/>
              <a:ext cx="2043079"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Huawei production and test</a:t>
              </a:r>
              <a:endParaRPr lang="en-US" sz="1050" kern="0">
                <a:solidFill>
                  <a:srgbClr val="5C5C5C"/>
                </a:solidFill>
                <a:latin typeface="Arial" panose="020B0604020202020204" pitchFamily="34" charset="0"/>
                <a:ea typeface="微软雅黑" panose="020B0503020204020204" pitchFamily="34" charset="-122"/>
              </a:endParaRPr>
            </a:p>
          </p:txBody>
        </p:sp>
        <p:sp>
          <p:nvSpPr>
            <p:cNvPr id="110" name="TextBox 50"/>
            <p:cNvSpPr txBox="1"/>
            <p:nvPr/>
          </p:nvSpPr>
          <p:spPr>
            <a:xfrm>
              <a:off x="392967" y="3642184"/>
              <a:ext cx="2604276"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Long-time scrolling reliability testing</a:t>
              </a:r>
              <a:endParaRPr lang="en-US" sz="1050" kern="0">
                <a:solidFill>
                  <a:srgbClr val="5C5C5C"/>
                </a:solidFill>
                <a:latin typeface="Arial" panose="020B0604020202020204" pitchFamily="34" charset="0"/>
                <a:ea typeface="微软雅黑" panose="020B0503020204020204" pitchFamily="34" charset="-122"/>
              </a:endParaRPr>
            </a:p>
          </p:txBody>
        </p:sp>
        <p:sp>
          <p:nvSpPr>
            <p:cNvPr id="111" name="TextBox 51"/>
            <p:cNvSpPr txBox="1"/>
            <p:nvPr/>
          </p:nvSpPr>
          <p:spPr>
            <a:xfrm>
              <a:off x="631876" y="4623739"/>
              <a:ext cx="2126456"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Failure analysis and warning</a:t>
              </a:r>
              <a:endParaRPr lang="en-US" sz="1050" kern="0">
                <a:solidFill>
                  <a:srgbClr val="5C5C5C"/>
                </a:solidFill>
                <a:latin typeface="Arial" panose="020B0604020202020204" pitchFamily="34" charset="0"/>
                <a:ea typeface="微软雅黑" panose="020B0503020204020204" pitchFamily="34" charset="-122"/>
              </a:endParaRPr>
            </a:p>
          </p:txBody>
        </p:sp>
        <p:sp>
          <p:nvSpPr>
            <p:cNvPr id="112" name="TextBox 52"/>
            <p:cNvSpPr txBox="1"/>
            <p:nvPr/>
          </p:nvSpPr>
          <p:spPr>
            <a:xfrm>
              <a:off x="552449" y="3160086"/>
              <a:ext cx="2285310"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Reliability interception and test</a:t>
              </a:r>
              <a:endParaRPr lang="en-US" sz="1050" kern="0">
                <a:solidFill>
                  <a:srgbClr val="5C5C5C"/>
                </a:solidFill>
                <a:latin typeface="Arial" panose="020B0604020202020204" pitchFamily="34" charset="0"/>
                <a:ea typeface="微软雅黑" panose="020B0503020204020204" pitchFamily="34" charset="-122"/>
              </a:endParaRPr>
            </a:p>
          </p:txBody>
        </p:sp>
        <p:sp>
          <p:nvSpPr>
            <p:cNvPr id="113" name="TextBox 53"/>
            <p:cNvSpPr txBox="1"/>
            <p:nvPr/>
          </p:nvSpPr>
          <p:spPr>
            <a:xfrm>
              <a:off x="427440" y="2188103"/>
              <a:ext cx="2535328"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Supplier qualification management</a:t>
              </a:r>
              <a:endParaRPr lang="en-US" sz="1050" kern="0">
                <a:solidFill>
                  <a:srgbClr val="5C5C5C"/>
                </a:solidFill>
                <a:latin typeface="Arial" panose="020B0604020202020204" pitchFamily="34" charset="0"/>
                <a:ea typeface="微软雅黑" panose="020B0503020204020204" pitchFamily="34" charset="-122"/>
              </a:endParaRPr>
            </a:p>
          </p:txBody>
        </p:sp>
        <p:sp>
          <p:nvSpPr>
            <p:cNvPr id="114" name="TextBox 54"/>
            <p:cNvSpPr txBox="1"/>
            <p:nvPr/>
          </p:nvSpPr>
          <p:spPr>
            <a:xfrm>
              <a:off x="601411" y="5104046"/>
              <a:ext cx="2187386"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Interoperability authentication</a:t>
              </a:r>
              <a:endParaRPr lang="en-US" sz="1050" kern="0">
                <a:solidFill>
                  <a:srgbClr val="5C5C5C"/>
                </a:solidFill>
                <a:latin typeface="Arial" panose="020B0604020202020204" pitchFamily="34" charset="0"/>
                <a:ea typeface="微软雅黑" panose="020B0503020204020204" pitchFamily="34" charset="-122"/>
              </a:endParaRPr>
            </a:p>
          </p:txBody>
        </p:sp>
        <p:sp>
          <p:nvSpPr>
            <p:cNvPr id="115" name="TextBox 55"/>
            <p:cNvSpPr txBox="1"/>
            <p:nvPr/>
          </p:nvSpPr>
          <p:spPr>
            <a:xfrm>
              <a:off x="604462" y="5657068"/>
              <a:ext cx="2181283" cy="583026"/>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Reliability test and authentication</a:t>
              </a:r>
              <a:endParaRPr lang="en-US" sz="1050" kern="0">
                <a:solidFill>
                  <a:srgbClr val="5C5C5C"/>
                </a:solidFill>
                <a:latin typeface="Arial" panose="020B0604020202020204" pitchFamily="34" charset="0"/>
                <a:ea typeface="微软雅黑" panose="020B0503020204020204" pitchFamily="34" charset="-122"/>
              </a:endParaRPr>
            </a:p>
          </p:txBody>
        </p:sp>
        <p:sp>
          <p:nvSpPr>
            <p:cNvPr id="117" name="TextBox 57"/>
            <p:cNvSpPr txBox="1"/>
            <p:nvPr/>
          </p:nvSpPr>
          <p:spPr>
            <a:xfrm>
              <a:off x="4904131" y="5657068"/>
              <a:ext cx="2270763"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Periodic background validation</a:t>
              </a:r>
              <a:endParaRPr lang="en-US" sz="1050" kern="0">
                <a:solidFill>
                  <a:srgbClr val="5C5C5C"/>
                </a:solidFill>
                <a:latin typeface="Arial" panose="020B0604020202020204" pitchFamily="34" charset="0"/>
                <a:ea typeface="微软雅黑" panose="020B0503020204020204" pitchFamily="34" charset="-122"/>
              </a:endParaRPr>
            </a:p>
          </p:txBody>
        </p:sp>
        <p:sp>
          <p:nvSpPr>
            <p:cNvPr id="101" name="TextBox 41"/>
            <p:cNvSpPr txBox="1"/>
            <p:nvPr/>
          </p:nvSpPr>
          <p:spPr>
            <a:xfrm>
              <a:off x="3245501" y="3160086"/>
              <a:ext cx="1121112"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Disk reliability</a:t>
              </a:r>
              <a:endParaRPr lang="en-US" sz="1050" kern="0">
                <a:solidFill>
                  <a:srgbClr val="5C5C5C"/>
                </a:solidFill>
                <a:latin typeface="Arial" panose="020B0604020202020204" pitchFamily="34" charset="0"/>
                <a:ea typeface="微软雅黑" panose="020B0503020204020204" pitchFamily="34" charset="-122"/>
              </a:endParaRPr>
            </a:p>
          </p:txBody>
        </p:sp>
        <p:sp>
          <p:nvSpPr>
            <p:cNvPr id="102" name="TextBox 42"/>
            <p:cNvSpPr txBox="1"/>
            <p:nvPr/>
          </p:nvSpPr>
          <p:spPr>
            <a:xfrm>
              <a:off x="2678263" y="3642183"/>
              <a:ext cx="2255586" cy="349724"/>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Sub-health management</a:t>
              </a:r>
              <a:endParaRPr lang="en-US" sz="1050" kern="0">
                <a:solidFill>
                  <a:srgbClr val="5C5C5C"/>
                </a:solidFill>
                <a:latin typeface="Arial" panose="020B0604020202020204" pitchFamily="34" charset="0"/>
                <a:ea typeface="微软雅黑" panose="020B0503020204020204" pitchFamily="34" charset="-122"/>
              </a:endParaRPr>
            </a:p>
          </p:txBody>
        </p:sp>
        <p:sp>
          <p:nvSpPr>
            <p:cNvPr id="103" name="TextBox 43"/>
            <p:cNvSpPr txBox="1"/>
            <p:nvPr/>
          </p:nvSpPr>
          <p:spPr>
            <a:xfrm>
              <a:off x="2826206" y="4132066"/>
              <a:ext cx="1959701"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Quick node fault detection</a:t>
              </a:r>
              <a:endParaRPr lang="en-US" sz="1050" kern="0">
                <a:solidFill>
                  <a:srgbClr val="5C5C5C"/>
                </a:solidFill>
                <a:latin typeface="Arial" panose="020B0604020202020204" pitchFamily="34" charset="0"/>
                <a:ea typeface="微软雅黑" panose="020B0503020204020204" pitchFamily="34" charset="-122"/>
              </a:endParaRPr>
            </a:p>
          </p:txBody>
        </p:sp>
        <p:sp>
          <p:nvSpPr>
            <p:cNvPr id="104" name="TextBox 44"/>
            <p:cNvSpPr txBox="1"/>
            <p:nvPr/>
          </p:nvSpPr>
          <p:spPr>
            <a:xfrm>
              <a:off x="3091573" y="4623739"/>
              <a:ext cx="1428968"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Software reliability</a:t>
              </a:r>
              <a:endParaRPr lang="en-US" sz="1050" kern="0">
                <a:solidFill>
                  <a:srgbClr val="5C5C5C"/>
                </a:solidFill>
                <a:latin typeface="Arial" panose="020B0604020202020204" pitchFamily="34" charset="0"/>
                <a:ea typeface="微软雅黑" panose="020B0503020204020204" pitchFamily="34" charset="-122"/>
              </a:endParaRPr>
            </a:p>
          </p:txBody>
        </p:sp>
        <p:sp>
          <p:nvSpPr>
            <p:cNvPr id="105" name="TextBox 45"/>
            <p:cNvSpPr txBox="1"/>
            <p:nvPr/>
          </p:nvSpPr>
          <p:spPr>
            <a:xfrm>
              <a:off x="3189382" y="5657068"/>
              <a:ext cx="1233351"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Fault prediction</a:t>
              </a:r>
              <a:endParaRPr lang="en-US" sz="1050" kern="0">
                <a:solidFill>
                  <a:srgbClr val="5C5C5C"/>
                </a:solidFill>
                <a:latin typeface="Arial" panose="020B0604020202020204" pitchFamily="34" charset="0"/>
                <a:ea typeface="微软雅黑" panose="020B0503020204020204" pitchFamily="34" charset="-122"/>
              </a:endParaRPr>
            </a:p>
          </p:txBody>
        </p:sp>
        <p:sp>
          <p:nvSpPr>
            <p:cNvPr id="61" name="TextBox 45"/>
            <p:cNvSpPr txBox="1"/>
            <p:nvPr/>
          </p:nvSpPr>
          <p:spPr>
            <a:xfrm>
              <a:off x="2899818" y="5077801"/>
              <a:ext cx="1921105"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Fault detection, self-healing, and isolation</a:t>
              </a:r>
              <a:endParaRPr lang="en-US" sz="1050" kern="0">
                <a:solidFill>
                  <a:srgbClr val="5C5C5C"/>
                </a:solidFill>
                <a:latin typeface="Arial" panose="020B0604020202020204" pitchFamily="34" charset="0"/>
                <a:ea typeface="微软雅黑" panose="020B0503020204020204" pitchFamily="34" charset="-122"/>
              </a:endParaRPr>
            </a:p>
          </p:txBody>
        </p:sp>
        <p:sp>
          <p:nvSpPr>
            <p:cNvPr id="62" name="TextBox 41"/>
            <p:cNvSpPr txBox="1"/>
            <p:nvPr/>
          </p:nvSpPr>
          <p:spPr>
            <a:xfrm>
              <a:off x="2903973" y="2188103"/>
              <a:ext cx="1804169"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Anti-interference design</a:t>
              </a:r>
              <a:endParaRPr lang="en-US" sz="1050" kern="0">
                <a:solidFill>
                  <a:srgbClr val="5C5C5C"/>
                </a:solidFill>
                <a:latin typeface="Arial" panose="020B0604020202020204" pitchFamily="34" charset="0"/>
                <a:ea typeface="微软雅黑" panose="020B0503020204020204" pitchFamily="34" charset="-122"/>
              </a:endParaRPr>
            </a:p>
          </p:txBody>
        </p:sp>
        <p:sp>
          <p:nvSpPr>
            <p:cNvPr id="63" name="TextBox 41"/>
            <p:cNvSpPr txBox="1"/>
            <p:nvPr/>
          </p:nvSpPr>
          <p:spPr>
            <a:xfrm>
              <a:off x="2554427" y="2636152"/>
              <a:ext cx="2503260"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Operating environment monitoring</a:t>
              </a:r>
              <a:endParaRPr lang="en-US" sz="1050" kern="0">
                <a:solidFill>
                  <a:srgbClr val="5C5C5C"/>
                </a:solidFill>
                <a:latin typeface="Arial" panose="020B0604020202020204" pitchFamily="34" charset="0"/>
                <a:ea typeface="微软雅黑" panose="020B0503020204020204" pitchFamily="34" charset="-122"/>
              </a:endParaRPr>
            </a:p>
          </p:txBody>
        </p:sp>
        <p:sp>
          <p:nvSpPr>
            <p:cNvPr id="94" name="TextBox 34"/>
            <p:cNvSpPr txBox="1"/>
            <p:nvPr/>
          </p:nvSpPr>
          <p:spPr>
            <a:xfrm>
              <a:off x="5043630" y="3160086"/>
              <a:ext cx="1991769"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Cabinet-level data security</a:t>
              </a:r>
              <a:endParaRPr lang="en-US" sz="1050" kern="0">
                <a:solidFill>
                  <a:srgbClr val="5C5C5C"/>
                </a:solidFill>
                <a:latin typeface="Arial" panose="020B0604020202020204" pitchFamily="34" charset="0"/>
                <a:ea typeface="微软雅黑" panose="020B0503020204020204" pitchFamily="34" charset="-122"/>
              </a:endParaRPr>
            </a:p>
          </p:txBody>
        </p:sp>
        <p:sp>
          <p:nvSpPr>
            <p:cNvPr id="95" name="TextBox 35"/>
            <p:cNvSpPr txBox="1"/>
            <p:nvPr/>
          </p:nvSpPr>
          <p:spPr>
            <a:xfrm>
              <a:off x="5430854" y="4132065"/>
              <a:ext cx="1217317"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E2E checksum</a:t>
              </a:r>
              <a:endParaRPr lang="en-US" sz="1050" kern="0">
                <a:solidFill>
                  <a:srgbClr val="5C5C5C"/>
                </a:solidFill>
                <a:latin typeface="Arial" panose="020B0604020202020204" pitchFamily="34" charset="0"/>
                <a:ea typeface="微软雅黑" panose="020B0503020204020204" pitchFamily="34" charset="-122"/>
              </a:endParaRPr>
            </a:p>
          </p:txBody>
        </p:sp>
        <p:sp>
          <p:nvSpPr>
            <p:cNvPr id="96" name="TextBox 36"/>
            <p:cNvSpPr txBox="1"/>
            <p:nvPr/>
          </p:nvSpPr>
          <p:spPr>
            <a:xfrm>
              <a:off x="5398561" y="5104043"/>
              <a:ext cx="1281902" cy="349815"/>
            </a:xfrm>
            <a:prstGeom prst="rect">
              <a:avLst/>
            </a:prstGeom>
            <a:noFill/>
          </p:spPr>
          <p:txBody>
            <a:bodyPr wrap="square" lIns="0" tIns="0" rIns="0" bIns="0" rtlCol="0" anchor="ctr" anchorCtr="0">
              <a:noAutofit/>
            </a:bodyPr>
            <a:lstStyle/>
            <a:p>
              <a:pPr algn="ctr" fontAlgn="ctr">
                <a:defRPr/>
              </a:pPr>
              <a:r>
                <a:rPr lang="en-US" sz="1050">
                  <a:solidFill>
                    <a:srgbClr val="5C5C5C"/>
                  </a:solidFill>
                  <a:latin typeface="Arial" panose="020B0604020202020204" pitchFamily="34" charset="0"/>
                </a:rPr>
                <a:t>Virtual snapshot</a:t>
              </a:r>
              <a:endParaRPr lang="en-US" sz="1050" kern="0">
                <a:solidFill>
                  <a:srgbClr val="5C5C5C"/>
                </a:solidFill>
                <a:latin typeface="Arial" panose="020B0604020202020204" pitchFamily="34" charset="0"/>
                <a:ea typeface="微软雅黑" panose="020B0503020204020204" pitchFamily="34" charset="-122"/>
              </a:endParaRPr>
            </a:p>
          </p:txBody>
        </p:sp>
        <p:sp>
          <p:nvSpPr>
            <p:cNvPr id="98" name="TextBox 38"/>
            <p:cNvSpPr txBox="1"/>
            <p:nvPr/>
          </p:nvSpPr>
          <p:spPr>
            <a:xfrm>
              <a:off x="5122999" y="3642184"/>
              <a:ext cx="1833030"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Fast data reconstruction</a:t>
              </a:r>
              <a:endParaRPr lang="en-US" sz="1050" kern="0">
                <a:solidFill>
                  <a:srgbClr val="5C5C5C"/>
                </a:solidFill>
                <a:latin typeface="Arial" panose="020B0604020202020204" pitchFamily="34" charset="0"/>
                <a:ea typeface="微软雅黑" panose="020B0503020204020204" pitchFamily="34" charset="-122"/>
              </a:endParaRPr>
            </a:p>
          </p:txBody>
        </p:sp>
        <p:sp>
          <p:nvSpPr>
            <p:cNvPr id="99" name="TextBox 39"/>
            <p:cNvSpPr txBox="1"/>
            <p:nvPr/>
          </p:nvSpPr>
          <p:spPr>
            <a:xfrm>
              <a:off x="5077301" y="4623739"/>
              <a:ext cx="1924425" cy="349815"/>
            </a:xfrm>
            <a:prstGeom prst="rect">
              <a:avLst/>
            </a:prstGeom>
            <a:noFill/>
          </p:spPr>
          <p:txBody>
            <a:bodyPr wrap="square" lIns="0" tIns="0" rIns="0" bIns="0" rtlCol="0" anchor="ctr" anchorCtr="0">
              <a:noAutofit/>
            </a:bodyPr>
            <a:lstStyle/>
            <a:p>
              <a:pPr algn="ctr" defTabSz="913943" fontAlgn="ctr">
                <a:defRPr/>
              </a:pPr>
              <a:r>
                <a:rPr lang="en-US" sz="1050" err="1">
                  <a:solidFill>
                    <a:srgbClr val="5C5C5C"/>
                  </a:solidFill>
                  <a:latin typeface="Arial" panose="020B0604020202020204" pitchFamily="34" charset="0"/>
                </a:rPr>
                <a:t>QoS</a:t>
              </a:r>
              <a:r>
                <a:rPr lang="en-US" sz="1050">
                  <a:solidFill>
                    <a:srgbClr val="5C5C5C"/>
                  </a:solidFill>
                  <a:latin typeface="Arial" panose="020B0604020202020204" pitchFamily="34" charset="0"/>
                </a:rPr>
                <a:t> and overload control</a:t>
              </a:r>
              <a:endParaRPr lang="en-US" sz="1050" kern="0">
                <a:solidFill>
                  <a:srgbClr val="5C5C5C"/>
                </a:solidFill>
                <a:latin typeface="Arial" panose="020B0604020202020204" pitchFamily="34" charset="0"/>
                <a:ea typeface="微软雅黑" panose="020B0503020204020204" pitchFamily="34" charset="-122"/>
              </a:endParaRPr>
            </a:p>
          </p:txBody>
        </p:sp>
        <p:sp>
          <p:nvSpPr>
            <p:cNvPr id="125" name="TextBox 34"/>
            <p:cNvSpPr txBox="1"/>
            <p:nvPr/>
          </p:nvSpPr>
          <p:spPr>
            <a:xfrm>
              <a:off x="4975483" y="2188103"/>
              <a:ext cx="2128059"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Full-redundancy architecture</a:t>
              </a:r>
              <a:endParaRPr lang="en-US" sz="1050" kern="0">
                <a:solidFill>
                  <a:srgbClr val="5C5C5C"/>
                </a:solidFill>
                <a:latin typeface="Arial" panose="020B0604020202020204" pitchFamily="34" charset="0"/>
                <a:ea typeface="微软雅黑" panose="020B0503020204020204" pitchFamily="34" charset="-122"/>
              </a:endParaRPr>
            </a:p>
          </p:txBody>
        </p:sp>
        <p:sp>
          <p:nvSpPr>
            <p:cNvPr id="126" name="TextBox 36"/>
            <p:cNvSpPr txBox="1"/>
            <p:nvPr/>
          </p:nvSpPr>
          <p:spPr>
            <a:xfrm>
              <a:off x="5201565" y="2636152"/>
              <a:ext cx="1675895"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Fault domain isolation</a:t>
              </a:r>
              <a:endParaRPr lang="en-US" sz="1050" kern="0">
                <a:solidFill>
                  <a:srgbClr val="5C5C5C"/>
                </a:solidFill>
                <a:latin typeface="Arial" panose="020B0604020202020204" pitchFamily="34" charset="0"/>
                <a:ea typeface="微软雅黑" panose="020B0503020204020204" pitchFamily="34" charset="-122"/>
              </a:endParaRPr>
            </a:p>
          </p:txBody>
        </p:sp>
        <p:sp>
          <p:nvSpPr>
            <p:cNvPr id="87" name="TextBox 27"/>
            <p:cNvSpPr txBox="1"/>
            <p:nvPr/>
          </p:nvSpPr>
          <p:spPr>
            <a:xfrm>
              <a:off x="7727805" y="2188103"/>
              <a:ext cx="1073009"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Active-Active configuration</a:t>
              </a:r>
              <a:endParaRPr lang="en-US" sz="1050" kern="0">
                <a:solidFill>
                  <a:srgbClr val="5C5C5C"/>
                </a:solidFill>
                <a:latin typeface="Arial" panose="020B0604020202020204" pitchFamily="34" charset="0"/>
                <a:ea typeface="微软雅黑" panose="020B0503020204020204" pitchFamily="34" charset="-122"/>
              </a:endParaRPr>
            </a:p>
          </p:txBody>
        </p:sp>
        <p:sp>
          <p:nvSpPr>
            <p:cNvPr id="88" name="TextBox 28"/>
            <p:cNvSpPr txBox="1"/>
            <p:nvPr/>
          </p:nvSpPr>
          <p:spPr>
            <a:xfrm>
              <a:off x="7034325" y="2636152"/>
              <a:ext cx="2459967"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Remote asynchronous replication</a:t>
              </a:r>
              <a:endParaRPr lang="en-US" sz="1050" kern="0">
                <a:solidFill>
                  <a:srgbClr val="5C5C5C"/>
                </a:solidFill>
                <a:latin typeface="Arial" panose="020B0604020202020204" pitchFamily="34" charset="0"/>
                <a:ea typeface="微软雅黑" panose="020B0503020204020204" pitchFamily="34" charset="-122"/>
              </a:endParaRPr>
            </a:p>
          </p:txBody>
        </p:sp>
        <p:sp>
          <p:nvSpPr>
            <p:cNvPr id="91" name="TextBox 31"/>
            <p:cNvSpPr txBox="1"/>
            <p:nvPr/>
          </p:nvSpPr>
          <p:spPr>
            <a:xfrm>
              <a:off x="7452057" y="3160086"/>
              <a:ext cx="1608552"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Private cloud backup</a:t>
              </a:r>
              <a:endParaRPr lang="en-US" altLang="zh-CN" sz="1050" kern="0">
                <a:solidFill>
                  <a:srgbClr val="5C5C5C"/>
                </a:solidFill>
                <a:latin typeface="Arial" panose="020B0604020202020204" pitchFamily="34" charset="0"/>
                <a:ea typeface="微软雅黑" panose="020B0503020204020204" pitchFamily="34" charset="-122"/>
              </a:endParaRPr>
            </a:p>
          </p:txBody>
        </p:sp>
        <p:sp>
          <p:nvSpPr>
            <p:cNvPr id="92" name="TextBox 32"/>
            <p:cNvSpPr txBox="1"/>
            <p:nvPr/>
          </p:nvSpPr>
          <p:spPr>
            <a:xfrm>
              <a:off x="7498791" y="3642184"/>
              <a:ext cx="1547621"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Public cloud backup</a:t>
              </a:r>
              <a:endParaRPr lang="en-US" altLang="zh-CN" sz="1050" kern="0">
                <a:solidFill>
                  <a:srgbClr val="5C5C5C"/>
                </a:solidFill>
                <a:latin typeface="Arial" panose="020B0604020202020204" pitchFamily="34" charset="0"/>
                <a:ea typeface="微软雅黑" panose="020B0503020204020204" pitchFamily="34" charset="-122"/>
              </a:endParaRPr>
            </a:p>
          </p:txBody>
        </p:sp>
        <p:sp>
          <p:nvSpPr>
            <p:cNvPr id="80" name="TextBox 20"/>
            <p:cNvSpPr txBox="1"/>
            <p:nvPr/>
          </p:nvSpPr>
          <p:spPr>
            <a:xfrm>
              <a:off x="9339056" y="2188103"/>
              <a:ext cx="2256333"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Inspection and alarm reporting</a:t>
              </a:r>
              <a:endParaRPr lang="en-US" sz="1050" kern="0">
                <a:solidFill>
                  <a:srgbClr val="5C5C5C"/>
                </a:solidFill>
                <a:latin typeface="Arial" panose="020B0604020202020204" pitchFamily="34" charset="0"/>
                <a:ea typeface="微软雅黑" panose="020B0503020204020204" pitchFamily="34" charset="-122"/>
              </a:endParaRPr>
            </a:p>
          </p:txBody>
        </p:sp>
        <p:sp>
          <p:nvSpPr>
            <p:cNvPr id="81" name="TextBox 21"/>
            <p:cNvSpPr txBox="1"/>
            <p:nvPr/>
          </p:nvSpPr>
          <p:spPr>
            <a:xfrm>
              <a:off x="9139429" y="2636152"/>
              <a:ext cx="2655585"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Upgrade/Replacement management</a:t>
              </a:r>
              <a:endParaRPr lang="en-US" sz="1050" kern="0">
                <a:solidFill>
                  <a:srgbClr val="5C5C5C"/>
                </a:solidFill>
                <a:latin typeface="Arial" panose="020B0604020202020204" pitchFamily="34" charset="0"/>
                <a:ea typeface="微软雅黑" panose="020B0503020204020204" pitchFamily="34" charset="-122"/>
              </a:endParaRPr>
            </a:p>
          </p:txBody>
        </p:sp>
        <p:sp>
          <p:nvSpPr>
            <p:cNvPr id="83" name="TextBox 23"/>
            <p:cNvSpPr txBox="1"/>
            <p:nvPr/>
          </p:nvSpPr>
          <p:spPr>
            <a:xfrm>
              <a:off x="9406398" y="4132066"/>
              <a:ext cx="2121645"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Emergency service recovery</a:t>
              </a:r>
              <a:endParaRPr lang="en-US" sz="1050" kern="0">
                <a:solidFill>
                  <a:srgbClr val="5C5C5C"/>
                </a:solidFill>
                <a:latin typeface="Arial" panose="020B0604020202020204" pitchFamily="34" charset="0"/>
                <a:ea typeface="微软雅黑" panose="020B0503020204020204" pitchFamily="34" charset="-122"/>
              </a:endParaRPr>
            </a:p>
          </p:txBody>
        </p:sp>
        <p:sp>
          <p:nvSpPr>
            <p:cNvPr id="127" name="TextBox 22"/>
            <p:cNvSpPr txBox="1"/>
            <p:nvPr/>
          </p:nvSpPr>
          <p:spPr>
            <a:xfrm>
              <a:off x="9458491" y="3497837"/>
              <a:ext cx="2017462" cy="583026"/>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Fault demarcation and location</a:t>
              </a:r>
              <a:endParaRPr lang="en-US" sz="1050" kern="0">
                <a:solidFill>
                  <a:srgbClr val="5C5C5C"/>
                </a:solidFill>
                <a:latin typeface="Arial" panose="020B0604020202020204" pitchFamily="34" charset="0"/>
                <a:ea typeface="微软雅黑" panose="020B0503020204020204" pitchFamily="34" charset="-122"/>
              </a:endParaRPr>
            </a:p>
          </p:txBody>
        </p:sp>
        <p:sp>
          <p:nvSpPr>
            <p:cNvPr id="131" name="TextBox 22"/>
            <p:cNvSpPr txBox="1"/>
            <p:nvPr/>
          </p:nvSpPr>
          <p:spPr>
            <a:xfrm>
              <a:off x="9434236" y="3028861"/>
              <a:ext cx="2065973" cy="583026"/>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Human error prevention and recovery</a:t>
              </a:r>
              <a:endParaRPr lang="en-US" sz="1050" kern="0">
                <a:solidFill>
                  <a:srgbClr val="5C5C5C"/>
                </a:solidFill>
                <a:latin typeface="Arial" panose="020B0604020202020204" pitchFamily="34" charset="0"/>
                <a:ea typeface="微软雅黑" panose="020B0503020204020204" pitchFamily="34" charset="-122"/>
              </a:endParaRPr>
            </a:p>
          </p:txBody>
        </p:sp>
        <p:sp>
          <p:nvSpPr>
            <p:cNvPr id="85" name="TextBox 23"/>
            <p:cNvSpPr txBox="1"/>
            <p:nvPr/>
          </p:nvSpPr>
          <p:spPr>
            <a:xfrm>
              <a:off x="9342261" y="4623739"/>
              <a:ext cx="2249920" cy="349815"/>
            </a:xfrm>
            <a:prstGeom prst="rect">
              <a:avLst/>
            </a:prstGeom>
            <a:noFill/>
          </p:spPr>
          <p:txBody>
            <a:bodyPr wrap="square" lIns="0" tIns="0" rIns="0" bIns="0" rtlCol="0" anchor="ctr" anchorCtr="0">
              <a:noAutofit/>
            </a:bodyPr>
            <a:lstStyle/>
            <a:p>
              <a:pPr algn="ctr" defTabSz="913943" fontAlgn="ctr">
                <a:defRPr/>
              </a:pPr>
              <a:r>
                <a:rPr lang="en-US" sz="1050">
                  <a:solidFill>
                    <a:srgbClr val="5C5C5C"/>
                  </a:solidFill>
                  <a:latin typeface="Arial" panose="020B0604020202020204" pitchFamily="34" charset="0"/>
                </a:rPr>
                <a:t>Emergency data loss recovery</a:t>
              </a:r>
              <a:endParaRPr lang="en-US" sz="1050" kern="0">
                <a:solidFill>
                  <a:srgbClr val="5C5C5C"/>
                </a:solidFill>
                <a:latin typeface="Arial" panose="020B0604020202020204" pitchFamily="34" charset="0"/>
                <a:ea typeface="微软雅黑" panose="020B0503020204020204" pitchFamily="34" charset="-122"/>
              </a:endParaRPr>
            </a:p>
          </p:txBody>
        </p:sp>
      </p:grpSp>
      <p:grpSp>
        <p:nvGrpSpPr>
          <p:cNvPr id="7" name="组合 6"/>
          <p:cNvGrpSpPr/>
          <p:nvPr/>
        </p:nvGrpSpPr>
        <p:grpSpPr>
          <a:xfrm>
            <a:off x="10887404" y="640407"/>
            <a:ext cx="1196015" cy="1184357"/>
            <a:chOff x="10955356" y="585850"/>
            <a:chExt cx="1196794" cy="1185129"/>
          </a:xfrm>
        </p:grpSpPr>
        <p:sp>
          <p:nvSpPr>
            <p:cNvPr id="3" name="七角星 2"/>
            <p:cNvSpPr/>
            <p:nvPr/>
          </p:nvSpPr>
          <p:spPr>
            <a:xfrm rot="19800000">
              <a:off x="10955356" y="585850"/>
              <a:ext cx="1185129" cy="1185129"/>
            </a:xfrm>
            <a:prstGeom prst="star7">
              <a:avLst/>
            </a:prstGeom>
            <a:solidFill>
              <a:srgbClr val="2298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fontAlgn="ctr"/>
              <a:endParaRPr lang="en-US" altLang="zh-CN" sz="1399">
                <a:latin typeface="Arial" panose="020B0604020202020204" pitchFamily="34" charset="0"/>
                <a:ea typeface="微软雅黑" pitchFamily="34" charset="-122"/>
              </a:endParaRPr>
            </a:p>
          </p:txBody>
        </p:sp>
        <p:grpSp>
          <p:nvGrpSpPr>
            <p:cNvPr id="6" name="组合 5"/>
            <p:cNvGrpSpPr/>
            <p:nvPr/>
          </p:nvGrpSpPr>
          <p:grpSpPr>
            <a:xfrm>
              <a:off x="11005641" y="756268"/>
              <a:ext cx="1146509" cy="864734"/>
              <a:chOff x="11005641" y="756268"/>
              <a:chExt cx="1146509" cy="864734"/>
            </a:xfrm>
          </p:grpSpPr>
          <p:sp>
            <p:nvSpPr>
              <p:cNvPr id="54" name="七角星 53"/>
              <p:cNvSpPr/>
              <p:nvPr/>
            </p:nvSpPr>
            <p:spPr>
              <a:xfrm rot="19800000">
                <a:off x="11121454" y="756268"/>
                <a:ext cx="864734" cy="864734"/>
              </a:xfrm>
              <a:prstGeom prst="star7">
                <a:avLst/>
              </a:prstGeom>
              <a:solidFill>
                <a:srgbClr val="2298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fontAlgn="ctr"/>
                <a:endParaRPr lang="en-US" altLang="zh-CN" sz="1399">
                  <a:latin typeface="Arial" panose="020B0604020202020204" pitchFamily="34" charset="0"/>
                  <a:ea typeface="微软雅黑" pitchFamily="34" charset="-122"/>
                </a:endParaRPr>
              </a:p>
            </p:txBody>
          </p:sp>
          <p:sp>
            <p:nvSpPr>
              <p:cNvPr id="4" name="文本框 3"/>
              <p:cNvSpPr txBox="1"/>
              <p:nvPr/>
            </p:nvSpPr>
            <p:spPr>
              <a:xfrm rot="19800000">
                <a:off x="11005641" y="1006939"/>
                <a:ext cx="1146509" cy="400085"/>
              </a:xfrm>
              <a:prstGeom prst="rect">
                <a:avLst/>
              </a:prstGeom>
              <a:noFill/>
            </p:spPr>
            <p:txBody>
              <a:bodyPr wrap="square" lIns="0" tIns="0" rIns="0" bIns="0" rtlCol="0" anchor="ctr" anchorCtr="0">
                <a:noAutofit/>
              </a:bodyPr>
              <a:lstStyle/>
              <a:p>
                <a:pPr algn="ctr" fontAlgn="ctr"/>
                <a:r>
                  <a:rPr lang="en-US" sz="1599" b="1">
                    <a:solidFill>
                      <a:schemeClr val="bg1"/>
                    </a:solidFill>
                    <a:latin typeface="Arial" panose="020B0604020202020204" pitchFamily="34" charset="0"/>
                  </a:rPr>
                  <a:t>Patents</a:t>
                </a:r>
              </a:p>
            </p:txBody>
          </p:sp>
        </p:grpSp>
      </p:grpSp>
      <p:sp>
        <p:nvSpPr>
          <p:cNvPr id="76" name="标题 1"/>
          <p:cNvSpPr txBox="1">
            <a:spLocks/>
          </p:cNvSpPr>
          <p:nvPr/>
        </p:nvSpPr>
        <p:spPr>
          <a:xfrm>
            <a:off x="554472" y="208314"/>
            <a:ext cx="11229922" cy="753993"/>
          </a:xfrm>
          <a:prstGeom prst="rect">
            <a:avLst/>
          </a:prstGeom>
        </p:spPr>
        <p:txBody>
          <a:bodyPr vert="horz" wrap="square" lIns="0" tIns="45690" rIns="91380" bIns="45690" rtlCol="0" anchor="ctr" anchorCtr="0">
            <a:noAutofit/>
          </a:bodyPr>
          <a:lstStyle>
            <a:defPPr>
              <a:defRPr lang="zh-CN"/>
            </a:defPPr>
            <a:lvl1pPr fontAlgn="ctr">
              <a:spcBef>
                <a:spcPct val="0"/>
              </a:spcBef>
              <a:buNone/>
              <a:defRPr sz="2400" b="1">
                <a:solidFill>
                  <a:schemeClr val="tx1">
                    <a:lumMod val="75000"/>
                    <a:lumOff val="25000"/>
                  </a:schemeClr>
                </a:solidFill>
                <a:latin typeface="Arial" panose="020B0604020202020204" pitchFamily="34" charset="0"/>
                <a:ea typeface="微软雅黑" pitchFamily="34" charset="-122"/>
                <a:cs typeface="+mj-cs"/>
              </a:defRPr>
            </a:lvl1pPr>
          </a:lstStyle>
          <a:p>
            <a:endParaRPr lang="en-US" altLang="zh-CN" sz="2399"/>
          </a:p>
        </p:txBody>
      </p:sp>
      <p:sp>
        <p:nvSpPr>
          <p:cNvPr id="78" name="标题 1"/>
          <p:cNvSpPr txBox="1">
            <a:spLocks/>
          </p:cNvSpPr>
          <p:nvPr/>
        </p:nvSpPr>
        <p:spPr>
          <a:xfrm>
            <a:off x="554472" y="208314"/>
            <a:ext cx="11084645" cy="753993"/>
          </a:xfrm>
          <a:prstGeom prst="rect">
            <a:avLst/>
          </a:prstGeom>
        </p:spPr>
        <p:txBody>
          <a:bodyPr wrap="square" lIns="0" anchor="ctr">
            <a:noAutofit/>
          </a:bodyPr>
          <a:lstStyle>
            <a:lvl1pPr algn="l" defTabSz="914400" rtl="0" eaLnBrk="1" latinLnBrk="0" hangingPunct="1">
              <a:spcBef>
                <a:spcPct val="0"/>
              </a:spcBef>
              <a:buNone/>
              <a:defRPr sz="2800" b="1" kern="1200">
                <a:solidFill>
                  <a:schemeClr val="tx1">
                    <a:lumMod val="75000"/>
                    <a:lumOff val="25000"/>
                  </a:schemeClr>
                </a:solidFill>
                <a:latin typeface="微软雅黑" pitchFamily="34" charset="-122"/>
                <a:ea typeface="微软雅黑" pitchFamily="34" charset="-122"/>
                <a:cs typeface="+mj-cs"/>
              </a:defRPr>
            </a:lvl1pPr>
          </a:lstStyle>
          <a:p>
            <a:pPr fontAlgn="ctr"/>
            <a:r>
              <a:rPr lang="en-US" sz="2399">
                <a:latin typeface="Arial" panose="020B0604020202020204" pitchFamily="34" charset="0"/>
              </a:rPr>
              <a:t>E2E Reliability Design Providing Continuous High Availability</a:t>
            </a:r>
          </a:p>
        </p:txBody>
      </p:sp>
      <p:sp>
        <p:nvSpPr>
          <p:cNvPr id="9" name="矩形 8"/>
          <p:cNvSpPr/>
          <p:nvPr/>
        </p:nvSpPr>
        <p:spPr>
          <a:xfrm>
            <a:off x="558896" y="5175733"/>
            <a:ext cx="11007416" cy="843868"/>
          </a:xfrm>
          <a:prstGeom prst="rect">
            <a:avLst/>
          </a:prstGeom>
          <a:noFill/>
          <a:ln w="12700" cap="flat" cmpd="sng" algn="ctr">
            <a:solidFill>
              <a:srgbClr val="FFFFFF">
                <a:lumMod val="65000"/>
              </a:srgbClr>
            </a:solidFill>
            <a:prstDash val="solid"/>
            <a:miter lim="800000"/>
          </a:ln>
          <a:effectLst/>
        </p:spPr>
        <p:txBody>
          <a:bodyPr wrap="square" lIns="0" tIns="0" rIns="0" bIns="0" rtlCol="0" anchor="ctr" anchorCtr="0">
            <a:noAutofit/>
          </a:bodyPr>
          <a:lstStyle/>
          <a:p>
            <a:pPr algn="ctr" defTabSz="913943" fontAlgn="ctr"/>
            <a:endParaRPr lang="en-US" altLang="zh-CN" sz="1050" kern="0">
              <a:solidFill>
                <a:srgbClr val="FFFFFF"/>
              </a:solidFill>
              <a:latin typeface="Arial" panose="020B0604020202020204" pitchFamily="34" charset="0"/>
              <a:ea typeface="微软雅黑" panose="020B0503020204020204" pitchFamily="34" charset="-122"/>
            </a:endParaRPr>
          </a:p>
        </p:txBody>
      </p:sp>
      <p:sp>
        <p:nvSpPr>
          <p:cNvPr id="10" name="文本框 9"/>
          <p:cNvSpPr txBox="1"/>
          <p:nvPr/>
        </p:nvSpPr>
        <p:spPr>
          <a:xfrm>
            <a:off x="722244" y="5339315"/>
            <a:ext cx="1903944" cy="609160"/>
          </a:xfrm>
          <a:prstGeom prst="rect">
            <a:avLst/>
          </a:prstGeom>
          <a:noFill/>
        </p:spPr>
        <p:txBody>
          <a:bodyPr wrap="square" lIns="0" tIns="0" rIns="0" bIns="0" rtlCol="0" anchor="ctr" anchorCtr="0">
            <a:noAutofit/>
          </a:bodyPr>
          <a:lstStyle/>
          <a:p>
            <a:pPr algn="ctr" fontAlgn="ctr"/>
            <a:r>
              <a:rPr lang="en-US" sz="1100" err="1">
                <a:latin typeface="Arial" panose="020B0604020202020204" pitchFamily="34" charset="0"/>
              </a:rPr>
              <a:t>ReadyNode</a:t>
            </a:r>
            <a:endParaRPr lang="en-US" altLang="zh-CN" sz="1100">
              <a:latin typeface="Arial" panose="020B0604020202020204" pitchFamily="34" charset="0"/>
              <a:ea typeface="微软雅黑" panose="020B0503020204020204" pitchFamily="34" charset="-122"/>
            </a:endParaRPr>
          </a:p>
          <a:p>
            <a:pPr algn="ctr" fontAlgn="ctr"/>
            <a:r>
              <a:rPr lang="en-US" sz="1100">
                <a:latin typeface="Arial" panose="020B0604020202020204" pitchFamily="34" charset="0"/>
              </a:rPr>
              <a:t>premium components</a:t>
            </a:r>
          </a:p>
        </p:txBody>
      </p:sp>
      <p:cxnSp>
        <p:nvCxnSpPr>
          <p:cNvPr id="12" name="直接连接符 11"/>
          <p:cNvCxnSpPr/>
          <p:nvPr/>
        </p:nvCxnSpPr>
        <p:spPr>
          <a:xfrm>
            <a:off x="2764175" y="5174741"/>
            <a:ext cx="0" cy="8448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7" name="组合 228"/>
          <p:cNvGrpSpPr>
            <a:grpSpLocks/>
          </p:cNvGrpSpPr>
          <p:nvPr/>
        </p:nvGrpSpPr>
        <p:grpSpPr bwMode="auto">
          <a:xfrm>
            <a:off x="7183212" y="5379143"/>
            <a:ext cx="441029" cy="307056"/>
            <a:chOff x="6146800" y="3805238"/>
            <a:chExt cx="750888" cy="523875"/>
          </a:xfrm>
        </p:grpSpPr>
        <p:sp>
          <p:nvSpPr>
            <p:cNvPr id="79" name="Freeform 167"/>
            <p:cNvSpPr>
              <a:spLocks/>
            </p:cNvSpPr>
            <p:nvPr/>
          </p:nvSpPr>
          <p:spPr bwMode="auto">
            <a:xfrm>
              <a:off x="6762750" y="4211638"/>
              <a:ext cx="134938" cy="101600"/>
            </a:xfrm>
            <a:custGeom>
              <a:avLst/>
              <a:gdLst>
                <a:gd name="T0" fmla="*/ 2147483647 w 322"/>
                <a:gd name="T1" fmla="*/ 2147483647 h 242"/>
                <a:gd name="T2" fmla="*/ 2147483647 w 322"/>
                <a:gd name="T3" fmla="*/ 2147483647 h 242"/>
                <a:gd name="T4" fmla="*/ 0 w 322"/>
                <a:gd name="T5" fmla="*/ 2147483647 h 242"/>
                <a:gd name="T6" fmla="*/ 0 w 322"/>
                <a:gd name="T7" fmla="*/ 2147483647 h 242"/>
                <a:gd name="T8" fmla="*/ 2147483647 w 322"/>
                <a:gd name="T9" fmla="*/ 2147483647 h 242"/>
                <a:gd name="T10" fmla="*/ 2147483647 w 322"/>
                <a:gd name="T11" fmla="*/ 2147483647 h 242"/>
                <a:gd name="T12" fmla="*/ 2147483647 w 322"/>
                <a:gd name="T13" fmla="*/ 0 h 242"/>
                <a:gd name="T14" fmla="*/ 2147483647 w 322"/>
                <a:gd name="T15" fmla="*/ 0 h 242"/>
                <a:gd name="T16" fmla="*/ 2147483647 w 322"/>
                <a:gd name="T17" fmla="*/ 2147483647 h 242"/>
                <a:gd name="T18" fmla="*/ 2147483647 w 322"/>
                <a:gd name="T19" fmla="*/ 2147483647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2"/>
                <a:gd name="T31" fmla="*/ 0 h 242"/>
                <a:gd name="T32" fmla="*/ 322 w 322"/>
                <a:gd name="T33" fmla="*/ 242 h 2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2" h="242">
                  <a:moveTo>
                    <a:pt x="252" y="242"/>
                  </a:moveTo>
                  <a:lnTo>
                    <a:pt x="252" y="242"/>
                  </a:lnTo>
                  <a:lnTo>
                    <a:pt x="0" y="242"/>
                  </a:lnTo>
                  <a:lnTo>
                    <a:pt x="0" y="175"/>
                  </a:lnTo>
                  <a:lnTo>
                    <a:pt x="252" y="175"/>
                  </a:lnTo>
                  <a:cubicBezTo>
                    <a:pt x="254" y="175"/>
                    <a:pt x="256" y="174"/>
                    <a:pt x="256" y="172"/>
                  </a:cubicBezTo>
                  <a:lnTo>
                    <a:pt x="256" y="0"/>
                  </a:lnTo>
                  <a:lnTo>
                    <a:pt x="322" y="0"/>
                  </a:lnTo>
                  <a:lnTo>
                    <a:pt x="322" y="172"/>
                  </a:lnTo>
                  <a:cubicBezTo>
                    <a:pt x="322" y="210"/>
                    <a:pt x="291" y="242"/>
                    <a:pt x="252" y="242"/>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84" name="Freeform 168"/>
            <p:cNvSpPr>
              <a:spLocks/>
            </p:cNvSpPr>
            <p:nvPr/>
          </p:nvSpPr>
          <p:spPr bwMode="auto">
            <a:xfrm>
              <a:off x="6146800" y="3805238"/>
              <a:ext cx="750888" cy="508000"/>
            </a:xfrm>
            <a:custGeom>
              <a:avLst/>
              <a:gdLst>
                <a:gd name="T0" fmla="*/ 2147483647 w 1792"/>
                <a:gd name="T1" fmla="*/ 2147483647 h 1207"/>
                <a:gd name="T2" fmla="*/ 2147483647 w 1792"/>
                <a:gd name="T3" fmla="*/ 2147483647 h 1207"/>
                <a:gd name="T4" fmla="*/ 2147483647 w 1792"/>
                <a:gd name="T5" fmla="*/ 2147483647 h 1207"/>
                <a:gd name="T6" fmla="*/ 0 w 1792"/>
                <a:gd name="T7" fmla="*/ 2147483647 h 1207"/>
                <a:gd name="T8" fmla="*/ 0 w 1792"/>
                <a:gd name="T9" fmla="*/ 2147483647 h 1207"/>
                <a:gd name="T10" fmla="*/ 2147483647 w 1792"/>
                <a:gd name="T11" fmla="*/ 0 h 1207"/>
                <a:gd name="T12" fmla="*/ 2147483647 w 1792"/>
                <a:gd name="T13" fmla="*/ 0 h 1207"/>
                <a:gd name="T14" fmla="*/ 2147483647 w 1792"/>
                <a:gd name="T15" fmla="*/ 2147483647 h 1207"/>
                <a:gd name="T16" fmla="*/ 2147483647 w 1792"/>
                <a:gd name="T17" fmla="*/ 2147483647 h 1207"/>
                <a:gd name="T18" fmla="*/ 2147483647 w 1792"/>
                <a:gd name="T19" fmla="*/ 2147483647 h 1207"/>
                <a:gd name="T20" fmla="*/ 2147483647 w 1792"/>
                <a:gd name="T21" fmla="*/ 2147483647 h 1207"/>
                <a:gd name="T22" fmla="*/ 2147483647 w 1792"/>
                <a:gd name="T23" fmla="*/ 2147483647 h 1207"/>
                <a:gd name="T24" fmla="*/ 2147483647 w 1792"/>
                <a:gd name="T25" fmla="*/ 2147483647 h 1207"/>
                <a:gd name="T26" fmla="*/ 2147483647 w 1792"/>
                <a:gd name="T27" fmla="*/ 2147483647 h 1207"/>
                <a:gd name="T28" fmla="*/ 2147483647 w 1792"/>
                <a:gd name="T29" fmla="*/ 2147483647 h 1207"/>
                <a:gd name="T30" fmla="*/ 2147483647 w 1792"/>
                <a:gd name="T31" fmla="*/ 2147483647 h 1207"/>
                <a:gd name="T32" fmla="*/ 2147483647 w 1792"/>
                <a:gd name="T33" fmla="*/ 2147483647 h 1207"/>
                <a:gd name="T34" fmla="*/ 2147483647 w 1792"/>
                <a:gd name="T35" fmla="*/ 2147483647 h 1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92"/>
                <a:gd name="T55" fmla="*/ 0 h 1207"/>
                <a:gd name="T56" fmla="*/ 1792 w 1792"/>
                <a:gd name="T57" fmla="*/ 1207 h 1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92" h="1207">
                  <a:moveTo>
                    <a:pt x="1215" y="1207"/>
                  </a:moveTo>
                  <a:lnTo>
                    <a:pt x="1215" y="1207"/>
                  </a:lnTo>
                  <a:lnTo>
                    <a:pt x="70" y="1207"/>
                  </a:lnTo>
                  <a:cubicBezTo>
                    <a:pt x="31" y="1207"/>
                    <a:pt x="0" y="1175"/>
                    <a:pt x="0" y="1137"/>
                  </a:cubicBezTo>
                  <a:lnTo>
                    <a:pt x="0" y="70"/>
                  </a:lnTo>
                  <a:cubicBezTo>
                    <a:pt x="0" y="32"/>
                    <a:pt x="31" y="0"/>
                    <a:pt x="70" y="0"/>
                  </a:cubicBezTo>
                  <a:lnTo>
                    <a:pt x="1722" y="0"/>
                  </a:lnTo>
                  <a:cubicBezTo>
                    <a:pt x="1761" y="0"/>
                    <a:pt x="1792" y="32"/>
                    <a:pt x="1792" y="70"/>
                  </a:cubicBezTo>
                  <a:lnTo>
                    <a:pt x="1792" y="231"/>
                  </a:lnTo>
                  <a:lnTo>
                    <a:pt x="1726" y="231"/>
                  </a:lnTo>
                  <a:lnTo>
                    <a:pt x="1726" y="70"/>
                  </a:lnTo>
                  <a:cubicBezTo>
                    <a:pt x="1726" y="68"/>
                    <a:pt x="1724" y="67"/>
                    <a:pt x="1722" y="67"/>
                  </a:cubicBezTo>
                  <a:lnTo>
                    <a:pt x="70" y="67"/>
                  </a:lnTo>
                  <a:cubicBezTo>
                    <a:pt x="68" y="67"/>
                    <a:pt x="67" y="68"/>
                    <a:pt x="67" y="70"/>
                  </a:cubicBezTo>
                  <a:lnTo>
                    <a:pt x="67" y="1137"/>
                  </a:lnTo>
                  <a:cubicBezTo>
                    <a:pt x="67" y="1139"/>
                    <a:pt x="68" y="1140"/>
                    <a:pt x="70" y="1140"/>
                  </a:cubicBezTo>
                  <a:lnTo>
                    <a:pt x="1215" y="1140"/>
                  </a:lnTo>
                  <a:lnTo>
                    <a:pt x="1215" y="120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86" name="Freeform 169"/>
            <p:cNvSpPr>
              <a:spLocks/>
            </p:cNvSpPr>
            <p:nvPr/>
          </p:nvSpPr>
          <p:spPr bwMode="auto">
            <a:xfrm>
              <a:off x="6407150" y="3816350"/>
              <a:ext cx="115888" cy="484188"/>
            </a:xfrm>
            <a:custGeom>
              <a:avLst/>
              <a:gdLst>
                <a:gd name="T0" fmla="*/ 2147483647 w 276"/>
                <a:gd name="T1" fmla="*/ 2147483647 h 1153"/>
                <a:gd name="T2" fmla="*/ 2147483647 w 276"/>
                <a:gd name="T3" fmla="*/ 2147483647 h 1153"/>
                <a:gd name="T4" fmla="*/ 0 w 276"/>
                <a:gd name="T5" fmla="*/ 2147483647 h 1153"/>
                <a:gd name="T6" fmla="*/ 2147483647 w 276"/>
                <a:gd name="T7" fmla="*/ 0 h 1153"/>
                <a:gd name="T8" fmla="*/ 2147483647 w 276"/>
                <a:gd name="T9" fmla="*/ 2147483647 h 1153"/>
                <a:gd name="T10" fmla="*/ 2147483647 w 276"/>
                <a:gd name="T11" fmla="*/ 2147483647 h 1153"/>
                <a:gd name="T12" fmla="*/ 0 60000 65536"/>
                <a:gd name="T13" fmla="*/ 0 60000 65536"/>
                <a:gd name="T14" fmla="*/ 0 60000 65536"/>
                <a:gd name="T15" fmla="*/ 0 60000 65536"/>
                <a:gd name="T16" fmla="*/ 0 60000 65536"/>
                <a:gd name="T17" fmla="*/ 0 60000 65536"/>
                <a:gd name="T18" fmla="*/ 0 w 276"/>
                <a:gd name="T19" fmla="*/ 0 h 1153"/>
                <a:gd name="T20" fmla="*/ 276 w 276"/>
                <a:gd name="T21" fmla="*/ 1153 h 1153"/>
              </a:gdLst>
              <a:ahLst/>
              <a:cxnLst>
                <a:cxn ang="T12">
                  <a:pos x="T0" y="T1"/>
                </a:cxn>
                <a:cxn ang="T13">
                  <a:pos x="T2" y="T3"/>
                </a:cxn>
                <a:cxn ang="T14">
                  <a:pos x="T4" y="T5"/>
                </a:cxn>
                <a:cxn ang="T15">
                  <a:pos x="T6" y="T7"/>
                </a:cxn>
                <a:cxn ang="T16">
                  <a:pos x="T8" y="T9"/>
                </a:cxn>
                <a:cxn ang="T17">
                  <a:pos x="T10" y="T11"/>
                </a:cxn>
              </a:cxnLst>
              <a:rect l="T18" t="T19" r="T20" b="T21"/>
              <a:pathLst>
                <a:path w="276" h="1153">
                  <a:moveTo>
                    <a:pt x="66" y="1153"/>
                  </a:moveTo>
                  <a:lnTo>
                    <a:pt x="66" y="1153"/>
                  </a:lnTo>
                  <a:lnTo>
                    <a:pt x="0" y="1140"/>
                  </a:lnTo>
                  <a:lnTo>
                    <a:pt x="210" y="0"/>
                  </a:lnTo>
                  <a:lnTo>
                    <a:pt x="276" y="12"/>
                  </a:lnTo>
                  <a:lnTo>
                    <a:pt x="66" y="115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89" name="Freeform 170"/>
            <p:cNvSpPr>
              <a:spLocks noEditPoints="1"/>
            </p:cNvSpPr>
            <p:nvPr/>
          </p:nvSpPr>
          <p:spPr bwMode="auto">
            <a:xfrm>
              <a:off x="6654798" y="3883025"/>
              <a:ext cx="128588" cy="150813"/>
            </a:xfrm>
            <a:custGeom>
              <a:avLst/>
              <a:gdLst>
                <a:gd name="T0" fmla="*/ 2147483647 w 308"/>
                <a:gd name="T1" fmla="*/ 2147483647 h 359"/>
                <a:gd name="T2" fmla="*/ 2147483647 w 308"/>
                <a:gd name="T3" fmla="*/ 2147483647 h 359"/>
                <a:gd name="T4" fmla="*/ 2147483647 w 308"/>
                <a:gd name="T5" fmla="*/ 2147483647 h 359"/>
                <a:gd name="T6" fmla="*/ 2147483647 w 308"/>
                <a:gd name="T7" fmla="*/ 2147483647 h 359"/>
                <a:gd name="T8" fmla="*/ 2147483647 w 308"/>
                <a:gd name="T9" fmla="*/ 2147483647 h 359"/>
                <a:gd name="T10" fmla="*/ 2147483647 w 308"/>
                <a:gd name="T11" fmla="*/ 2147483647 h 359"/>
                <a:gd name="T12" fmla="*/ 2147483647 w 308"/>
                <a:gd name="T13" fmla="*/ 2147483647 h 359"/>
                <a:gd name="T14" fmla="*/ 2147483647 w 308"/>
                <a:gd name="T15" fmla="*/ 2147483647 h 359"/>
                <a:gd name="T16" fmla="*/ 2147483647 w 308"/>
                <a:gd name="T17" fmla="*/ 2147483647 h 359"/>
                <a:gd name="T18" fmla="*/ 2147483647 w 308"/>
                <a:gd name="T19" fmla="*/ 2147483647 h 359"/>
                <a:gd name="T20" fmla="*/ 2147483647 w 308"/>
                <a:gd name="T21" fmla="*/ 2147483647 h 359"/>
                <a:gd name="T22" fmla="*/ 2147483647 w 308"/>
                <a:gd name="T23" fmla="*/ 2147483647 h 359"/>
                <a:gd name="T24" fmla="*/ 2147483647 w 308"/>
                <a:gd name="T25" fmla="*/ 2147483647 h 359"/>
                <a:gd name="T26" fmla="*/ 0 w 308"/>
                <a:gd name="T27" fmla="*/ 2147483647 h 359"/>
                <a:gd name="T28" fmla="*/ 0 w 308"/>
                <a:gd name="T29" fmla="*/ 2147483647 h 359"/>
                <a:gd name="T30" fmla="*/ 2147483647 w 308"/>
                <a:gd name="T31" fmla="*/ 0 h 359"/>
                <a:gd name="T32" fmla="*/ 2147483647 w 308"/>
                <a:gd name="T33" fmla="*/ 0 h 359"/>
                <a:gd name="T34" fmla="*/ 2147483647 w 308"/>
                <a:gd name="T35" fmla="*/ 2147483647 h 359"/>
                <a:gd name="T36" fmla="*/ 2147483647 w 308"/>
                <a:gd name="T37" fmla="*/ 2147483647 h 359"/>
                <a:gd name="T38" fmla="*/ 2147483647 w 308"/>
                <a:gd name="T39" fmla="*/ 2147483647 h 3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359"/>
                <a:gd name="T62" fmla="*/ 308 w 308"/>
                <a:gd name="T63" fmla="*/ 359 h 3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359">
                  <a:moveTo>
                    <a:pt x="57" y="40"/>
                  </a:moveTo>
                  <a:lnTo>
                    <a:pt x="57" y="40"/>
                  </a:lnTo>
                  <a:cubicBezTo>
                    <a:pt x="47" y="40"/>
                    <a:pt x="40" y="48"/>
                    <a:pt x="40" y="57"/>
                  </a:cubicBezTo>
                  <a:lnTo>
                    <a:pt x="40" y="302"/>
                  </a:lnTo>
                  <a:cubicBezTo>
                    <a:pt x="40" y="311"/>
                    <a:pt x="47" y="319"/>
                    <a:pt x="57" y="319"/>
                  </a:cubicBezTo>
                  <a:lnTo>
                    <a:pt x="251" y="319"/>
                  </a:lnTo>
                  <a:cubicBezTo>
                    <a:pt x="260" y="319"/>
                    <a:pt x="268" y="311"/>
                    <a:pt x="268" y="302"/>
                  </a:cubicBezTo>
                  <a:lnTo>
                    <a:pt x="268" y="57"/>
                  </a:lnTo>
                  <a:cubicBezTo>
                    <a:pt x="268" y="48"/>
                    <a:pt x="260" y="40"/>
                    <a:pt x="251" y="40"/>
                  </a:cubicBezTo>
                  <a:lnTo>
                    <a:pt x="57" y="40"/>
                  </a:lnTo>
                  <a:close/>
                  <a:moveTo>
                    <a:pt x="251" y="359"/>
                  </a:moveTo>
                  <a:lnTo>
                    <a:pt x="251" y="359"/>
                  </a:lnTo>
                  <a:lnTo>
                    <a:pt x="57" y="359"/>
                  </a:lnTo>
                  <a:cubicBezTo>
                    <a:pt x="25" y="359"/>
                    <a:pt x="0" y="333"/>
                    <a:pt x="0" y="302"/>
                  </a:cubicBezTo>
                  <a:lnTo>
                    <a:pt x="0" y="57"/>
                  </a:lnTo>
                  <a:cubicBezTo>
                    <a:pt x="0" y="26"/>
                    <a:pt x="25" y="0"/>
                    <a:pt x="57" y="0"/>
                  </a:cubicBezTo>
                  <a:lnTo>
                    <a:pt x="251" y="0"/>
                  </a:lnTo>
                  <a:cubicBezTo>
                    <a:pt x="282" y="0"/>
                    <a:pt x="308" y="26"/>
                    <a:pt x="308" y="57"/>
                  </a:cubicBezTo>
                  <a:lnTo>
                    <a:pt x="308" y="302"/>
                  </a:lnTo>
                  <a:cubicBezTo>
                    <a:pt x="308" y="333"/>
                    <a:pt x="282" y="359"/>
                    <a:pt x="251" y="35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90" name="Freeform 171"/>
            <p:cNvSpPr>
              <a:spLocks/>
            </p:cNvSpPr>
            <p:nvPr/>
          </p:nvSpPr>
          <p:spPr bwMode="auto">
            <a:xfrm>
              <a:off x="6686550" y="3871913"/>
              <a:ext cx="11113" cy="25400"/>
            </a:xfrm>
            <a:custGeom>
              <a:avLst/>
              <a:gdLst>
                <a:gd name="T0" fmla="*/ 2147483647 w 26"/>
                <a:gd name="T1" fmla="*/ 2147483647 h 61"/>
                <a:gd name="T2" fmla="*/ 2147483647 w 26"/>
                <a:gd name="T3" fmla="*/ 2147483647 h 61"/>
                <a:gd name="T4" fmla="*/ 0 w 26"/>
                <a:gd name="T5" fmla="*/ 2147483647 h 61"/>
                <a:gd name="T6" fmla="*/ 0 w 26"/>
                <a:gd name="T7" fmla="*/ 0 h 61"/>
                <a:gd name="T8" fmla="*/ 2147483647 w 26"/>
                <a:gd name="T9" fmla="*/ 0 h 61"/>
                <a:gd name="T10" fmla="*/ 2147483647 w 26"/>
                <a:gd name="T11" fmla="*/ 2147483647 h 61"/>
                <a:gd name="T12" fmla="*/ 0 60000 65536"/>
                <a:gd name="T13" fmla="*/ 0 60000 65536"/>
                <a:gd name="T14" fmla="*/ 0 60000 65536"/>
                <a:gd name="T15" fmla="*/ 0 60000 65536"/>
                <a:gd name="T16" fmla="*/ 0 60000 65536"/>
                <a:gd name="T17" fmla="*/ 0 60000 65536"/>
                <a:gd name="T18" fmla="*/ 0 w 26"/>
                <a:gd name="T19" fmla="*/ 0 h 61"/>
                <a:gd name="T20" fmla="*/ 26 w 26"/>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26" h="61">
                  <a:moveTo>
                    <a:pt x="26" y="61"/>
                  </a:moveTo>
                  <a:lnTo>
                    <a:pt x="26" y="61"/>
                  </a:lnTo>
                  <a:lnTo>
                    <a:pt x="0" y="61"/>
                  </a:lnTo>
                  <a:lnTo>
                    <a:pt x="0" y="0"/>
                  </a:lnTo>
                  <a:lnTo>
                    <a:pt x="26" y="0"/>
                  </a:lnTo>
                  <a:lnTo>
                    <a:pt x="26" y="6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93" name="Freeform 172"/>
            <p:cNvSpPr>
              <a:spLocks/>
            </p:cNvSpPr>
            <p:nvPr/>
          </p:nvSpPr>
          <p:spPr bwMode="auto">
            <a:xfrm>
              <a:off x="6713538" y="3871913"/>
              <a:ext cx="11113" cy="25400"/>
            </a:xfrm>
            <a:custGeom>
              <a:avLst/>
              <a:gdLst>
                <a:gd name="T0" fmla="*/ 2147483647 w 27"/>
                <a:gd name="T1" fmla="*/ 2147483647 h 61"/>
                <a:gd name="T2" fmla="*/ 2147483647 w 27"/>
                <a:gd name="T3" fmla="*/ 2147483647 h 61"/>
                <a:gd name="T4" fmla="*/ 0 w 27"/>
                <a:gd name="T5" fmla="*/ 2147483647 h 61"/>
                <a:gd name="T6" fmla="*/ 0 w 27"/>
                <a:gd name="T7" fmla="*/ 0 h 61"/>
                <a:gd name="T8" fmla="*/ 2147483647 w 27"/>
                <a:gd name="T9" fmla="*/ 0 h 61"/>
                <a:gd name="T10" fmla="*/ 2147483647 w 27"/>
                <a:gd name="T11" fmla="*/ 2147483647 h 61"/>
                <a:gd name="T12" fmla="*/ 0 60000 65536"/>
                <a:gd name="T13" fmla="*/ 0 60000 65536"/>
                <a:gd name="T14" fmla="*/ 0 60000 65536"/>
                <a:gd name="T15" fmla="*/ 0 60000 65536"/>
                <a:gd name="T16" fmla="*/ 0 60000 65536"/>
                <a:gd name="T17" fmla="*/ 0 60000 65536"/>
                <a:gd name="T18" fmla="*/ 0 w 27"/>
                <a:gd name="T19" fmla="*/ 0 h 61"/>
                <a:gd name="T20" fmla="*/ 27 w 27"/>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27" h="61">
                  <a:moveTo>
                    <a:pt x="27" y="61"/>
                  </a:moveTo>
                  <a:lnTo>
                    <a:pt x="27" y="61"/>
                  </a:lnTo>
                  <a:lnTo>
                    <a:pt x="0" y="61"/>
                  </a:lnTo>
                  <a:lnTo>
                    <a:pt x="0" y="0"/>
                  </a:lnTo>
                  <a:lnTo>
                    <a:pt x="27" y="0"/>
                  </a:lnTo>
                  <a:lnTo>
                    <a:pt x="27" y="6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97" name="Freeform 173"/>
            <p:cNvSpPr>
              <a:spLocks/>
            </p:cNvSpPr>
            <p:nvPr/>
          </p:nvSpPr>
          <p:spPr bwMode="auto">
            <a:xfrm>
              <a:off x="6740525" y="3871913"/>
              <a:ext cx="11113" cy="25400"/>
            </a:xfrm>
            <a:custGeom>
              <a:avLst/>
              <a:gdLst>
                <a:gd name="T0" fmla="*/ 2147483647 w 27"/>
                <a:gd name="T1" fmla="*/ 2147483647 h 61"/>
                <a:gd name="T2" fmla="*/ 2147483647 w 27"/>
                <a:gd name="T3" fmla="*/ 2147483647 h 61"/>
                <a:gd name="T4" fmla="*/ 0 w 27"/>
                <a:gd name="T5" fmla="*/ 2147483647 h 61"/>
                <a:gd name="T6" fmla="*/ 0 w 27"/>
                <a:gd name="T7" fmla="*/ 0 h 61"/>
                <a:gd name="T8" fmla="*/ 2147483647 w 27"/>
                <a:gd name="T9" fmla="*/ 0 h 61"/>
                <a:gd name="T10" fmla="*/ 2147483647 w 27"/>
                <a:gd name="T11" fmla="*/ 2147483647 h 61"/>
                <a:gd name="T12" fmla="*/ 0 60000 65536"/>
                <a:gd name="T13" fmla="*/ 0 60000 65536"/>
                <a:gd name="T14" fmla="*/ 0 60000 65536"/>
                <a:gd name="T15" fmla="*/ 0 60000 65536"/>
                <a:gd name="T16" fmla="*/ 0 60000 65536"/>
                <a:gd name="T17" fmla="*/ 0 60000 65536"/>
                <a:gd name="T18" fmla="*/ 0 w 27"/>
                <a:gd name="T19" fmla="*/ 0 h 61"/>
                <a:gd name="T20" fmla="*/ 27 w 27"/>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27" h="61">
                  <a:moveTo>
                    <a:pt x="27" y="61"/>
                  </a:moveTo>
                  <a:lnTo>
                    <a:pt x="27" y="61"/>
                  </a:lnTo>
                  <a:lnTo>
                    <a:pt x="0" y="61"/>
                  </a:lnTo>
                  <a:lnTo>
                    <a:pt x="0" y="0"/>
                  </a:lnTo>
                  <a:lnTo>
                    <a:pt x="27" y="0"/>
                  </a:lnTo>
                  <a:lnTo>
                    <a:pt x="27" y="6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00" name="Freeform 174"/>
            <p:cNvSpPr>
              <a:spLocks/>
            </p:cNvSpPr>
            <p:nvPr/>
          </p:nvSpPr>
          <p:spPr bwMode="auto">
            <a:xfrm>
              <a:off x="6686550" y="4024313"/>
              <a:ext cx="11113" cy="20638"/>
            </a:xfrm>
            <a:custGeom>
              <a:avLst/>
              <a:gdLst>
                <a:gd name="T0" fmla="*/ 2147483647 w 26"/>
                <a:gd name="T1" fmla="*/ 2147483647 h 46"/>
                <a:gd name="T2" fmla="*/ 2147483647 w 26"/>
                <a:gd name="T3" fmla="*/ 2147483647 h 46"/>
                <a:gd name="T4" fmla="*/ 0 w 26"/>
                <a:gd name="T5" fmla="*/ 2147483647 h 46"/>
                <a:gd name="T6" fmla="*/ 0 w 26"/>
                <a:gd name="T7" fmla="*/ 0 h 46"/>
                <a:gd name="T8" fmla="*/ 2147483647 w 26"/>
                <a:gd name="T9" fmla="*/ 0 h 46"/>
                <a:gd name="T10" fmla="*/ 2147483647 w 26"/>
                <a:gd name="T11" fmla="*/ 2147483647 h 46"/>
                <a:gd name="T12" fmla="*/ 0 60000 65536"/>
                <a:gd name="T13" fmla="*/ 0 60000 65536"/>
                <a:gd name="T14" fmla="*/ 0 60000 65536"/>
                <a:gd name="T15" fmla="*/ 0 60000 65536"/>
                <a:gd name="T16" fmla="*/ 0 60000 65536"/>
                <a:gd name="T17" fmla="*/ 0 60000 65536"/>
                <a:gd name="T18" fmla="*/ 0 w 26"/>
                <a:gd name="T19" fmla="*/ 0 h 46"/>
                <a:gd name="T20" fmla="*/ 26 w 26"/>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26" h="46">
                  <a:moveTo>
                    <a:pt x="26" y="46"/>
                  </a:moveTo>
                  <a:lnTo>
                    <a:pt x="26" y="46"/>
                  </a:lnTo>
                  <a:lnTo>
                    <a:pt x="0" y="46"/>
                  </a:lnTo>
                  <a:lnTo>
                    <a:pt x="0" y="0"/>
                  </a:lnTo>
                  <a:lnTo>
                    <a:pt x="26" y="0"/>
                  </a:lnTo>
                  <a:lnTo>
                    <a:pt x="26" y="4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06" name="Freeform 175"/>
            <p:cNvSpPr>
              <a:spLocks/>
            </p:cNvSpPr>
            <p:nvPr/>
          </p:nvSpPr>
          <p:spPr bwMode="auto">
            <a:xfrm>
              <a:off x="6713538" y="4024313"/>
              <a:ext cx="11113" cy="20638"/>
            </a:xfrm>
            <a:custGeom>
              <a:avLst/>
              <a:gdLst>
                <a:gd name="T0" fmla="*/ 2147483647 w 27"/>
                <a:gd name="T1" fmla="*/ 2147483647 h 46"/>
                <a:gd name="T2" fmla="*/ 2147483647 w 27"/>
                <a:gd name="T3" fmla="*/ 2147483647 h 46"/>
                <a:gd name="T4" fmla="*/ 0 w 27"/>
                <a:gd name="T5" fmla="*/ 2147483647 h 46"/>
                <a:gd name="T6" fmla="*/ 0 w 27"/>
                <a:gd name="T7" fmla="*/ 0 h 46"/>
                <a:gd name="T8" fmla="*/ 2147483647 w 27"/>
                <a:gd name="T9" fmla="*/ 0 h 46"/>
                <a:gd name="T10" fmla="*/ 2147483647 w 27"/>
                <a:gd name="T11" fmla="*/ 2147483647 h 46"/>
                <a:gd name="T12" fmla="*/ 0 60000 65536"/>
                <a:gd name="T13" fmla="*/ 0 60000 65536"/>
                <a:gd name="T14" fmla="*/ 0 60000 65536"/>
                <a:gd name="T15" fmla="*/ 0 60000 65536"/>
                <a:gd name="T16" fmla="*/ 0 60000 65536"/>
                <a:gd name="T17" fmla="*/ 0 60000 65536"/>
                <a:gd name="T18" fmla="*/ 0 w 27"/>
                <a:gd name="T19" fmla="*/ 0 h 46"/>
                <a:gd name="T20" fmla="*/ 27 w 27"/>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27" h="46">
                  <a:moveTo>
                    <a:pt x="27" y="46"/>
                  </a:moveTo>
                  <a:lnTo>
                    <a:pt x="27" y="46"/>
                  </a:lnTo>
                  <a:lnTo>
                    <a:pt x="0" y="46"/>
                  </a:lnTo>
                  <a:lnTo>
                    <a:pt x="0" y="0"/>
                  </a:lnTo>
                  <a:lnTo>
                    <a:pt x="27" y="0"/>
                  </a:lnTo>
                  <a:lnTo>
                    <a:pt x="27" y="4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07" name="Freeform 176"/>
            <p:cNvSpPr>
              <a:spLocks/>
            </p:cNvSpPr>
            <p:nvPr/>
          </p:nvSpPr>
          <p:spPr bwMode="auto">
            <a:xfrm>
              <a:off x="6740525" y="4024313"/>
              <a:ext cx="11113" cy="20638"/>
            </a:xfrm>
            <a:custGeom>
              <a:avLst/>
              <a:gdLst>
                <a:gd name="T0" fmla="*/ 2147483647 w 27"/>
                <a:gd name="T1" fmla="*/ 2147483647 h 46"/>
                <a:gd name="T2" fmla="*/ 2147483647 w 27"/>
                <a:gd name="T3" fmla="*/ 2147483647 h 46"/>
                <a:gd name="T4" fmla="*/ 0 w 27"/>
                <a:gd name="T5" fmla="*/ 2147483647 h 46"/>
                <a:gd name="T6" fmla="*/ 0 w 27"/>
                <a:gd name="T7" fmla="*/ 0 h 46"/>
                <a:gd name="T8" fmla="*/ 2147483647 w 27"/>
                <a:gd name="T9" fmla="*/ 0 h 46"/>
                <a:gd name="T10" fmla="*/ 2147483647 w 27"/>
                <a:gd name="T11" fmla="*/ 2147483647 h 46"/>
                <a:gd name="T12" fmla="*/ 0 60000 65536"/>
                <a:gd name="T13" fmla="*/ 0 60000 65536"/>
                <a:gd name="T14" fmla="*/ 0 60000 65536"/>
                <a:gd name="T15" fmla="*/ 0 60000 65536"/>
                <a:gd name="T16" fmla="*/ 0 60000 65536"/>
                <a:gd name="T17" fmla="*/ 0 60000 65536"/>
                <a:gd name="T18" fmla="*/ 0 w 27"/>
                <a:gd name="T19" fmla="*/ 0 h 46"/>
                <a:gd name="T20" fmla="*/ 27 w 27"/>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27" h="46">
                  <a:moveTo>
                    <a:pt x="27" y="46"/>
                  </a:moveTo>
                  <a:lnTo>
                    <a:pt x="27" y="46"/>
                  </a:lnTo>
                  <a:lnTo>
                    <a:pt x="0" y="46"/>
                  </a:lnTo>
                  <a:lnTo>
                    <a:pt x="0" y="0"/>
                  </a:lnTo>
                  <a:lnTo>
                    <a:pt x="27" y="0"/>
                  </a:lnTo>
                  <a:lnTo>
                    <a:pt x="27" y="4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16" name="Freeform 177"/>
            <p:cNvSpPr>
              <a:spLocks noEditPoints="1"/>
            </p:cNvSpPr>
            <p:nvPr/>
          </p:nvSpPr>
          <p:spPr bwMode="auto">
            <a:xfrm>
              <a:off x="6654800" y="4086225"/>
              <a:ext cx="128588" cy="150813"/>
            </a:xfrm>
            <a:custGeom>
              <a:avLst/>
              <a:gdLst>
                <a:gd name="T0" fmla="*/ 2147483647 w 308"/>
                <a:gd name="T1" fmla="*/ 2147483647 h 359"/>
                <a:gd name="T2" fmla="*/ 2147483647 w 308"/>
                <a:gd name="T3" fmla="*/ 2147483647 h 359"/>
                <a:gd name="T4" fmla="*/ 2147483647 w 308"/>
                <a:gd name="T5" fmla="*/ 2147483647 h 359"/>
                <a:gd name="T6" fmla="*/ 2147483647 w 308"/>
                <a:gd name="T7" fmla="*/ 2147483647 h 359"/>
                <a:gd name="T8" fmla="*/ 2147483647 w 308"/>
                <a:gd name="T9" fmla="*/ 2147483647 h 359"/>
                <a:gd name="T10" fmla="*/ 2147483647 w 308"/>
                <a:gd name="T11" fmla="*/ 2147483647 h 359"/>
                <a:gd name="T12" fmla="*/ 2147483647 w 308"/>
                <a:gd name="T13" fmla="*/ 2147483647 h 359"/>
                <a:gd name="T14" fmla="*/ 2147483647 w 308"/>
                <a:gd name="T15" fmla="*/ 2147483647 h 359"/>
                <a:gd name="T16" fmla="*/ 2147483647 w 308"/>
                <a:gd name="T17" fmla="*/ 2147483647 h 359"/>
                <a:gd name="T18" fmla="*/ 2147483647 w 308"/>
                <a:gd name="T19" fmla="*/ 2147483647 h 359"/>
                <a:gd name="T20" fmla="*/ 2147483647 w 308"/>
                <a:gd name="T21" fmla="*/ 2147483647 h 359"/>
                <a:gd name="T22" fmla="*/ 2147483647 w 308"/>
                <a:gd name="T23" fmla="*/ 2147483647 h 359"/>
                <a:gd name="T24" fmla="*/ 2147483647 w 308"/>
                <a:gd name="T25" fmla="*/ 2147483647 h 359"/>
                <a:gd name="T26" fmla="*/ 0 w 308"/>
                <a:gd name="T27" fmla="*/ 2147483647 h 359"/>
                <a:gd name="T28" fmla="*/ 0 w 308"/>
                <a:gd name="T29" fmla="*/ 2147483647 h 359"/>
                <a:gd name="T30" fmla="*/ 2147483647 w 308"/>
                <a:gd name="T31" fmla="*/ 0 h 359"/>
                <a:gd name="T32" fmla="*/ 2147483647 w 308"/>
                <a:gd name="T33" fmla="*/ 0 h 359"/>
                <a:gd name="T34" fmla="*/ 2147483647 w 308"/>
                <a:gd name="T35" fmla="*/ 2147483647 h 359"/>
                <a:gd name="T36" fmla="*/ 2147483647 w 308"/>
                <a:gd name="T37" fmla="*/ 2147483647 h 359"/>
                <a:gd name="T38" fmla="*/ 2147483647 w 308"/>
                <a:gd name="T39" fmla="*/ 2147483647 h 3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359"/>
                <a:gd name="T62" fmla="*/ 308 w 308"/>
                <a:gd name="T63" fmla="*/ 359 h 3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359">
                  <a:moveTo>
                    <a:pt x="57" y="40"/>
                  </a:moveTo>
                  <a:lnTo>
                    <a:pt x="57" y="40"/>
                  </a:lnTo>
                  <a:cubicBezTo>
                    <a:pt x="47" y="40"/>
                    <a:pt x="40" y="48"/>
                    <a:pt x="40" y="57"/>
                  </a:cubicBezTo>
                  <a:lnTo>
                    <a:pt x="40" y="302"/>
                  </a:lnTo>
                  <a:cubicBezTo>
                    <a:pt x="40" y="311"/>
                    <a:pt x="47" y="319"/>
                    <a:pt x="57" y="319"/>
                  </a:cubicBezTo>
                  <a:lnTo>
                    <a:pt x="251" y="319"/>
                  </a:lnTo>
                  <a:cubicBezTo>
                    <a:pt x="260" y="319"/>
                    <a:pt x="268" y="311"/>
                    <a:pt x="268" y="302"/>
                  </a:cubicBezTo>
                  <a:lnTo>
                    <a:pt x="268" y="57"/>
                  </a:lnTo>
                  <a:cubicBezTo>
                    <a:pt x="268" y="48"/>
                    <a:pt x="260" y="40"/>
                    <a:pt x="251" y="40"/>
                  </a:cubicBezTo>
                  <a:lnTo>
                    <a:pt x="57" y="40"/>
                  </a:lnTo>
                  <a:close/>
                  <a:moveTo>
                    <a:pt x="251" y="359"/>
                  </a:moveTo>
                  <a:lnTo>
                    <a:pt x="251" y="359"/>
                  </a:lnTo>
                  <a:lnTo>
                    <a:pt x="57" y="359"/>
                  </a:lnTo>
                  <a:cubicBezTo>
                    <a:pt x="25" y="359"/>
                    <a:pt x="0" y="333"/>
                    <a:pt x="0" y="302"/>
                  </a:cubicBezTo>
                  <a:lnTo>
                    <a:pt x="0" y="57"/>
                  </a:lnTo>
                  <a:cubicBezTo>
                    <a:pt x="0" y="26"/>
                    <a:pt x="25" y="0"/>
                    <a:pt x="57" y="0"/>
                  </a:cubicBezTo>
                  <a:lnTo>
                    <a:pt x="251" y="0"/>
                  </a:lnTo>
                  <a:cubicBezTo>
                    <a:pt x="282" y="0"/>
                    <a:pt x="308" y="26"/>
                    <a:pt x="308" y="57"/>
                  </a:cubicBezTo>
                  <a:lnTo>
                    <a:pt x="308" y="302"/>
                  </a:lnTo>
                  <a:cubicBezTo>
                    <a:pt x="308" y="333"/>
                    <a:pt x="282" y="359"/>
                    <a:pt x="251" y="35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18" name="Freeform 178"/>
            <p:cNvSpPr>
              <a:spLocks/>
            </p:cNvSpPr>
            <p:nvPr/>
          </p:nvSpPr>
          <p:spPr bwMode="auto">
            <a:xfrm>
              <a:off x="6686550" y="4076700"/>
              <a:ext cx="11113" cy="19050"/>
            </a:xfrm>
            <a:custGeom>
              <a:avLst/>
              <a:gdLst>
                <a:gd name="T0" fmla="*/ 2147483647 w 26"/>
                <a:gd name="T1" fmla="*/ 2147483647 h 46"/>
                <a:gd name="T2" fmla="*/ 2147483647 w 26"/>
                <a:gd name="T3" fmla="*/ 2147483647 h 46"/>
                <a:gd name="T4" fmla="*/ 0 w 26"/>
                <a:gd name="T5" fmla="*/ 2147483647 h 46"/>
                <a:gd name="T6" fmla="*/ 0 w 26"/>
                <a:gd name="T7" fmla="*/ 0 h 46"/>
                <a:gd name="T8" fmla="*/ 2147483647 w 26"/>
                <a:gd name="T9" fmla="*/ 0 h 46"/>
                <a:gd name="T10" fmla="*/ 2147483647 w 26"/>
                <a:gd name="T11" fmla="*/ 2147483647 h 46"/>
                <a:gd name="T12" fmla="*/ 0 60000 65536"/>
                <a:gd name="T13" fmla="*/ 0 60000 65536"/>
                <a:gd name="T14" fmla="*/ 0 60000 65536"/>
                <a:gd name="T15" fmla="*/ 0 60000 65536"/>
                <a:gd name="T16" fmla="*/ 0 60000 65536"/>
                <a:gd name="T17" fmla="*/ 0 60000 65536"/>
                <a:gd name="T18" fmla="*/ 0 w 26"/>
                <a:gd name="T19" fmla="*/ 0 h 46"/>
                <a:gd name="T20" fmla="*/ 26 w 26"/>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26" h="46">
                  <a:moveTo>
                    <a:pt x="26" y="46"/>
                  </a:moveTo>
                  <a:lnTo>
                    <a:pt x="26" y="46"/>
                  </a:lnTo>
                  <a:lnTo>
                    <a:pt x="0" y="46"/>
                  </a:lnTo>
                  <a:lnTo>
                    <a:pt x="0" y="0"/>
                  </a:lnTo>
                  <a:lnTo>
                    <a:pt x="26" y="0"/>
                  </a:lnTo>
                  <a:lnTo>
                    <a:pt x="26" y="4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19" name="Freeform 179"/>
            <p:cNvSpPr>
              <a:spLocks/>
            </p:cNvSpPr>
            <p:nvPr/>
          </p:nvSpPr>
          <p:spPr bwMode="auto">
            <a:xfrm>
              <a:off x="6713538" y="4076700"/>
              <a:ext cx="11113" cy="19050"/>
            </a:xfrm>
            <a:custGeom>
              <a:avLst/>
              <a:gdLst>
                <a:gd name="T0" fmla="*/ 2147483647 w 27"/>
                <a:gd name="T1" fmla="*/ 2147483647 h 46"/>
                <a:gd name="T2" fmla="*/ 2147483647 w 27"/>
                <a:gd name="T3" fmla="*/ 2147483647 h 46"/>
                <a:gd name="T4" fmla="*/ 0 w 27"/>
                <a:gd name="T5" fmla="*/ 2147483647 h 46"/>
                <a:gd name="T6" fmla="*/ 0 w 27"/>
                <a:gd name="T7" fmla="*/ 0 h 46"/>
                <a:gd name="T8" fmla="*/ 2147483647 w 27"/>
                <a:gd name="T9" fmla="*/ 0 h 46"/>
                <a:gd name="T10" fmla="*/ 2147483647 w 27"/>
                <a:gd name="T11" fmla="*/ 2147483647 h 46"/>
                <a:gd name="T12" fmla="*/ 0 60000 65536"/>
                <a:gd name="T13" fmla="*/ 0 60000 65536"/>
                <a:gd name="T14" fmla="*/ 0 60000 65536"/>
                <a:gd name="T15" fmla="*/ 0 60000 65536"/>
                <a:gd name="T16" fmla="*/ 0 60000 65536"/>
                <a:gd name="T17" fmla="*/ 0 60000 65536"/>
                <a:gd name="T18" fmla="*/ 0 w 27"/>
                <a:gd name="T19" fmla="*/ 0 h 46"/>
                <a:gd name="T20" fmla="*/ 27 w 27"/>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27" h="46">
                  <a:moveTo>
                    <a:pt x="27" y="46"/>
                  </a:moveTo>
                  <a:lnTo>
                    <a:pt x="27" y="46"/>
                  </a:lnTo>
                  <a:lnTo>
                    <a:pt x="0" y="46"/>
                  </a:lnTo>
                  <a:lnTo>
                    <a:pt x="0" y="0"/>
                  </a:lnTo>
                  <a:lnTo>
                    <a:pt x="27" y="0"/>
                  </a:lnTo>
                  <a:lnTo>
                    <a:pt x="27" y="4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28" name="Freeform 180"/>
            <p:cNvSpPr>
              <a:spLocks/>
            </p:cNvSpPr>
            <p:nvPr/>
          </p:nvSpPr>
          <p:spPr bwMode="auto">
            <a:xfrm>
              <a:off x="6740525" y="4076700"/>
              <a:ext cx="11113" cy="19050"/>
            </a:xfrm>
            <a:custGeom>
              <a:avLst/>
              <a:gdLst>
                <a:gd name="T0" fmla="*/ 2147483647 w 27"/>
                <a:gd name="T1" fmla="*/ 2147483647 h 46"/>
                <a:gd name="T2" fmla="*/ 2147483647 w 27"/>
                <a:gd name="T3" fmla="*/ 2147483647 h 46"/>
                <a:gd name="T4" fmla="*/ 0 w 27"/>
                <a:gd name="T5" fmla="*/ 2147483647 h 46"/>
                <a:gd name="T6" fmla="*/ 0 w 27"/>
                <a:gd name="T7" fmla="*/ 0 h 46"/>
                <a:gd name="T8" fmla="*/ 2147483647 w 27"/>
                <a:gd name="T9" fmla="*/ 0 h 46"/>
                <a:gd name="T10" fmla="*/ 2147483647 w 27"/>
                <a:gd name="T11" fmla="*/ 2147483647 h 46"/>
                <a:gd name="T12" fmla="*/ 0 60000 65536"/>
                <a:gd name="T13" fmla="*/ 0 60000 65536"/>
                <a:gd name="T14" fmla="*/ 0 60000 65536"/>
                <a:gd name="T15" fmla="*/ 0 60000 65536"/>
                <a:gd name="T16" fmla="*/ 0 60000 65536"/>
                <a:gd name="T17" fmla="*/ 0 60000 65536"/>
                <a:gd name="T18" fmla="*/ 0 w 27"/>
                <a:gd name="T19" fmla="*/ 0 h 46"/>
                <a:gd name="T20" fmla="*/ 27 w 27"/>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27" h="46">
                  <a:moveTo>
                    <a:pt x="27" y="46"/>
                  </a:moveTo>
                  <a:lnTo>
                    <a:pt x="27" y="46"/>
                  </a:lnTo>
                  <a:lnTo>
                    <a:pt x="0" y="46"/>
                  </a:lnTo>
                  <a:lnTo>
                    <a:pt x="0" y="0"/>
                  </a:lnTo>
                  <a:lnTo>
                    <a:pt x="27" y="0"/>
                  </a:lnTo>
                  <a:lnTo>
                    <a:pt x="27" y="4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29" name="Freeform 181"/>
            <p:cNvSpPr>
              <a:spLocks/>
            </p:cNvSpPr>
            <p:nvPr/>
          </p:nvSpPr>
          <p:spPr bwMode="auto">
            <a:xfrm>
              <a:off x="6686550" y="4229100"/>
              <a:ext cx="11113" cy="19050"/>
            </a:xfrm>
            <a:custGeom>
              <a:avLst/>
              <a:gdLst>
                <a:gd name="T0" fmla="*/ 2147483647 w 26"/>
                <a:gd name="T1" fmla="*/ 2147483647 h 46"/>
                <a:gd name="T2" fmla="*/ 2147483647 w 26"/>
                <a:gd name="T3" fmla="*/ 2147483647 h 46"/>
                <a:gd name="T4" fmla="*/ 0 w 26"/>
                <a:gd name="T5" fmla="*/ 2147483647 h 46"/>
                <a:gd name="T6" fmla="*/ 0 w 26"/>
                <a:gd name="T7" fmla="*/ 0 h 46"/>
                <a:gd name="T8" fmla="*/ 2147483647 w 26"/>
                <a:gd name="T9" fmla="*/ 0 h 46"/>
                <a:gd name="T10" fmla="*/ 2147483647 w 26"/>
                <a:gd name="T11" fmla="*/ 2147483647 h 46"/>
                <a:gd name="T12" fmla="*/ 0 60000 65536"/>
                <a:gd name="T13" fmla="*/ 0 60000 65536"/>
                <a:gd name="T14" fmla="*/ 0 60000 65536"/>
                <a:gd name="T15" fmla="*/ 0 60000 65536"/>
                <a:gd name="T16" fmla="*/ 0 60000 65536"/>
                <a:gd name="T17" fmla="*/ 0 60000 65536"/>
                <a:gd name="T18" fmla="*/ 0 w 26"/>
                <a:gd name="T19" fmla="*/ 0 h 46"/>
                <a:gd name="T20" fmla="*/ 26 w 26"/>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26" h="46">
                  <a:moveTo>
                    <a:pt x="26" y="46"/>
                  </a:moveTo>
                  <a:lnTo>
                    <a:pt x="26" y="46"/>
                  </a:lnTo>
                  <a:lnTo>
                    <a:pt x="0" y="46"/>
                  </a:lnTo>
                  <a:lnTo>
                    <a:pt x="0" y="0"/>
                  </a:lnTo>
                  <a:lnTo>
                    <a:pt x="26" y="0"/>
                  </a:lnTo>
                  <a:lnTo>
                    <a:pt x="26" y="4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30" name="Freeform 182"/>
            <p:cNvSpPr>
              <a:spLocks/>
            </p:cNvSpPr>
            <p:nvPr/>
          </p:nvSpPr>
          <p:spPr bwMode="auto">
            <a:xfrm>
              <a:off x="6713538" y="4229100"/>
              <a:ext cx="11113" cy="19050"/>
            </a:xfrm>
            <a:custGeom>
              <a:avLst/>
              <a:gdLst>
                <a:gd name="T0" fmla="*/ 2147483647 w 27"/>
                <a:gd name="T1" fmla="*/ 2147483647 h 46"/>
                <a:gd name="T2" fmla="*/ 2147483647 w 27"/>
                <a:gd name="T3" fmla="*/ 2147483647 h 46"/>
                <a:gd name="T4" fmla="*/ 0 w 27"/>
                <a:gd name="T5" fmla="*/ 2147483647 h 46"/>
                <a:gd name="T6" fmla="*/ 0 w 27"/>
                <a:gd name="T7" fmla="*/ 0 h 46"/>
                <a:gd name="T8" fmla="*/ 2147483647 w 27"/>
                <a:gd name="T9" fmla="*/ 0 h 46"/>
                <a:gd name="T10" fmla="*/ 2147483647 w 27"/>
                <a:gd name="T11" fmla="*/ 2147483647 h 46"/>
                <a:gd name="T12" fmla="*/ 0 60000 65536"/>
                <a:gd name="T13" fmla="*/ 0 60000 65536"/>
                <a:gd name="T14" fmla="*/ 0 60000 65536"/>
                <a:gd name="T15" fmla="*/ 0 60000 65536"/>
                <a:gd name="T16" fmla="*/ 0 60000 65536"/>
                <a:gd name="T17" fmla="*/ 0 60000 65536"/>
                <a:gd name="T18" fmla="*/ 0 w 27"/>
                <a:gd name="T19" fmla="*/ 0 h 46"/>
                <a:gd name="T20" fmla="*/ 27 w 27"/>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27" h="46">
                  <a:moveTo>
                    <a:pt x="27" y="46"/>
                  </a:moveTo>
                  <a:lnTo>
                    <a:pt x="27" y="46"/>
                  </a:lnTo>
                  <a:lnTo>
                    <a:pt x="0" y="46"/>
                  </a:lnTo>
                  <a:lnTo>
                    <a:pt x="0" y="0"/>
                  </a:lnTo>
                  <a:lnTo>
                    <a:pt x="27" y="0"/>
                  </a:lnTo>
                  <a:lnTo>
                    <a:pt x="27" y="4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32" name="Freeform 183"/>
            <p:cNvSpPr>
              <a:spLocks/>
            </p:cNvSpPr>
            <p:nvPr/>
          </p:nvSpPr>
          <p:spPr bwMode="auto">
            <a:xfrm>
              <a:off x="6740525" y="4229100"/>
              <a:ext cx="11113" cy="19050"/>
            </a:xfrm>
            <a:custGeom>
              <a:avLst/>
              <a:gdLst>
                <a:gd name="T0" fmla="*/ 2147483647 w 27"/>
                <a:gd name="T1" fmla="*/ 2147483647 h 46"/>
                <a:gd name="T2" fmla="*/ 2147483647 w 27"/>
                <a:gd name="T3" fmla="*/ 2147483647 h 46"/>
                <a:gd name="T4" fmla="*/ 0 w 27"/>
                <a:gd name="T5" fmla="*/ 2147483647 h 46"/>
                <a:gd name="T6" fmla="*/ 0 w 27"/>
                <a:gd name="T7" fmla="*/ 0 h 46"/>
                <a:gd name="T8" fmla="*/ 2147483647 w 27"/>
                <a:gd name="T9" fmla="*/ 0 h 46"/>
                <a:gd name="T10" fmla="*/ 2147483647 w 27"/>
                <a:gd name="T11" fmla="*/ 2147483647 h 46"/>
                <a:gd name="T12" fmla="*/ 0 60000 65536"/>
                <a:gd name="T13" fmla="*/ 0 60000 65536"/>
                <a:gd name="T14" fmla="*/ 0 60000 65536"/>
                <a:gd name="T15" fmla="*/ 0 60000 65536"/>
                <a:gd name="T16" fmla="*/ 0 60000 65536"/>
                <a:gd name="T17" fmla="*/ 0 60000 65536"/>
                <a:gd name="T18" fmla="*/ 0 w 27"/>
                <a:gd name="T19" fmla="*/ 0 h 46"/>
                <a:gd name="T20" fmla="*/ 27 w 27"/>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27" h="46">
                  <a:moveTo>
                    <a:pt x="27" y="46"/>
                  </a:moveTo>
                  <a:lnTo>
                    <a:pt x="27" y="46"/>
                  </a:lnTo>
                  <a:lnTo>
                    <a:pt x="0" y="46"/>
                  </a:lnTo>
                  <a:lnTo>
                    <a:pt x="0" y="0"/>
                  </a:lnTo>
                  <a:lnTo>
                    <a:pt x="27" y="0"/>
                  </a:lnTo>
                  <a:lnTo>
                    <a:pt x="27" y="4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33" name="Freeform 184"/>
            <p:cNvSpPr>
              <a:spLocks/>
            </p:cNvSpPr>
            <p:nvPr/>
          </p:nvSpPr>
          <p:spPr bwMode="auto">
            <a:xfrm>
              <a:off x="6497638" y="3892550"/>
              <a:ext cx="165100" cy="44450"/>
            </a:xfrm>
            <a:custGeom>
              <a:avLst/>
              <a:gdLst>
                <a:gd name="T0" fmla="*/ 2147483647 w 393"/>
                <a:gd name="T1" fmla="*/ 2147483647 h 107"/>
                <a:gd name="T2" fmla="*/ 2147483647 w 393"/>
                <a:gd name="T3" fmla="*/ 2147483647 h 107"/>
                <a:gd name="T4" fmla="*/ 2147483647 w 393"/>
                <a:gd name="T5" fmla="*/ 2147483647 h 107"/>
                <a:gd name="T6" fmla="*/ 2147483647 w 393"/>
                <a:gd name="T7" fmla="*/ 2147483647 h 107"/>
                <a:gd name="T8" fmla="*/ 0 w 393"/>
                <a:gd name="T9" fmla="*/ 2147483647 h 107"/>
                <a:gd name="T10" fmla="*/ 0 w 393"/>
                <a:gd name="T11" fmla="*/ 0 h 107"/>
                <a:gd name="T12" fmla="*/ 2147483647 w 393"/>
                <a:gd name="T13" fmla="*/ 0 h 107"/>
                <a:gd name="T14" fmla="*/ 2147483647 w 393"/>
                <a:gd name="T15" fmla="*/ 2147483647 h 107"/>
                <a:gd name="T16" fmla="*/ 2147483647 w 393"/>
                <a:gd name="T17" fmla="*/ 2147483647 h 107"/>
                <a:gd name="T18" fmla="*/ 2147483647 w 393"/>
                <a:gd name="T19" fmla="*/ 214748364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107"/>
                <a:gd name="T32" fmla="*/ 393 w 393"/>
                <a:gd name="T33" fmla="*/ 107 h 1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107">
                  <a:moveTo>
                    <a:pt x="393" y="107"/>
                  </a:moveTo>
                  <a:lnTo>
                    <a:pt x="393" y="107"/>
                  </a:lnTo>
                  <a:lnTo>
                    <a:pt x="332" y="107"/>
                  </a:lnTo>
                  <a:lnTo>
                    <a:pt x="256" y="27"/>
                  </a:lnTo>
                  <a:lnTo>
                    <a:pt x="0" y="27"/>
                  </a:lnTo>
                  <a:lnTo>
                    <a:pt x="0" y="0"/>
                  </a:lnTo>
                  <a:lnTo>
                    <a:pt x="268" y="0"/>
                  </a:lnTo>
                  <a:lnTo>
                    <a:pt x="343" y="80"/>
                  </a:lnTo>
                  <a:lnTo>
                    <a:pt x="393" y="80"/>
                  </a:lnTo>
                  <a:lnTo>
                    <a:pt x="393" y="10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34" name="Freeform 185"/>
            <p:cNvSpPr>
              <a:spLocks/>
            </p:cNvSpPr>
            <p:nvPr/>
          </p:nvSpPr>
          <p:spPr bwMode="auto">
            <a:xfrm>
              <a:off x="6775450" y="3925888"/>
              <a:ext cx="52388" cy="11113"/>
            </a:xfrm>
            <a:custGeom>
              <a:avLst/>
              <a:gdLst>
                <a:gd name="T0" fmla="*/ 2147483647 w 126"/>
                <a:gd name="T1" fmla="*/ 2147483647 h 27"/>
                <a:gd name="T2" fmla="*/ 2147483647 w 126"/>
                <a:gd name="T3" fmla="*/ 2147483647 h 27"/>
                <a:gd name="T4" fmla="*/ 0 w 126"/>
                <a:gd name="T5" fmla="*/ 2147483647 h 27"/>
                <a:gd name="T6" fmla="*/ 0 w 126"/>
                <a:gd name="T7" fmla="*/ 0 h 27"/>
                <a:gd name="T8" fmla="*/ 2147483647 w 126"/>
                <a:gd name="T9" fmla="*/ 0 h 27"/>
                <a:gd name="T10" fmla="*/ 2147483647 w 126"/>
                <a:gd name="T11" fmla="*/ 2147483647 h 27"/>
                <a:gd name="T12" fmla="*/ 0 60000 65536"/>
                <a:gd name="T13" fmla="*/ 0 60000 65536"/>
                <a:gd name="T14" fmla="*/ 0 60000 65536"/>
                <a:gd name="T15" fmla="*/ 0 60000 65536"/>
                <a:gd name="T16" fmla="*/ 0 60000 65536"/>
                <a:gd name="T17" fmla="*/ 0 60000 65536"/>
                <a:gd name="T18" fmla="*/ 0 w 126"/>
                <a:gd name="T19" fmla="*/ 0 h 27"/>
                <a:gd name="T20" fmla="*/ 126 w 126"/>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26" h="27">
                  <a:moveTo>
                    <a:pt x="126" y="27"/>
                  </a:moveTo>
                  <a:lnTo>
                    <a:pt x="126" y="27"/>
                  </a:lnTo>
                  <a:lnTo>
                    <a:pt x="0" y="27"/>
                  </a:lnTo>
                  <a:lnTo>
                    <a:pt x="0" y="0"/>
                  </a:lnTo>
                  <a:lnTo>
                    <a:pt x="126" y="0"/>
                  </a:lnTo>
                  <a:lnTo>
                    <a:pt x="126" y="2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35" name="Freeform 186"/>
            <p:cNvSpPr>
              <a:spLocks/>
            </p:cNvSpPr>
            <p:nvPr/>
          </p:nvSpPr>
          <p:spPr bwMode="auto">
            <a:xfrm>
              <a:off x="6483350" y="3965575"/>
              <a:ext cx="180975" cy="39688"/>
            </a:xfrm>
            <a:custGeom>
              <a:avLst/>
              <a:gdLst>
                <a:gd name="T0" fmla="*/ 2147483647 w 433"/>
                <a:gd name="T1" fmla="*/ 2147483647 h 94"/>
                <a:gd name="T2" fmla="*/ 2147483647 w 433"/>
                <a:gd name="T3" fmla="*/ 2147483647 h 94"/>
                <a:gd name="T4" fmla="*/ 2147483647 w 433"/>
                <a:gd name="T5" fmla="*/ 2147483647 h 94"/>
                <a:gd name="T6" fmla="*/ 2147483647 w 433"/>
                <a:gd name="T7" fmla="*/ 2147483647 h 94"/>
                <a:gd name="T8" fmla="*/ 0 w 433"/>
                <a:gd name="T9" fmla="*/ 2147483647 h 94"/>
                <a:gd name="T10" fmla="*/ 0 w 433"/>
                <a:gd name="T11" fmla="*/ 0 h 94"/>
                <a:gd name="T12" fmla="*/ 2147483647 w 433"/>
                <a:gd name="T13" fmla="*/ 0 h 94"/>
                <a:gd name="T14" fmla="*/ 2147483647 w 433"/>
                <a:gd name="T15" fmla="*/ 2147483647 h 94"/>
                <a:gd name="T16" fmla="*/ 2147483647 w 433"/>
                <a:gd name="T17" fmla="*/ 2147483647 h 94"/>
                <a:gd name="T18" fmla="*/ 2147483647 w 433"/>
                <a:gd name="T19" fmla="*/ 2147483647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3"/>
                <a:gd name="T31" fmla="*/ 0 h 94"/>
                <a:gd name="T32" fmla="*/ 433 w 433"/>
                <a:gd name="T33" fmla="*/ 94 h 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3" h="94">
                  <a:moveTo>
                    <a:pt x="433" y="94"/>
                  </a:moveTo>
                  <a:lnTo>
                    <a:pt x="433" y="94"/>
                  </a:lnTo>
                  <a:lnTo>
                    <a:pt x="336" y="94"/>
                  </a:lnTo>
                  <a:lnTo>
                    <a:pt x="265" y="26"/>
                  </a:lnTo>
                  <a:lnTo>
                    <a:pt x="0" y="26"/>
                  </a:lnTo>
                  <a:lnTo>
                    <a:pt x="0" y="0"/>
                  </a:lnTo>
                  <a:lnTo>
                    <a:pt x="276" y="0"/>
                  </a:lnTo>
                  <a:lnTo>
                    <a:pt x="347" y="68"/>
                  </a:lnTo>
                  <a:lnTo>
                    <a:pt x="433" y="68"/>
                  </a:lnTo>
                  <a:lnTo>
                    <a:pt x="433" y="9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36" name="Freeform 187"/>
            <p:cNvSpPr>
              <a:spLocks/>
            </p:cNvSpPr>
            <p:nvPr/>
          </p:nvSpPr>
          <p:spPr bwMode="auto">
            <a:xfrm>
              <a:off x="6440488" y="4127500"/>
              <a:ext cx="222250" cy="39688"/>
            </a:xfrm>
            <a:custGeom>
              <a:avLst/>
              <a:gdLst>
                <a:gd name="T0" fmla="*/ 2147483647 w 532"/>
                <a:gd name="T1" fmla="*/ 2147483647 h 94"/>
                <a:gd name="T2" fmla="*/ 2147483647 w 532"/>
                <a:gd name="T3" fmla="*/ 2147483647 h 94"/>
                <a:gd name="T4" fmla="*/ 0 w 532"/>
                <a:gd name="T5" fmla="*/ 2147483647 h 94"/>
                <a:gd name="T6" fmla="*/ 0 w 532"/>
                <a:gd name="T7" fmla="*/ 2147483647 h 94"/>
                <a:gd name="T8" fmla="*/ 2147483647 w 532"/>
                <a:gd name="T9" fmla="*/ 2147483647 h 94"/>
                <a:gd name="T10" fmla="*/ 2147483647 w 532"/>
                <a:gd name="T11" fmla="*/ 0 h 94"/>
                <a:gd name="T12" fmla="*/ 2147483647 w 532"/>
                <a:gd name="T13" fmla="*/ 0 h 94"/>
                <a:gd name="T14" fmla="*/ 2147483647 w 532"/>
                <a:gd name="T15" fmla="*/ 2147483647 h 94"/>
                <a:gd name="T16" fmla="*/ 2147483647 w 532"/>
                <a:gd name="T17" fmla="*/ 2147483647 h 94"/>
                <a:gd name="T18" fmla="*/ 2147483647 w 532"/>
                <a:gd name="T19" fmla="*/ 2147483647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2"/>
                <a:gd name="T31" fmla="*/ 0 h 94"/>
                <a:gd name="T32" fmla="*/ 532 w 532"/>
                <a:gd name="T33" fmla="*/ 94 h 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2" h="94">
                  <a:moveTo>
                    <a:pt x="270" y="94"/>
                  </a:moveTo>
                  <a:lnTo>
                    <a:pt x="270" y="94"/>
                  </a:lnTo>
                  <a:lnTo>
                    <a:pt x="0" y="94"/>
                  </a:lnTo>
                  <a:lnTo>
                    <a:pt x="0" y="68"/>
                  </a:lnTo>
                  <a:lnTo>
                    <a:pt x="262" y="68"/>
                  </a:lnTo>
                  <a:lnTo>
                    <a:pt x="370" y="0"/>
                  </a:lnTo>
                  <a:lnTo>
                    <a:pt x="532" y="0"/>
                  </a:lnTo>
                  <a:lnTo>
                    <a:pt x="532" y="27"/>
                  </a:lnTo>
                  <a:lnTo>
                    <a:pt x="377" y="27"/>
                  </a:lnTo>
                  <a:lnTo>
                    <a:pt x="270" y="9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37" name="Freeform 188"/>
            <p:cNvSpPr>
              <a:spLocks/>
            </p:cNvSpPr>
            <p:nvPr/>
          </p:nvSpPr>
          <p:spPr bwMode="auto">
            <a:xfrm>
              <a:off x="6775450" y="4127500"/>
              <a:ext cx="52388" cy="11113"/>
            </a:xfrm>
            <a:custGeom>
              <a:avLst/>
              <a:gdLst>
                <a:gd name="T0" fmla="*/ 2147483647 w 126"/>
                <a:gd name="T1" fmla="*/ 2147483647 h 27"/>
                <a:gd name="T2" fmla="*/ 2147483647 w 126"/>
                <a:gd name="T3" fmla="*/ 2147483647 h 27"/>
                <a:gd name="T4" fmla="*/ 0 w 126"/>
                <a:gd name="T5" fmla="*/ 2147483647 h 27"/>
                <a:gd name="T6" fmla="*/ 0 w 126"/>
                <a:gd name="T7" fmla="*/ 0 h 27"/>
                <a:gd name="T8" fmla="*/ 2147483647 w 126"/>
                <a:gd name="T9" fmla="*/ 0 h 27"/>
                <a:gd name="T10" fmla="*/ 2147483647 w 126"/>
                <a:gd name="T11" fmla="*/ 2147483647 h 27"/>
                <a:gd name="T12" fmla="*/ 0 60000 65536"/>
                <a:gd name="T13" fmla="*/ 0 60000 65536"/>
                <a:gd name="T14" fmla="*/ 0 60000 65536"/>
                <a:gd name="T15" fmla="*/ 0 60000 65536"/>
                <a:gd name="T16" fmla="*/ 0 60000 65536"/>
                <a:gd name="T17" fmla="*/ 0 60000 65536"/>
                <a:gd name="T18" fmla="*/ 0 w 126"/>
                <a:gd name="T19" fmla="*/ 0 h 27"/>
                <a:gd name="T20" fmla="*/ 126 w 126"/>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26" h="27">
                  <a:moveTo>
                    <a:pt x="126" y="27"/>
                  </a:moveTo>
                  <a:lnTo>
                    <a:pt x="126" y="27"/>
                  </a:lnTo>
                  <a:lnTo>
                    <a:pt x="0" y="27"/>
                  </a:lnTo>
                  <a:lnTo>
                    <a:pt x="0" y="0"/>
                  </a:lnTo>
                  <a:lnTo>
                    <a:pt x="126" y="0"/>
                  </a:lnTo>
                  <a:lnTo>
                    <a:pt x="126" y="2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38" name="Freeform 189"/>
            <p:cNvSpPr>
              <a:spLocks/>
            </p:cNvSpPr>
            <p:nvPr/>
          </p:nvSpPr>
          <p:spPr bwMode="auto">
            <a:xfrm>
              <a:off x="6435725" y="4179888"/>
              <a:ext cx="227013" cy="36513"/>
            </a:xfrm>
            <a:custGeom>
              <a:avLst/>
              <a:gdLst>
                <a:gd name="T0" fmla="*/ 2147483647 w 543"/>
                <a:gd name="T1" fmla="*/ 2147483647 h 85"/>
                <a:gd name="T2" fmla="*/ 2147483647 w 543"/>
                <a:gd name="T3" fmla="*/ 2147483647 h 85"/>
                <a:gd name="T4" fmla="*/ 0 w 543"/>
                <a:gd name="T5" fmla="*/ 2147483647 h 85"/>
                <a:gd name="T6" fmla="*/ 0 w 543"/>
                <a:gd name="T7" fmla="*/ 2147483647 h 85"/>
                <a:gd name="T8" fmla="*/ 2147483647 w 543"/>
                <a:gd name="T9" fmla="*/ 2147483647 h 85"/>
                <a:gd name="T10" fmla="*/ 2147483647 w 543"/>
                <a:gd name="T11" fmla="*/ 0 h 85"/>
                <a:gd name="T12" fmla="*/ 2147483647 w 543"/>
                <a:gd name="T13" fmla="*/ 0 h 85"/>
                <a:gd name="T14" fmla="*/ 2147483647 w 543"/>
                <a:gd name="T15" fmla="*/ 2147483647 h 85"/>
                <a:gd name="T16" fmla="*/ 2147483647 w 543"/>
                <a:gd name="T17" fmla="*/ 2147483647 h 85"/>
                <a:gd name="T18" fmla="*/ 2147483647 w 543"/>
                <a:gd name="T19" fmla="*/ 2147483647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3"/>
                <a:gd name="T31" fmla="*/ 0 h 85"/>
                <a:gd name="T32" fmla="*/ 543 w 543"/>
                <a:gd name="T33" fmla="*/ 85 h 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3" h="85">
                  <a:moveTo>
                    <a:pt x="284" y="85"/>
                  </a:moveTo>
                  <a:lnTo>
                    <a:pt x="284" y="85"/>
                  </a:lnTo>
                  <a:lnTo>
                    <a:pt x="0" y="85"/>
                  </a:lnTo>
                  <a:lnTo>
                    <a:pt x="0" y="58"/>
                  </a:lnTo>
                  <a:lnTo>
                    <a:pt x="277" y="58"/>
                  </a:lnTo>
                  <a:lnTo>
                    <a:pt x="377" y="0"/>
                  </a:lnTo>
                  <a:lnTo>
                    <a:pt x="543" y="0"/>
                  </a:lnTo>
                  <a:lnTo>
                    <a:pt x="543" y="27"/>
                  </a:lnTo>
                  <a:lnTo>
                    <a:pt x="384" y="27"/>
                  </a:lnTo>
                  <a:lnTo>
                    <a:pt x="284" y="85"/>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39" name="Freeform 190"/>
            <p:cNvSpPr>
              <a:spLocks/>
            </p:cNvSpPr>
            <p:nvPr/>
          </p:nvSpPr>
          <p:spPr bwMode="auto">
            <a:xfrm>
              <a:off x="6775450" y="4179888"/>
              <a:ext cx="52388" cy="12700"/>
            </a:xfrm>
            <a:custGeom>
              <a:avLst/>
              <a:gdLst>
                <a:gd name="T0" fmla="*/ 2147483647 w 126"/>
                <a:gd name="T1" fmla="*/ 2147483647 h 27"/>
                <a:gd name="T2" fmla="*/ 2147483647 w 126"/>
                <a:gd name="T3" fmla="*/ 2147483647 h 27"/>
                <a:gd name="T4" fmla="*/ 0 w 126"/>
                <a:gd name="T5" fmla="*/ 2147483647 h 27"/>
                <a:gd name="T6" fmla="*/ 0 w 126"/>
                <a:gd name="T7" fmla="*/ 0 h 27"/>
                <a:gd name="T8" fmla="*/ 2147483647 w 126"/>
                <a:gd name="T9" fmla="*/ 0 h 27"/>
                <a:gd name="T10" fmla="*/ 2147483647 w 126"/>
                <a:gd name="T11" fmla="*/ 2147483647 h 27"/>
                <a:gd name="T12" fmla="*/ 0 60000 65536"/>
                <a:gd name="T13" fmla="*/ 0 60000 65536"/>
                <a:gd name="T14" fmla="*/ 0 60000 65536"/>
                <a:gd name="T15" fmla="*/ 0 60000 65536"/>
                <a:gd name="T16" fmla="*/ 0 60000 65536"/>
                <a:gd name="T17" fmla="*/ 0 60000 65536"/>
                <a:gd name="T18" fmla="*/ 0 w 126"/>
                <a:gd name="T19" fmla="*/ 0 h 27"/>
                <a:gd name="T20" fmla="*/ 126 w 126"/>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26" h="27">
                  <a:moveTo>
                    <a:pt x="126" y="27"/>
                  </a:moveTo>
                  <a:lnTo>
                    <a:pt x="126" y="27"/>
                  </a:lnTo>
                  <a:lnTo>
                    <a:pt x="0" y="27"/>
                  </a:lnTo>
                  <a:lnTo>
                    <a:pt x="0" y="0"/>
                  </a:lnTo>
                  <a:lnTo>
                    <a:pt x="126" y="0"/>
                  </a:lnTo>
                  <a:lnTo>
                    <a:pt x="126" y="2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40" name="Freeform 191"/>
            <p:cNvSpPr>
              <a:spLocks/>
            </p:cNvSpPr>
            <p:nvPr/>
          </p:nvSpPr>
          <p:spPr bwMode="auto">
            <a:xfrm>
              <a:off x="6532563" y="4013200"/>
              <a:ext cx="34925" cy="34925"/>
            </a:xfrm>
            <a:custGeom>
              <a:avLst/>
              <a:gdLst>
                <a:gd name="T0" fmla="*/ 2147483647 w 83"/>
                <a:gd name="T1" fmla="*/ 2147483647 h 84"/>
                <a:gd name="T2" fmla="*/ 2147483647 w 83"/>
                <a:gd name="T3" fmla="*/ 2147483647 h 84"/>
                <a:gd name="T4" fmla="*/ 2147483647 w 83"/>
                <a:gd name="T5" fmla="*/ 2147483647 h 84"/>
                <a:gd name="T6" fmla="*/ 0 w 83"/>
                <a:gd name="T7" fmla="*/ 2147483647 h 84"/>
                <a:gd name="T8" fmla="*/ 2147483647 w 83"/>
                <a:gd name="T9" fmla="*/ 0 h 84"/>
                <a:gd name="T10" fmla="*/ 2147483647 w 83"/>
                <a:gd name="T11" fmla="*/ 2147483647 h 84"/>
                <a:gd name="T12" fmla="*/ 0 60000 65536"/>
                <a:gd name="T13" fmla="*/ 0 60000 65536"/>
                <a:gd name="T14" fmla="*/ 0 60000 65536"/>
                <a:gd name="T15" fmla="*/ 0 60000 65536"/>
                <a:gd name="T16" fmla="*/ 0 60000 65536"/>
                <a:gd name="T17" fmla="*/ 0 60000 65536"/>
                <a:gd name="T18" fmla="*/ 0 w 83"/>
                <a:gd name="T19" fmla="*/ 0 h 84"/>
                <a:gd name="T20" fmla="*/ 83 w 83"/>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83" h="84">
                  <a:moveTo>
                    <a:pt x="83" y="42"/>
                  </a:moveTo>
                  <a:lnTo>
                    <a:pt x="83" y="42"/>
                  </a:lnTo>
                  <a:cubicBezTo>
                    <a:pt x="83" y="65"/>
                    <a:pt x="65" y="84"/>
                    <a:pt x="42" y="84"/>
                  </a:cubicBezTo>
                  <a:cubicBezTo>
                    <a:pt x="19" y="84"/>
                    <a:pt x="0" y="65"/>
                    <a:pt x="0" y="42"/>
                  </a:cubicBezTo>
                  <a:cubicBezTo>
                    <a:pt x="0" y="19"/>
                    <a:pt x="19" y="0"/>
                    <a:pt x="42" y="0"/>
                  </a:cubicBezTo>
                  <a:cubicBezTo>
                    <a:pt x="65" y="0"/>
                    <a:pt x="83" y="19"/>
                    <a:pt x="83" y="42"/>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41" name="Freeform 192"/>
            <p:cNvSpPr>
              <a:spLocks/>
            </p:cNvSpPr>
            <p:nvPr/>
          </p:nvSpPr>
          <p:spPr bwMode="auto">
            <a:xfrm>
              <a:off x="6532563" y="4070350"/>
              <a:ext cx="34925" cy="34925"/>
            </a:xfrm>
            <a:custGeom>
              <a:avLst/>
              <a:gdLst>
                <a:gd name="T0" fmla="*/ 2147483647 w 83"/>
                <a:gd name="T1" fmla="*/ 2147483647 h 83"/>
                <a:gd name="T2" fmla="*/ 2147483647 w 83"/>
                <a:gd name="T3" fmla="*/ 2147483647 h 83"/>
                <a:gd name="T4" fmla="*/ 2147483647 w 83"/>
                <a:gd name="T5" fmla="*/ 2147483647 h 83"/>
                <a:gd name="T6" fmla="*/ 0 w 83"/>
                <a:gd name="T7" fmla="*/ 2147483647 h 83"/>
                <a:gd name="T8" fmla="*/ 2147483647 w 83"/>
                <a:gd name="T9" fmla="*/ 0 h 83"/>
                <a:gd name="T10" fmla="*/ 2147483647 w 83"/>
                <a:gd name="T11" fmla="*/ 2147483647 h 83"/>
                <a:gd name="T12" fmla="*/ 0 60000 65536"/>
                <a:gd name="T13" fmla="*/ 0 60000 65536"/>
                <a:gd name="T14" fmla="*/ 0 60000 65536"/>
                <a:gd name="T15" fmla="*/ 0 60000 65536"/>
                <a:gd name="T16" fmla="*/ 0 60000 65536"/>
                <a:gd name="T17" fmla="*/ 0 60000 65536"/>
                <a:gd name="T18" fmla="*/ 0 w 83"/>
                <a:gd name="T19" fmla="*/ 0 h 83"/>
                <a:gd name="T20" fmla="*/ 83 w 83"/>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83" h="83">
                  <a:moveTo>
                    <a:pt x="83" y="42"/>
                  </a:moveTo>
                  <a:lnTo>
                    <a:pt x="83" y="42"/>
                  </a:lnTo>
                  <a:cubicBezTo>
                    <a:pt x="83" y="65"/>
                    <a:pt x="65" y="83"/>
                    <a:pt x="42" y="83"/>
                  </a:cubicBezTo>
                  <a:cubicBezTo>
                    <a:pt x="19" y="83"/>
                    <a:pt x="0" y="65"/>
                    <a:pt x="0" y="42"/>
                  </a:cubicBezTo>
                  <a:cubicBezTo>
                    <a:pt x="0" y="19"/>
                    <a:pt x="19" y="0"/>
                    <a:pt x="42" y="0"/>
                  </a:cubicBezTo>
                  <a:cubicBezTo>
                    <a:pt x="65" y="0"/>
                    <a:pt x="83" y="19"/>
                    <a:pt x="83" y="42"/>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42" name="Freeform 193"/>
            <p:cNvSpPr>
              <a:spLocks/>
            </p:cNvSpPr>
            <p:nvPr/>
          </p:nvSpPr>
          <p:spPr bwMode="auto">
            <a:xfrm>
              <a:off x="6816725" y="3879850"/>
              <a:ext cx="66675" cy="354013"/>
            </a:xfrm>
            <a:custGeom>
              <a:avLst/>
              <a:gdLst>
                <a:gd name="T0" fmla="*/ 2147483647 w 159"/>
                <a:gd name="T1" fmla="*/ 2147483647 h 840"/>
                <a:gd name="T2" fmla="*/ 2147483647 w 159"/>
                <a:gd name="T3" fmla="*/ 2147483647 h 840"/>
                <a:gd name="T4" fmla="*/ 0 w 159"/>
                <a:gd name="T5" fmla="*/ 2147483647 h 840"/>
                <a:gd name="T6" fmla="*/ 0 w 159"/>
                <a:gd name="T7" fmla="*/ 0 h 840"/>
                <a:gd name="T8" fmla="*/ 2147483647 w 159"/>
                <a:gd name="T9" fmla="*/ 0 h 840"/>
                <a:gd name="T10" fmla="*/ 2147483647 w 159"/>
                <a:gd name="T11" fmla="*/ 2147483647 h 840"/>
                <a:gd name="T12" fmla="*/ 2147483647 w 159"/>
                <a:gd name="T13" fmla="*/ 2147483647 h 840"/>
                <a:gd name="T14" fmla="*/ 2147483647 w 159"/>
                <a:gd name="T15" fmla="*/ 2147483647 h 840"/>
                <a:gd name="T16" fmla="*/ 2147483647 w 159"/>
                <a:gd name="T17" fmla="*/ 2147483647 h 840"/>
                <a:gd name="T18" fmla="*/ 2147483647 w 159"/>
                <a:gd name="T19" fmla="*/ 2147483647 h 8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9"/>
                <a:gd name="T31" fmla="*/ 0 h 840"/>
                <a:gd name="T32" fmla="*/ 159 w 159"/>
                <a:gd name="T33" fmla="*/ 840 h 8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9" h="840">
                  <a:moveTo>
                    <a:pt x="159" y="840"/>
                  </a:moveTo>
                  <a:lnTo>
                    <a:pt x="159" y="840"/>
                  </a:lnTo>
                  <a:lnTo>
                    <a:pt x="0" y="840"/>
                  </a:lnTo>
                  <a:lnTo>
                    <a:pt x="0" y="0"/>
                  </a:lnTo>
                  <a:lnTo>
                    <a:pt x="159" y="0"/>
                  </a:lnTo>
                  <a:lnTo>
                    <a:pt x="159" y="53"/>
                  </a:lnTo>
                  <a:lnTo>
                    <a:pt x="53" y="53"/>
                  </a:lnTo>
                  <a:lnTo>
                    <a:pt x="53" y="787"/>
                  </a:lnTo>
                  <a:lnTo>
                    <a:pt x="159" y="787"/>
                  </a:lnTo>
                  <a:lnTo>
                    <a:pt x="159" y="84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43" name="Freeform 194"/>
            <p:cNvSpPr>
              <a:spLocks/>
            </p:cNvSpPr>
            <p:nvPr/>
          </p:nvSpPr>
          <p:spPr bwMode="auto">
            <a:xfrm>
              <a:off x="6856413" y="3919538"/>
              <a:ext cx="41275" cy="4763"/>
            </a:xfrm>
            <a:custGeom>
              <a:avLst/>
              <a:gdLst>
                <a:gd name="T0" fmla="*/ 2147483647 w 97"/>
                <a:gd name="T1" fmla="*/ 2147483647 h 13"/>
                <a:gd name="T2" fmla="*/ 2147483647 w 97"/>
                <a:gd name="T3" fmla="*/ 2147483647 h 13"/>
                <a:gd name="T4" fmla="*/ 0 w 97"/>
                <a:gd name="T5" fmla="*/ 2147483647 h 13"/>
                <a:gd name="T6" fmla="*/ 0 w 97"/>
                <a:gd name="T7" fmla="*/ 0 h 13"/>
                <a:gd name="T8" fmla="*/ 2147483647 w 97"/>
                <a:gd name="T9" fmla="*/ 0 h 13"/>
                <a:gd name="T10" fmla="*/ 2147483647 w 97"/>
                <a:gd name="T11" fmla="*/ 2147483647 h 13"/>
                <a:gd name="T12" fmla="*/ 0 60000 65536"/>
                <a:gd name="T13" fmla="*/ 0 60000 65536"/>
                <a:gd name="T14" fmla="*/ 0 60000 65536"/>
                <a:gd name="T15" fmla="*/ 0 60000 65536"/>
                <a:gd name="T16" fmla="*/ 0 60000 65536"/>
                <a:gd name="T17" fmla="*/ 0 60000 65536"/>
                <a:gd name="T18" fmla="*/ 0 w 97"/>
                <a:gd name="T19" fmla="*/ 0 h 13"/>
                <a:gd name="T20" fmla="*/ 97 w 9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97" h="13">
                  <a:moveTo>
                    <a:pt x="97" y="13"/>
                  </a:moveTo>
                  <a:lnTo>
                    <a:pt x="97" y="13"/>
                  </a:lnTo>
                  <a:lnTo>
                    <a:pt x="0" y="13"/>
                  </a:lnTo>
                  <a:lnTo>
                    <a:pt x="0" y="0"/>
                  </a:lnTo>
                  <a:lnTo>
                    <a:pt x="97" y="0"/>
                  </a:lnTo>
                  <a:lnTo>
                    <a:pt x="97" y="1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44" name="Freeform 195"/>
            <p:cNvSpPr>
              <a:spLocks/>
            </p:cNvSpPr>
            <p:nvPr/>
          </p:nvSpPr>
          <p:spPr bwMode="auto">
            <a:xfrm>
              <a:off x="6856413" y="3935413"/>
              <a:ext cx="41275" cy="6350"/>
            </a:xfrm>
            <a:custGeom>
              <a:avLst/>
              <a:gdLst>
                <a:gd name="T0" fmla="*/ 2147483647 w 97"/>
                <a:gd name="T1" fmla="*/ 2147483647 h 13"/>
                <a:gd name="T2" fmla="*/ 2147483647 w 97"/>
                <a:gd name="T3" fmla="*/ 2147483647 h 13"/>
                <a:gd name="T4" fmla="*/ 0 w 97"/>
                <a:gd name="T5" fmla="*/ 2147483647 h 13"/>
                <a:gd name="T6" fmla="*/ 0 w 97"/>
                <a:gd name="T7" fmla="*/ 0 h 13"/>
                <a:gd name="T8" fmla="*/ 2147483647 w 97"/>
                <a:gd name="T9" fmla="*/ 0 h 13"/>
                <a:gd name="T10" fmla="*/ 2147483647 w 97"/>
                <a:gd name="T11" fmla="*/ 2147483647 h 13"/>
                <a:gd name="T12" fmla="*/ 0 60000 65536"/>
                <a:gd name="T13" fmla="*/ 0 60000 65536"/>
                <a:gd name="T14" fmla="*/ 0 60000 65536"/>
                <a:gd name="T15" fmla="*/ 0 60000 65536"/>
                <a:gd name="T16" fmla="*/ 0 60000 65536"/>
                <a:gd name="T17" fmla="*/ 0 60000 65536"/>
                <a:gd name="T18" fmla="*/ 0 w 97"/>
                <a:gd name="T19" fmla="*/ 0 h 13"/>
                <a:gd name="T20" fmla="*/ 97 w 9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97" h="13">
                  <a:moveTo>
                    <a:pt x="97" y="13"/>
                  </a:moveTo>
                  <a:lnTo>
                    <a:pt x="97" y="13"/>
                  </a:lnTo>
                  <a:lnTo>
                    <a:pt x="0" y="13"/>
                  </a:lnTo>
                  <a:lnTo>
                    <a:pt x="0" y="0"/>
                  </a:lnTo>
                  <a:lnTo>
                    <a:pt x="97" y="0"/>
                  </a:lnTo>
                  <a:lnTo>
                    <a:pt x="97" y="1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45" name="Freeform 196"/>
            <p:cNvSpPr>
              <a:spLocks/>
            </p:cNvSpPr>
            <p:nvPr/>
          </p:nvSpPr>
          <p:spPr bwMode="auto">
            <a:xfrm>
              <a:off x="6856413" y="3951288"/>
              <a:ext cx="41275" cy="6350"/>
            </a:xfrm>
            <a:custGeom>
              <a:avLst/>
              <a:gdLst>
                <a:gd name="T0" fmla="*/ 2147483647 w 97"/>
                <a:gd name="T1" fmla="*/ 2147483647 h 14"/>
                <a:gd name="T2" fmla="*/ 2147483647 w 97"/>
                <a:gd name="T3" fmla="*/ 2147483647 h 14"/>
                <a:gd name="T4" fmla="*/ 0 w 97"/>
                <a:gd name="T5" fmla="*/ 2147483647 h 14"/>
                <a:gd name="T6" fmla="*/ 0 w 97"/>
                <a:gd name="T7" fmla="*/ 0 h 14"/>
                <a:gd name="T8" fmla="*/ 2147483647 w 97"/>
                <a:gd name="T9" fmla="*/ 0 h 14"/>
                <a:gd name="T10" fmla="*/ 2147483647 w 97"/>
                <a:gd name="T11" fmla="*/ 2147483647 h 14"/>
                <a:gd name="T12" fmla="*/ 0 60000 65536"/>
                <a:gd name="T13" fmla="*/ 0 60000 65536"/>
                <a:gd name="T14" fmla="*/ 0 60000 65536"/>
                <a:gd name="T15" fmla="*/ 0 60000 65536"/>
                <a:gd name="T16" fmla="*/ 0 60000 65536"/>
                <a:gd name="T17" fmla="*/ 0 60000 65536"/>
                <a:gd name="T18" fmla="*/ 0 w 97"/>
                <a:gd name="T19" fmla="*/ 0 h 14"/>
                <a:gd name="T20" fmla="*/ 97 w 9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7" h="14">
                  <a:moveTo>
                    <a:pt x="97" y="14"/>
                  </a:moveTo>
                  <a:lnTo>
                    <a:pt x="97" y="14"/>
                  </a:lnTo>
                  <a:lnTo>
                    <a:pt x="0" y="14"/>
                  </a:lnTo>
                  <a:lnTo>
                    <a:pt x="0" y="0"/>
                  </a:lnTo>
                  <a:lnTo>
                    <a:pt x="97" y="0"/>
                  </a:lnTo>
                  <a:lnTo>
                    <a:pt x="97" y="1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46" name="Freeform 197"/>
            <p:cNvSpPr>
              <a:spLocks/>
            </p:cNvSpPr>
            <p:nvPr/>
          </p:nvSpPr>
          <p:spPr bwMode="auto">
            <a:xfrm>
              <a:off x="6856413" y="3968750"/>
              <a:ext cx="41275" cy="4763"/>
            </a:xfrm>
            <a:custGeom>
              <a:avLst/>
              <a:gdLst>
                <a:gd name="T0" fmla="*/ 2147483647 w 97"/>
                <a:gd name="T1" fmla="*/ 2147483647 h 14"/>
                <a:gd name="T2" fmla="*/ 2147483647 w 97"/>
                <a:gd name="T3" fmla="*/ 2147483647 h 14"/>
                <a:gd name="T4" fmla="*/ 0 w 97"/>
                <a:gd name="T5" fmla="*/ 2147483647 h 14"/>
                <a:gd name="T6" fmla="*/ 0 w 97"/>
                <a:gd name="T7" fmla="*/ 0 h 14"/>
                <a:gd name="T8" fmla="*/ 2147483647 w 97"/>
                <a:gd name="T9" fmla="*/ 0 h 14"/>
                <a:gd name="T10" fmla="*/ 2147483647 w 97"/>
                <a:gd name="T11" fmla="*/ 2147483647 h 14"/>
                <a:gd name="T12" fmla="*/ 0 60000 65536"/>
                <a:gd name="T13" fmla="*/ 0 60000 65536"/>
                <a:gd name="T14" fmla="*/ 0 60000 65536"/>
                <a:gd name="T15" fmla="*/ 0 60000 65536"/>
                <a:gd name="T16" fmla="*/ 0 60000 65536"/>
                <a:gd name="T17" fmla="*/ 0 60000 65536"/>
                <a:gd name="T18" fmla="*/ 0 w 97"/>
                <a:gd name="T19" fmla="*/ 0 h 14"/>
                <a:gd name="T20" fmla="*/ 97 w 9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7" h="14">
                  <a:moveTo>
                    <a:pt x="97" y="14"/>
                  </a:moveTo>
                  <a:lnTo>
                    <a:pt x="97" y="14"/>
                  </a:lnTo>
                  <a:lnTo>
                    <a:pt x="0" y="14"/>
                  </a:lnTo>
                  <a:lnTo>
                    <a:pt x="0" y="0"/>
                  </a:lnTo>
                  <a:lnTo>
                    <a:pt x="97" y="0"/>
                  </a:lnTo>
                  <a:lnTo>
                    <a:pt x="97" y="1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47" name="Freeform 198"/>
            <p:cNvSpPr>
              <a:spLocks/>
            </p:cNvSpPr>
            <p:nvPr/>
          </p:nvSpPr>
          <p:spPr bwMode="auto">
            <a:xfrm>
              <a:off x="6856413" y="3984625"/>
              <a:ext cx="41275" cy="6350"/>
            </a:xfrm>
            <a:custGeom>
              <a:avLst/>
              <a:gdLst>
                <a:gd name="T0" fmla="*/ 2147483647 w 97"/>
                <a:gd name="T1" fmla="*/ 2147483647 h 13"/>
                <a:gd name="T2" fmla="*/ 2147483647 w 97"/>
                <a:gd name="T3" fmla="*/ 2147483647 h 13"/>
                <a:gd name="T4" fmla="*/ 0 w 97"/>
                <a:gd name="T5" fmla="*/ 2147483647 h 13"/>
                <a:gd name="T6" fmla="*/ 0 w 97"/>
                <a:gd name="T7" fmla="*/ 0 h 13"/>
                <a:gd name="T8" fmla="*/ 2147483647 w 97"/>
                <a:gd name="T9" fmla="*/ 0 h 13"/>
                <a:gd name="T10" fmla="*/ 2147483647 w 97"/>
                <a:gd name="T11" fmla="*/ 2147483647 h 13"/>
                <a:gd name="T12" fmla="*/ 0 60000 65536"/>
                <a:gd name="T13" fmla="*/ 0 60000 65536"/>
                <a:gd name="T14" fmla="*/ 0 60000 65536"/>
                <a:gd name="T15" fmla="*/ 0 60000 65536"/>
                <a:gd name="T16" fmla="*/ 0 60000 65536"/>
                <a:gd name="T17" fmla="*/ 0 60000 65536"/>
                <a:gd name="T18" fmla="*/ 0 w 97"/>
                <a:gd name="T19" fmla="*/ 0 h 13"/>
                <a:gd name="T20" fmla="*/ 97 w 9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97" h="13">
                  <a:moveTo>
                    <a:pt x="97" y="13"/>
                  </a:moveTo>
                  <a:lnTo>
                    <a:pt x="97" y="13"/>
                  </a:lnTo>
                  <a:lnTo>
                    <a:pt x="0" y="13"/>
                  </a:lnTo>
                  <a:lnTo>
                    <a:pt x="0" y="0"/>
                  </a:lnTo>
                  <a:lnTo>
                    <a:pt x="97" y="0"/>
                  </a:lnTo>
                  <a:lnTo>
                    <a:pt x="97" y="1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48" name="Freeform 199"/>
            <p:cNvSpPr>
              <a:spLocks/>
            </p:cNvSpPr>
            <p:nvPr/>
          </p:nvSpPr>
          <p:spPr bwMode="auto">
            <a:xfrm>
              <a:off x="6856413" y="4002088"/>
              <a:ext cx="41275" cy="4763"/>
            </a:xfrm>
            <a:custGeom>
              <a:avLst/>
              <a:gdLst>
                <a:gd name="T0" fmla="*/ 2147483647 w 97"/>
                <a:gd name="T1" fmla="*/ 2147483647 h 13"/>
                <a:gd name="T2" fmla="*/ 2147483647 w 97"/>
                <a:gd name="T3" fmla="*/ 2147483647 h 13"/>
                <a:gd name="T4" fmla="*/ 0 w 97"/>
                <a:gd name="T5" fmla="*/ 2147483647 h 13"/>
                <a:gd name="T6" fmla="*/ 0 w 97"/>
                <a:gd name="T7" fmla="*/ 0 h 13"/>
                <a:gd name="T8" fmla="*/ 2147483647 w 97"/>
                <a:gd name="T9" fmla="*/ 0 h 13"/>
                <a:gd name="T10" fmla="*/ 2147483647 w 97"/>
                <a:gd name="T11" fmla="*/ 2147483647 h 13"/>
                <a:gd name="T12" fmla="*/ 0 60000 65536"/>
                <a:gd name="T13" fmla="*/ 0 60000 65536"/>
                <a:gd name="T14" fmla="*/ 0 60000 65536"/>
                <a:gd name="T15" fmla="*/ 0 60000 65536"/>
                <a:gd name="T16" fmla="*/ 0 60000 65536"/>
                <a:gd name="T17" fmla="*/ 0 60000 65536"/>
                <a:gd name="T18" fmla="*/ 0 w 97"/>
                <a:gd name="T19" fmla="*/ 0 h 13"/>
                <a:gd name="T20" fmla="*/ 97 w 9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97" h="13">
                  <a:moveTo>
                    <a:pt x="97" y="13"/>
                  </a:moveTo>
                  <a:lnTo>
                    <a:pt x="97" y="13"/>
                  </a:lnTo>
                  <a:lnTo>
                    <a:pt x="0" y="13"/>
                  </a:lnTo>
                  <a:lnTo>
                    <a:pt x="0" y="0"/>
                  </a:lnTo>
                  <a:lnTo>
                    <a:pt x="97" y="0"/>
                  </a:lnTo>
                  <a:lnTo>
                    <a:pt x="97" y="1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49" name="Freeform 200"/>
            <p:cNvSpPr>
              <a:spLocks/>
            </p:cNvSpPr>
            <p:nvPr/>
          </p:nvSpPr>
          <p:spPr bwMode="auto">
            <a:xfrm>
              <a:off x="6856413" y="4017963"/>
              <a:ext cx="41275" cy="4763"/>
            </a:xfrm>
            <a:custGeom>
              <a:avLst/>
              <a:gdLst>
                <a:gd name="T0" fmla="*/ 2147483647 w 97"/>
                <a:gd name="T1" fmla="*/ 2147483647 h 13"/>
                <a:gd name="T2" fmla="*/ 2147483647 w 97"/>
                <a:gd name="T3" fmla="*/ 2147483647 h 13"/>
                <a:gd name="T4" fmla="*/ 0 w 97"/>
                <a:gd name="T5" fmla="*/ 2147483647 h 13"/>
                <a:gd name="T6" fmla="*/ 0 w 97"/>
                <a:gd name="T7" fmla="*/ 0 h 13"/>
                <a:gd name="T8" fmla="*/ 2147483647 w 97"/>
                <a:gd name="T9" fmla="*/ 0 h 13"/>
                <a:gd name="T10" fmla="*/ 2147483647 w 97"/>
                <a:gd name="T11" fmla="*/ 2147483647 h 13"/>
                <a:gd name="T12" fmla="*/ 0 60000 65536"/>
                <a:gd name="T13" fmla="*/ 0 60000 65536"/>
                <a:gd name="T14" fmla="*/ 0 60000 65536"/>
                <a:gd name="T15" fmla="*/ 0 60000 65536"/>
                <a:gd name="T16" fmla="*/ 0 60000 65536"/>
                <a:gd name="T17" fmla="*/ 0 60000 65536"/>
                <a:gd name="T18" fmla="*/ 0 w 97"/>
                <a:gd name="T19" fmla="*/ 0 h 13"/>
                <a:gd name="T20" fmla="*/ 97 w 9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97" h="13">
                  <a:moveTo>
                    <a:pt x="97" y="13"/>
                  </a:moveTo>
                  <a:lnTo>
                    <a:pt x="97" y="13"/>
                  </a:lnTo>
                  <a:lnTo>
                    <a:pt x="0" y="13"/>
                  </a:lnTo>
                  <a:lnTo>
                    <a:pt x="0" y="0"/>
                  </a:lnTo>
                  <a:lnTo>
                    <a:pt x="97" y="0"/>
                  </a:lnTo>
                  <a:lnTo>
                    <a:pt x="97" y="1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50" name="Freeform 201"/>
            <p:cNvSpPr>
              <a:spLocks/>
            </p:cNvSpPr>
            <p:nvPr/>
          </p:nvSpPr>
          <p:spPr bwMode="auto">
            <a:xfrm>
              <a:off x="6856413" y="4033838"/>
              <a:ext cx="41275" cy="6350"/>
            </a:xfrm>
            <a:custGeom>
              <a:avLst/>
              <a:gdLst>
                <a:gd name="T0" fmla="*/ 2147483647 w 97"/>
                <a:gd name="T1" fmla="*/ 2147483647 h 14"/>
                <a:gd name="T2" fmla="*/ 2147483647 w 97"/>
                <a:gd name="T3" fmla="*/ 2147483647 h 14"/>
                <a:gd name="T4" fmla="*/ 0 w 97"/>
                <a:gd name="T5" fmla="*/ 2147483647 h 14"/>
                <a:gd name="T6" fmla="*/ 0 w 97"/>
                <a:gd name="T7" fmla="*/ 0 h 14"/>
                <a:gd name="T8" fmla="*/ 2147483647 w 97"/>
                <a:gd name="T9" fmla="*/ 0 h 14"/>
                <a:gd name="T10" fmla="*/ 2147483647 w 97"/>
                <a:gd name="T11" fmla="*/ 2147483647 h 14"/>
                <a:gd name="T12" fmla="*/ 0 60000 65536"/>
                <a:gd name="T13" fmla="*/ 0 60000 65536"/>
                <a:gd name="T14" fmla="*/ 0 60000 65536"/>
                <a:gd name="T15" fmla="*/ 0 60000 65536"/>
                <a:gd name="T16" fmla="*/ 0 60000 65536"/>
                <a:gd name="T17" fmla="*/ 0 60000 65536"/>
                <a:gd name="T18" fmla="*/ 0 w 97"/>
                <a:gd name="T19" fmla="*/ 0 h 14"/>
                <a:gd name="T20" fmla="*/ 97 w 9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7" h="14">
                  <a:moveTo>
                    <a:pt x="97" y="14"/>
                  </a:moveTo>
                  <a:lnTo>
                    <a:pt x="97" y="14"/>
                  </a:lnTo>
                  <a:lnTo>
                    <a:pt x="0" y="14"/>
                  </a:lnTo>
                  <a:lnTo>
                    <a:pt x="0" y="0"/>
                  </a:lnTo>
                  <a:lnTo>
                    <a:pt x="97" y="0"/>
                  </a:lnTo>
                  <a:lnTo>
                    <a:pt x="97" y="1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51" name="Freeform 202"/>
            <p:cNvSpPr>
              <a:spLocks/>
            </p:cNvSpPr>
            <p:nvPr/>
          </p:nvSpPr>
          <p:spPr bwMode="auto">
            <a:xfrm>
              <a:off x="6856413" y="4051300"/>
              <a:ext cx="41275" cy="4763"/>
            </a:xfrm>
            <a:custGeom>
              <a:avLst/>
              <a:gdLst>
                <a:gd name="T0" fmla="*/ 2147483647 w 97"/>
                <a:gd name="T1" fmla="*/ 2147483647 h 13"/>
                <a:gd name="T2" fmla="*/ 2147483647 w 97"/>
                <a:gd name="T3" fmla="*/ 2147483647 h 13"/>
                <a:gd name="T4" fmla="*/ 0 w 97"/>
                <a:gd name="T5" fmla="*/ 2147483647 h 13"/>
                <a:gd name="T6" fmla="*/ 0 w 97"/>
                <a:gd name="T7" fmla="*/ 0 h 13"/>
                <a:gd name="T8" fmla="*/ 2147483647 w 97"/>
                <a:gd name="T9" fmla="*/ 0 h 13"/>
                <a:gd name="T10" fmla="*/ 2147483647 w 97"/>
                <a:gd name="T11" fmla="*/ 2147483647 h 13"/>
                <a:gd name="T12" fmla="*/ 0 60000 65536"/>
                <a:gd name="T13" fmla="*/ 0 60000 65536"/>
                <a:gd name="T14" fmla="*/ 0 60000 65536"/>
                <a:gd name="T15" fmla="*/ 0 60000 65536"/>
                <a:gd name="T16" fmla="*/ 0 60000 65536"/>
                <a:gd name="T17" fmla="*/ 0 60000 65536"/>
                <a:gd name="T18" fmla="*/ 0 w 97"/>
                <a:gd name="T19" fmla="*/ 0 h 13"/>
                <a:gd name="T20" fmla="*/ 97 w 9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97" h="13">
                  <a:moveTo>
                    <a:pt x="97" y="13"/>
                  </a:moveTo>
                  <a:lnTo>
                    <a:pt x="97" y="13"/>
                  </a:lnTo>
                  <a:lnTo>
                    <a:pt x="0" y="13"/>
                  </a:lnTo>
                  <a:lnTo>
                    <a:pt x="0" y="0"/>
                  </a:lnTo>
                  <a:lnTo>
                    <a:pt x="97" y="0"/>
                  </a:lnTo>
                  <a:lnTo>
                    <a:pt x="97" y="1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52" name="Freeform 203"/>
            <p:cNvSpPr>
              <a:spLocks/>
            </p:cNvSpPr>
            <p:nvPr/>
          </p:nvSpPr>
          <p:spPr bwMode="auto">
            <a:xfrm>
              <a:off x="6856413" y="4067175"/>
              <a:ext cx="41275" cy="6350"/>
            </a:xfrm>
            <a:custGeom>
              <a:avLst/>
              <a:gdLst>
                <a:gd name="T0" fmla="*/ 2147483647 w 97"/>
                <a:gd name="T1" fmla="*/ 2147483647 h 13"/>
                <a:gd name="T2" fmla="*/ 2147483647 w 97"/>
                <a:gd name="T3" fmla="*/ 2147483647 h 13"/>
                <a:gd name="T4" fmla="*/ 0 w 97"/>
                <a:gd name="T5" fmla="*/ 2147483647 h 13"/>
                <a:gd name="T6" fmla="*/ 0 w 97"/>
                <a:gd name="T7" fmla="*/ 0 h 13"/>
                <a:gd name="T8" fmla="*/ 2147483647 w 97"/>
                <a:gd name="T9" fmla="*/ 0 h 13"/>
                <a:gd name="T10" fmla="*/ 2147483647 w 97"/>
                <a:gd name="T11" fmla="*/ 2147483647 h 13"/>
                <a:gd name="T12" fmla="*/ 0 60000 65536"/>
                <a:gd name="T13" fmla="*/ 0 60000 65536"/>
                <a:gd name="T14" fmla="*/ 0 60000 65536"/>
                <a:gd name="T15" fmla="*/ 0 60000 65536"/>
                <a:gd name="T16" fmla="*/ 0 60000 65536"/>
                <a:gd name="T17" fmla="*/ 0 60000 65536"/>
                <a:gd name="T18" fmla="*/ 0 w 97"/>
                <a:gd name="T19" fmla="*/ 0 h 13"/>
                <a:gd name="T20" fmla="*/ 97 w 9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97" h="13">
                  <a:moveTo>
                    <a:pt x="97" y="13"/>
                  </a:moveTo>
                  <a:lnTo>
                    <a:pt x="97" y="13"/>
                  </a:lnTo>
                  <a:lnTo>
                    <a:pt x="0" y="13"/>
                  </a:lnTo>
                  <a:lnTo>
                    <a:pt x="0" y="0"/>
                  </a:lnTo>
                  <a:lnTo>
                    <a:pt x="97" y="0"/>
                  </a:lnTo>
                  <a:lnTo>
                    <a:pt x="97" y="1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53" name="Freeform 204"/>
            <p:cNvSpPr>
              <a:spLocks/>
            </p:cNvSpPr>
            <p:nvPr/>
          </p:nvSpPr>
          <p:spPr bwMode="auto">
            <a:xfrm>
              <a:off x="6856413" y="4084638"/>
              <a:ext cx="41275" cy="4763"/>
            </a:xfrm>
            <a:custGeom>
              <a:avLst/>
              <a:gdLst>
                <a:gd name="T0" fmla="*/ 2147483647 w 97"/>
                <a:gd name="T1" fmla="*/ 2147483647 h 13"/>
                <a:gd name="T2" fmla="*/ 2147483647 w 97"/>
                <a:gd name="T3" fmla="*/ 2147483647 h 13"/>
                <a:gd name="T4" fmla="*/ 0 w 97"/>
                <a:gd name="T5" fmla="*/ 2147483647 h 13"/>
                <a:gd name="T6" fmla="*/ 0 w 97"/>
                <a:gd name="T7" fmla="*/ 0 h 13"/>
                <a:gd name="T8" fmla="*/ 2147483647 w 97"/>
                <a:gd name="T9" fmla="*/ 0 h 13"/>
                <a:gd name="T10" fmla="*/ 2147483647 w 97"/>
                <a:gd name="T11" fmla="*/ 2147483647 h 13"/>
                <a:gd name="T12" fmla="*/ 0 60000 65536"/>
                <a:gd name="T13" fmla="*/ 0 60000 65536"/>
                <a:gd name="T14" fmla="*/ 0 60000 65536"/>
                <a:gd name="T15" fmla="*/ 0 60000 65536"/>
                <a:gd name="T16" fmla="*/ 0 60000 65536"/>
                <a:gd name="T17" fmla="*/ 0 60000 65536"/>
                <a:gd name="T18" fmla="*/ 0 w 97"/>
                <a:gd name="T19" fmla="*/ 0 h 13"/>
                <a:gd name="T20" fmla="*/ 97 w 9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97" h="13">
                  <a:moveTo>
                    <a:pt x="97" y="13"/>
                  </a:moveTo>
                  <a:lnTo>
                    <a:pt x="97" y="13"/>
                  </a:lnTo>
                  <a:lnTo>
                    <a:pt x="0" y="13"/>
                  </a:lnTo>
                  <a:lnTo>
                    <a:pt x="0" y="0"/>
                  </a:lnTo>
                  <a:lnTo>
                    <a:pt x="97" y="0"/>
                  </a:lnTo>
                  <a:lnTo>
                    <a:pt x="97" y="1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54" name="Freeform 205"/>
            <p:cNvSpPr>
              <a:spLocks/>
            </p:cNvSpPr>
            <p:nvPr/>
          </p:nvSpPr>
          <p:spPr bwMode="auto">
            <a:xfrm>
              <a:off x="6856413" y="4100513"/>
              <a:ext cx="41275" cy="6350"/>
            </a:xfrm>
            <a:custGeom>
              <a:avLst/>
              <a:gdLst>
                <a:gd name="T0" fmla="*/ 2147483647 w 97"/>
                <a:gd name="T1" fmla="*/ 2147483647 h 14"/>
                <a:gd name="T2" fmla="*/ 2147483647 w 97"/>
                <a:gd name="T3" fmla="*/ 2147483647 h 14"/>
                <a:gd name="T4" fmla="*/ 0 w 97"/>
                <a:gd name="T5" fmla="*/ 2147483647 h 14"/>
                <a:gd name="T6" fmla="*/ 0 w 97"/>
                <a:gd name="T7" fmla="*/ 0 h 14"/>
                <a:gd name="T8" fmla="*/ 2147483647 w 97"/>
                <a:gd name="T9" fmla="*/ 0 h 14"/>
                <a:gd name="T10" fmla="*/ 2147483647 w 97"/>
                <a:gd name="T11" fmla="*/ 2147483647 h 14"/>
                <a:gd name="T12" fmla="*/ 0 60000 65536"/>
                <a:gd name="T13" fmla="*/ 0 60000 65536"/>
                <a:gd name="T14" fmla="*/ 0 60000 65536"/>
                <a:gd name="T15" fmla="*/ 0 60000 65536"/>
                <a:gd name="T16" fmla="*/ 0 60000 65536"/>
                <a:gd name="T17" fmla="*/ 0 60000 65536"/>
                <a:gd name="T18" fmla="*/ 0 w 97"/>
                <a:gd name="T19" fmla="*/ 0 h 14"/>
                <a:gd name="T20" fmla="*/ 97 w 9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7" h="14">
                  <a:moveTo>
                    <a:pt x="97" y="14"/>
                  </a:moveTo>
                  <a:lnTo>
                    <a:pt x="97" y="14"/>
                  </a:lnTo>
                  <a:lnTo>
                    <a:pt x="0" y="14"/>
                  </a:lnTo>
                  <a:lnTo>
                    <a:pt x="0" y="0"/>
                  </a:lnTo>
                  <a:lnTo>
                    <a:pt x="97" y="0"/>
                  </a:lnTo>
                  <a:lnTo>
                    <a:pt x="97" y="1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55" name="Freeform 206"/>
            <p:cNvSpPr>
              <a:spLocks/>
            </p:cNvSpPr>
            <p:nvPr/>
          </p:nvSpPr>
          <p:spPr bwMode="auto">
            <a:xfrm>
              <a:off x="6856413" y="4143375"/>
              <a:ext cx="41275" cy="4763"/>
            </a:xfrm>
            <a:custGeom>
              <a:avLst/>
              <a:gdLst>
                <a:gd name="T0" fmla="*/ 2147483647 w 97"/>
                <a:gd name="T1" fmla="*/ 2147483647 h 13"/>
                <a:gd name="T2" fmla="*/ 2147483647 w 97"/>
                <a:gd name="T3" fmla="*/ 2147483647 h 13"/>
                <a:gd name="T4" fmla="*/ 0 w 97"/>
                <a:gd name="T5" fmla="*/ 2147483647 h 13"/>
                <a:gd name="T6" fmla="*/ 0 w 97"/>
                <a:gd name="T7" fmla="*/ 0 h 13"/>
                <a:gd name="T8" fmla="*/ 2147483647 w 97"/>
                <a:gd name="T9" fmla="*/ 0 h 13"/>
                <a:gd name="T10" fmla="*/ 2147483647 w 97"/>
                <a:gd name="T11" fmla="*/ 2147483647 h 13"/>
                <a:gd name="T12" fmla="*/ 0 60000 65536"/>
                <a:gd name="T13" fmla="*/ 0 60000 65536"/>
                <a:gd name="T14" fmla="*/ 0 60000 65536"/>
                <a:gd name="T15" fmla="*/ 0 60000 65536"/>
                <a:gd name="T16" fmla="*/ 0 60000 65536"/>
                <a:gd name="T17" fmla="*/ 0 60000 65536"/>
                <a:gd name="T18" fmla="*/ 0 w 97"/>
                <a:gd name="T19" fmla="*/ 0 h 13"/>
                <a:gd name="T20" fmla="*/ 97 w 9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97" h="13">
                  <a:moveTo>
                    <a:pt x="97" y="13"/>
                  </a:moveTo>
                  <a:lnTo>
                    <a:pt x="97" y="13"/>
                  </a:lnTo>
                  <a:lnTo>
                    <a:pt x="0" y="13"/>
                  </a:lnTo>
                  <a:lnTo>
                    <a:pt x="0" y="0"/>
                  </a:lnTo>
                  <a:lnTo>
                    <a:pt x="97" y="0"/>
                  </a:lnTo>
                  <a:lnTo>
                    <a:pt x="97" y="1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56" name="Freeform 207"/>
            <p:cNvSpPr>
              <a:spLocks/>
            </p:cNvSpPr>
            <p:nvPr/>
          </p:nvSpPr>
          <p:spPr bwMode="auto">
            <a:xfrm>
              <a:off x="6856413" y="4159250"/>
              <a:ext cx="41275" cy="6350"/>
            </a:xfrm>
            <a:custGeom>
              <a:avLst/>
              <a:gdLst>
                <a:gd name="T0" fmla="*/ 2147483647 w 97"/>
                <a:gd name="T1" fmla="*/ 2147483647 h 13"/>
                <a:gd name="T2" fmla="*/ 2147483647 w 97"/>
                <a:gd name="T3" fmla="*/ 2147483647 h 13"/>
                <a:gd name="T4" fmla="*/ 0 w 97"/>
                <a:gd name="T5" fmla="*/ 2147483647 h 13"/>
                <a:gd name="T6" fmla="*/ 0 w 97"/>
                <a:gd name="T7" fmla="*/ 0 h 13"/>
                <a:gd name="T8" fmla="*/ 2147483647 w 97"/>
                <a:gd name="T9" fmla="*/ 0 h 13"/>
                <a:gd name="T10" fmla="*/ 2147483647 w 97"/>
                <a:gd name="T11" fmla="*/ 2147483647 h 13"/>
                <a:gd name="T12" fmla="*/ 0 60000 65536"/>
                <a:gd name="T13" fmla="*/ 0 60000 65536"/>
                <a:gd name="T14" fmla="*/ 0 60000 65536"/>
                <a:gd name="T15" fmla="*/ 0 60000 65536"/>
                <a:gd name="T16" fmla="*/ 0 60000 65536"/>
                <a:gd name="T17" fmla="*/ 0 60000 65536"/>
                <a:gd name="T18" fmla="*/ 0 w 97"/>
                <a:gd name="T19" fmla="*/ 0 h 13"/>
                <a:gd name="T20" fmla="*/ 97 w 9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97" h="13">
                  <a:moveTo>
                    <a:pt x="97" y="13"/>
                  </a:moveTo>
                  <a:lnTo>
                    <a:pt x="97" y="13"/>
                  </a:lnTo>
                  <a:lnTo>
                    <a:pt x="0" y="13"/>
                  </a:lnTo>
                  <a:lnTo>
                    <a:pt x="0" y="0"/>
                  </a:lnTo>
                  <a:lnTo>
                    <a:pt x="97" y="0"/>
                  </a:lnTo>
                  <a:lnTo>
                    <a:pt x="97" y="1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57" name="Freeform 208"/>
            <p:cNvSpPr>
              <a:spLocks/>
            </p:cNvSpPr>
            <p:nvPr/>
          </p:nvSpPr>
          <p:spPr bwMode="auto">
            <a:xfrm>
              <a:off x="6856413" y="4176713"/>
              <a:ext cx="41275" cy="4763"/>
            </a:xfrm>
            <a:custGeom>
              <a:avLst/>
              <a:gdLst>
                <a:gd name="T0" fmla="*/ 2147483647 w 97"/>
                <a:gd name="T1" fmla="*/ 2147483647 h 14"/>
                <a:gd name="T2" fmla="*/ 2147483647 w 97"/>
                <a:gd name="T3" fmla="*/ 2147483647 h 14"/>
                <a:gd name="T4" fmla="*/ 0 w 97"/>
                <a:gd name="T5" fmla="*/ 2147483647 h 14"/>
                <a:gd name="T6" fmla="*/ 0 w 97"/>
                <a:gd name="T7" fmla="*/ 0 h 14"/>
                <a:gd name="T8" fmla="*/ 2147483647 w 97"/>
                <a:gd name="T9" fmla="*/ 0 h 14"/>
                <a:gd name="T10" fmla="*/ 2147483647 w 97"/>
                <a:gd name="T11" fmla="*/ 2147483647 h 14"/>
                <a:gd name="T12" fmla="*/ 0 60000 65536"/>
                <a:gd name="T13" fmla="*/ 0 60000 65536"/>
                <a:gd name="T14" fmla="*/ 0 60000 65536"/>
                <a:gd name="T15" fmla="*/ 0 60000 65536"/>
                <a:gd name="T16" fmla="*/ 0 60000 65536"/>
                <a:gd name="T17" fmla="*/ 0 60000 65536"/>
                <a:gd name="T18" fmla="*/ 0 w 97"/>
                <a:gd name="T19" fmla="*/ 0 h 14"/>
                <a:gd name="T20" fmla="*/ 97 w 9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7" h="14">
                  <a:moveTo>
                    <a:pt x="97" y="14"/>
                  </a:moveTo>
                  <a:lnTo>
                    <a:pt x="97" y="14"/>
                  </a:lnTo>
                  <a:lnTo>
                    <a:pt x="0" y="14"/>
                  </a:lnTo>
                  <a:lnTo>
                    <a:pt x="0" y="0"/>
                  </a:lnTo>
                  <a:lnTo>
                    <a:pt x="97" y="0"/>
                  </a:lnTo>
                  <a:lnTo>
                    <a:pt x="97" y="1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58" name="Freeform 209"/>
            <p:cNvSpPr>
              <a:spLocks/>
            </p:cNvSpPr>
            <p:nvPr/>
          </p:nvSpPr>
          <p:spPr bwMode="auto">
            <a:xfrm>
              <a:off x="6856413" y="4192588"/>
              <a:ext cx="41275" cy="6350"/>
            </a:xfrm>
            <a:custGeom>
              <a:avLst/>
              <a:gdLst>
                <a:gd name="T0" fmla="*/ 2147483647 w 97"/>
                <a:gd name="T1" fmla="*/ 2147483647 h 14"/>
                <a:gd name="T2" fmla="*/ 2147483647 w 97"/>
                <a:gd name="T3" fmla="*/ 2147483647 h 14"/>
                <a:gd name="T4" fmla="*/ 0 w 97"/>
                <a:gd name="T5" fmla="*/ 2147483647 h 14"/>
                <a:gd name="T6" fmla="*/ 0 w 97"/>
                <a:gd name="T7" fmla="*/ 0 h 14"/>
                <a:gd name="T8" fmla="*/ 2147483647 w 97"/>
                <a:gd name="T9" fmla="*/ 0 h 14"/>
                <a:gd name="T10" fmla="*/ 2147483647 w 97"/>
                <a:gd name="T11" fmla="*/ 2147483647 h 14"/>
                <a:gd name="T12" fmla="*/ 0 60000 65536"/>
                <a:gd name="T13" fmla="*/ 0 60000 65536"/>
                <a:gd name="T14" fmla="*/ 0 60000 65536"/>
                <a:gd name="T15" fmla="*/ 0 60000 65536"/>
                <a:gd name="T16" fmla="*/ 0 60000 65536"/>
                <a:gd name="T17" fmla="*/ 0 60000 65536"/>
                <a:gd name="T18" fmla="*/ 0 w 97"/>
                <a:gd name="T19" fmla="*/ 0 h 14"/>
                <a:gd name="T20" fmla="*/ 97 w 97"/>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7" h="14">
                  <a:moveTo>
                    <a:pt x="97" y="14"/>
                  </a:moveTo>
                  <a:lnTo>
                    <a:pt x="97" y="14"/>
                  </a:lnTo>
                  <a:lnTo>
                    <a:pt x="0" y="14"/>
                  </a:lnTo>
                  <a:lnTo>
                    <a:pt x="0" y="0"/>
                  </a:lnTo>
                  <a:lnTo>
                    <a:pt x="97" y="0"/>
                  </a:lnTo>
                  <a:lnTo>
                    <a:pt x="97" y="1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59" name="Freeform 210"/>
            <p:cNvSpPr>
              <a:spLocks/>
            </p:cNvSpPr>
            <p:nvPr/>
          </p:nvSpPr>
          <p:spPr bwMode="auto">
            <a:xfrm>
              <a:off x="6229350" y="3881438"/>
              <a:ext cx="47625" cy="73025"/>
            </a:xfrm>
            <a:custGeom>
              <a:avLst/>
              <a:gdLst>
                <a:gd name="T0" fmla="*/ 2147483647 w 114"/>
                <a:gd name="T1" fmla="*/ 2147483647 h 174"/>
                <a:gd name="T2" fmla="*/ 2147483647 w 114"/>
                <a:gd name="T3" fmla="*/ 2147483647 h 174"/>
                <a:gd name="T4" fmla="*/ 2147483647 w 114"/>
                <a:gd name="T5" fmla="*/ 2147483647 h 174"/>
                <a:gd name="T6" fmla="*/ 2147483647 w 114"/>
                <a:gd name="T7" fmla="*/ 2147483647 h 174"/>
                <a:gd name="T8" fmla="*/ 2147483647 w 114"/>
                <a:gd name="T9" fmla="*/ 2147483647 h 174"/>
                <a:gd name="T10" fmla="*/ 2147483647 w 114"/>
                <a:gd name="T11" fmla="*/ 2147483647 h 174"/>
                <a:gd name="T12" fmla="*/ 2147483647 w 114"/>
                <a:gd name="T13" fmla="*/ 2147483647 h 174"/>
                <a:gd name="T14" fmla="*/ 0 w 114"/>
                <a:gd name="T15" fmla="*/ 2147483647 h 174"/>
                <a:gd name="T16" fmla="*/ 2147483647 w 114"/>
                <a:gd name="T17" fmla="*/ 2147483647 h 174"/>
                <a:gd name="T18" fmla="*/ 2147483647 w 114"/>
                <a:gd name="T19" fmla="*/ 0 h 174"/>
                <a:gd name="T20" fmla="*/ 2147483647 w 114"/>
                <a:gd name="T21" fmla="*/ 2147483647 h 174"/>
                <a:gd name="T22" fmla="*/ 2147483647 w 114"/>
                <a:gd name="T23" fmla="*/ 2147483647 h 174"/>
                <a:gd name="T24" fmla="*/ 2147483647 w 114"/>
                <a:gd name="T25" fmla="*/ 2147483647 h 174"/>
                <a:gd name="T26" fmla="*/ 2147483647 w 114"/>
                <a:gd name="T27" fmla="*/ 2147483647 h 174"/>
                <a:gd name="T28" fmla="*/ 2147483647 w 114"/>
                <a:gd name="T29" fmla="*/ 2147483647 h 174"/>
                <a:gd name="T30" fmla="*/ 2147483647 w 114"/>
                <a:gd name="T31" fmla="*/ 2147483647 h 174"/>
                <a:gd name="T32" fmla="*/ 2147483647 w 114"/>
                <a:gd name="T33" fmla="*/ 2147483647 h 174"/>
                <a:gd name="T34" fmla="*/ 2147483647 w 114"/>
                <a:gd name="T35" fmla="*/ 2147483647 h 174"/>
                <a:gd name="T36" fmla="*/ 2147483647 w 114"/>
                <a:gd name="T37" fmla="*/ 2147483647 h 174"/>
                <a:gd name="T38" fmla="*/ 2147483647 w 114"/>
                <a:gd name="T39" fmla="*/ 2147483647 h 174"/>
                <a:gd name="T40" fmla="*/ 2147483647 w 114"/>
                <a:gd name="T41" fmla="*/ 2147483647 h 174"/>
                <a:gd name="T42" fmla="*/ 2147483647 w 114"/>
                <a:gd name="T43" fmla="*/ 2147483647 h 174"/>
                <a:gd name="T44" fmla="*/ 2147483647 w 114"/>
                <a:gd name="T45" fmla="*/ 2147483647 h 1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4"/>
                <a:gd name="T70" fmla="*/ 0 h 174"/>
                <a:gd name="T71" fmla="*/ 114 w 114"/>
                <a:gd name="T72" fmla="*/ 174 h 1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4" h="174">
                  <a:moveTo>
                    <a:pt x="1" y="129"/>
                  </a:moveTo>
                  <a:lnTo>
                    <a:pt x="1" y="129"/>
                  </a:lnTo>
                  <a:cubicBezTo>
                    <a:pt x="15" y="140"/>
                    <a:pt x="30" y="146"/>
                    <a:pt x="47" y="146"/>
                  </a:cubicBezTo>
                  <a:cubicBezTo>
                    <a:pt x="57" y="146"/>
                    <a:pt x="64" y="144"/>
                    <a:pt x="69" y="141"/>
                  </a:cubicBezTo>
                  <a:cubicBezTo>
                    <a:pt x="74" y="137"/>
                    <a:pt x="77" y="133"/>
                    <a:pt x="77" y="128"/>
                  </a:cubicBezTo>
                  <a:cubicBezTo>
                    <a:pt x="77" y="123"/>
                    <a:pt x="75" y="119"/>
                    <a:pt x="71" y="115"/>
                  </a:cubicBezTo>
                  <a:cubicBezTo>
                    <a:pt x="67" y="111"/>
                    <a:pt x="57" y="105"/>
                    <a:pt x="40" y="98"/>
                  </a:cubicBezTo>
                  <a:cubicBezTo>
                    <a:pt x="13" y="87"/>
                    <a:pt x="0" y="71"/>
                    <a:pt x="0" y="49"/>
                  </a:cubicBezTo>
                  <a:cubicBezTo>
                    <a:pt x="0" y="34"/>
                    <a:pt x="6" y="21"/>
                    <a:pt x="18" y="13"/>
                  </a:cubicBezTo>
                  <a:cubicBezTo>
                    <a:pt x="30" y="4"/>
                    <a:pt x="46" y="0"/>
                    <a:pt x="66" y="0"/>
                  </a:cubicBezTo>
                  <a:cubicBezTo>
                    <a:pt x="82" y="0"/>
                    <a:pt x="96" y="2"/>
                    <a:pt x="107" y="6"/>
                  </a:cubicBezTo>
                  <a:lnTo>
                    <a:pt x="107" y="40"/>
                  </a:lnTo>
                  <a:cubicBezTo>
                    <a:pt x="96" y="32"/>
                    <a:pt x="83" y="28"/>
                    <a:pt x="67" y="28"/>
                  </a:cubicBezTo>
                  <a:cubicBezTo>
                    <a:pt x="59" y="28"/>
                    <a:pt x="51" y="30"/>
                    <a:pt x="46" y="33"/>
                  </a:cubicBezTo>
                  <a:cubicBezTo>
                    <a:pt x="41" y="37"/>
                    <a:pt x="38" y="41"/>
                    <a:pt x="38" y="46"/>
                  </a:cubicBezTo>
                  <a:cubicBezTo>
                    <a:pt x="38" y="51"/>
                    <a:pt x="40" y="55"/>
                    <a:pt x="44" y="58"/>
                  </a:cubicBezTo>
                  <a:cubicBezTo>
                    <a:pt x="47" y="62"/>
                    <a:pt x="56" y="67"/>
                    <a:pt x="71" y="73"/>
                  </a:cubicBezTo>
                  <a:cubicBezTo>
                    <a:pt x="87" y="80"/>
                    <a:pt x="99" y="88"/>
                    <a:pt x="105" y="96"/>
                  </a:cubicBezTo>
                  <a:cubicBezTo>
                    <a:pt x="111" y="104"/>
                    <a:pt x="114" y="113"/>
                    <a:pt x="114" y="124"/>
                  </a:cubicBezTo>
                  <a:cubicBezTo>
                    <a:pt x="114" y="141"/>
                    <a:pt x="109" y="153"/>
                    <a:pt x="97" y="161"/>
                  </a:cubicBezTo>
                  <a:cubicBezTo>
                    <a:pt x="86" y="170"/>
                    <a:pt x="70" y="174"/>
                    <a:pt x="48" y="174"/>
                  </a:cubicBezTo>
                  <a:cubicBezTo>
                    <a:pt x="29" y="174"/>
                    <a:pt x="13" y="171"/>
                    <a:pt x="1" y="165"/>
                  </a:cubicBezTo>
                  <a:lnTo>
                    <a:pt x="1" y="12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60" name="Freeform 211"/>
            <p:cNvSpPr>
              <a:spLocks/>
            </p:cNvSpPr>
            <p:nvPr/>
          </p:nvSpPr>
          <p:spPr bwMode="auto">
            <a:xfrm>
              <a:off x="6286500" y="3881438"/>
              <a:ext cx="47625" cy="73025"/>
            </a:xfrm>
            <a:custGeom>
              <a:avLst/>
              <a:gdLst>
                <a:gd name="T0" fmla="*/ 2147483647 w 115"/>
                <a:gd name="T1" fmla="*/ 2147483647 h 174"/>
                <a:gd name="T2" fmla="*/ 2147483647 w 115"/>
                <a:gd name="T3" fmla="*/ 2147483647 h 174"/>
                <a:gd name="T4" fmla="*/ 2147483647 w 115"/>
                <a:gd name="T5" fmla="*/ 2147483647 h 174"/>
                <a:gd name="T6" fmla="*/ 2147483647 w 115"/>
                <a:gd name="T7" fmla="*/ 2147483647 h 174"/>
                <a:gd name="T8" fmla="*/ 2147483647 w 115"/>
                <a:gd name="T9" fmla="*/ 2147483647 h 174"/>
                <a:gd name="T10" fmla="*/ 2147483647 w 115"/>
                <a:gd name="T11" fmla="*/ 2147483647 h 174"/>
                <a:gd name="T12" fmla="*/ 2147483647 w 115"/>
                <a:gd name="T13" fmla="*/ 2147483647 h 174"/>
                <a:gd name="T14" fmla="*/ 0 w 115"/>
                <a:gd name="T15" fmla="*/ 2147483647 h 174"/>
                <a:gd name="T16" fmla="*/ 2147483647 w 115"/>
                <a:gd name="T17" fmla="*/ 2147483647 h 174"/>
                <a:gd name="T18" fmla="*/ 2147483647 w 115"/>
                <a:gd name="T19" fmla="*/ 0 h 174"/>
                <a:gd name="T20" fmla="*/ 2147483647 w 115"/>
                <a:gd name="T21" fmla="*/ 2147483647 h 174"/>
                <a:gd name="T22" fmla="*/ 2147483647 w 115"/>
                <a:gd name="T23" fmla="*/ 2147483647 h 174"/>
                <a:gd name="T24" fmla="*/ 2147483647 w 115"/>
                <a:gd name="T25" fmla="*/ 2147483647 h 174"/>
                <a:gd name="T26" fmla="*/ 2147483647 w 115"/>
                <a:gd name="T27" fmla="*/ 2147483647 h 174"/>
                <a:gd name="T28" fmla="*/ 2147483647 w 115"/>
                <a:gd name="T29" fmla="*/ 2147483647 h 174"/>
                <a:gd name="T30" fmla="*/ 2147483647 w 115"/>
                <a:gd name="T31" fmla="*/ 2147483647 h 174"/>
                <a:gd name="T32" fmla="*/ 2147483647 w 115"/>
                <a:gd name="T33" fmla="*/ 2147483647 h 174"/>
                <a:gd name="T34" fmla="*/ 2147483647 w 115"/>
                <a:gd name="T35" fmla="*/ 2147483647 h 174"/>
                <a:gd name="T36" fmla="*/ 2147483647 w 115"/>
                <a:gd name="T37" fmla="*/ 2147483647 h 174"/>
                <a:gd name="T38" fmla="*/ 2147483647 w 115"/>
                <a:gd name="T39" fmla="*/ 2147483647 h 174"/>
                <a:gd name="T40" fmla="*/ 2147483647 w 115"/>
                <a:gd name="T41" fmla="*/ 2147483647 h 174"/>
                <a:gd name="T42" fmla="*/ 2147483647 w 115"/>
                <a:gd name="T43" fmla="*/ 2147483647 h 174"/>
                <a:gd name="T44" fmla="*/ 2147483647 w 115"/>
                <a:gd name="T45" fmla="*/ 2147483647 h 1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5"/>
                <a:gd name="T70" fmla="*/ 0 h 174"/>
                <a:gd name="T71" fmla="*/ 115 w 115"/>
                <a:gd name="T72" fmla="*/ 174 h 1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5" h="174">
                  <a:moveTo>
                    <a:pt x="1" y="129"/>
                  </a:moveTo>
                  <a:lnTo>
                    <a:pt x="1" y="129"/>
                  </a:lnTo>
                  <a:cubicBezTo>
                    <a:pt x="15" y="140"/>
                    <a:pt x="30" y="146"/>
                    <a:pt x="47" y="146"/>
                  </a:cubicBezTo>
                  <a:cubicBezTo>
                    <a:pt x="57" y="146"/>
                    <a:pt x="64" y="144"/>
                    <a:pt x="69" y="141"/>
                  </a:cubicBezTo>
                  <a:cubicBezTo>
                    <a:pt x="74" y="137"/>
                    <a:pt x="77" y="133"/>
                    <a:pt x="77" y="128"/>
                  </a:cubicBezTo>
                  <a:cubicBezTo>
                    <a:pt x="77" y="123"/>
                    <a:pt x="75" y="119"/>
                    <a:pt x="71" y="115"/>
                  </a:cubicBezTo>
                  <a:cubicBezTo>
                    <a:pt x="67" y="111"/>
                    <a:pt x="57" y="105"/>
                    <a:pt x="40" y="98"/>
                  </a:cubicBezTo>
                  <a:cubicBezTo>
                    <a:pt x="14" y="87"/>
                    <a:pt x="0" y="71"/>
                    <a:pt x="0" y="49"/>
                  </a:cubicBezTo>
                  <a:cubicBezTo>
                    <a:pt x="0" y="34"/>
                    <a:pt x="6" y="21"/>
                    <a:pt x="18" y="13"/>
                  </a:cubicBezTo>
                  <a:cubicBezTo>
                    <a:pt x="30" y="4"/>
                    <a:pt x="46" y="0"/>
                    <a:pt x="66" y="0"/>
                  </a:cubicBezTo>
                  <a:cubicBezTo>
                    <a:pt x="82" y="0"/>
                    <a:pt x="96" y="2"/>
                    <a:pt x="107" y="6"/>
                  </a:cubicBezTo>
                  <a:lnTo>
                    <a:pt x="107" y="40"/>
                  </a:lnTo>
                  <a:cubicBezTo>
                    <a:pt x="96" y="32"/>
                    <a:pt x="83" y="28"/>
                    <a:pt x="67" y="28"/>
                  </a:cubicBezTo>
                  <a:cubicBezTo>
                    <a:pt x="59" y="28"/>
                    <a:pt x="52" y="30"/>
                    <a:pt x="46" y="33"/>
                  </a:cubicBezTo>
                  <a:cubicBezTo>
                    <a:pt x="41" y="37"/>
                    <a:pt x="38" y="41"/>
                    <a:pt x="38" y="46"/>
                  </a:cubicBezTo>
                  <a:cubicBezTo>
                    <a:pt x="38" y="51"/>
                    <a:pt x="40" y="55"/>
                    <a:pt x="44" y="58"/>
                  </a:cubicBezTo>
                  <a:cubicBezTo>
                    <a:pt x="47" y="62"/>
                    <a:pt x="56" y="67"/>
                    <a:pt x="71" y="73"/>
                  </a:cubicBezTo>
                  <a:cubicBezTo>
                    <a:pt x="87" y="80"/>
                    <a:pt x="99" y="88"/>
                    <a:pt x="105" y="96"/>
                  </a:cubicBezTo>
                  <a:cubicBezTo>
                    <a:pt x="111" y="104"/>
                    <a:pt x="115" y="113"/>
                    <a:pt x="115" y="124"/>
                  </a:cubicBezTo>
                  <a:cubicBezTo>
                    <a:pt x="115" y="141"/>
                    <a:pt x="109" y="153"/>
                    <a:pt x="97" y="161"/>
                  </a:cubicBezTo>
                  <a:cubicBezTo>
                    <a:pt x="86" y="170"/>
                    <a:pt x="70" y="174"/>
                    <a:pt x="48" y="174"/>
                  </a:cubicBezTo>
                  <a:cubicBezTo>
                    <a:pt x="29" y="174"/>
                    <a:pt x="13" y="171"/>
                    <a:pt x="1" y="165"/>
                  </a:cubicBezTo>
                  <a:lnTo>
                    <a:pt x="1" y="129"/>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61" name="Freeform 212"/>
            <p:cNvSpPr>
              <a:spLocks noEditPoints="1"/>
            </p:cNvSpPr>
            <p:nvPr/>
          </p:nvSpPr>
          <p:spPr bwMode="auto">
            <a:xfrm>
              <a:off x="6346825" y="3881438"/>
              <a:ext cx="61913" cy="71438"/>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0 w 148"/>
                <a:gd name="T19" fmla="*/ 2147483647 h 168"/>
                <a:gd name="T20" fmla="*/ 0 w 148"/>
                <a:gd name="T21" fmla="*/ 2147483647 h 168"/>
                <a:gd name="T22" fmla="*/ 0 w 148"/>
                <a:gd name="T23" fmla="*/ 0 h 168"/>
                <a:gd name="T24" fmla="*/ 2147483647 w 148"/>
                <a:gd name="T25" fmla="*/ 0 h 168"/>
                <a:gd name="T26" fmla="*/ 2147483647 w 148"/>
                <a:gd name="T27" fmla="*/ 2147483647 h 168"/>
                <a:gd name="T28" fmla="*/ 2147483647 w 148"/>
                <a:gd name="T29" fmla="*/ 2147483647 h 168"/>
                <a:gd name="T30" fmla="*/ 2147483647 w 148"/>
                <a:gd name="T31" fmla="*/ 2147483647 h 168"/>
                <a:gd name="T32" fmla="*/ 0 w 148"/>
                <a:gd name="T33" fmla="*/ 2147483647 h 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8"/>
                <a:gd name="T52" fmla="*/ 0 h 168"/>
                <a:gd name="T53" fmla="*/ 148 w 148"/>
                <a:gd name="T54" fmla="*/ 168 h 1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8" h="168">
                  <a:moveTo>
                    <a:pt x="36" y="29"/>
                  </a:moveTo>
                  <a:lnTo>
                    <a:pt x="36" y="29"/>
                  </a:lnTo>
                  <a:lnTo>
                    <a:pt x="36" y="139"/>
                  </a:lnTo>
                  <a:lnTo>
                    <a:pt x="55" y="139"/>
                  </a:lnTo>
                  <a:cubicBezTo>
                    <a:pt x="72" y="139"/>
                    <a:pt x="86" y="134"/>
                    <a:pt x="95" y="124"/>
                  </a:cubicBezTo>
                  <a:cubicBezTo>
                    <a:pt x="105" y="113"/>
                    <a:pt x="110" y="100"/>
                    <a:pt x="110" y="82"/>
                  </a:cubicBezTo>
                  <a:cubicBezTo>
                    <a:pt x="110" y="66"/>
                    <a:pt x="105" y="53"/>
                    <a:pt x="95" y="43"/>
                  </a:cubicBezTo>
                  <a:cubicBezTo>
                    <a:pt x="85" y="34"/>
                    <a:pt x="71" y="29"/>
                    <a:pt x="55" y="29"/>
                  </a:cubicBezTo>
                  <a:lnTo>
                    <a:pt x="36" y="29"/>
                  </a:lnTo>
                  <a:close/>
                  <a:moveTo>
                    <a:pt x="0" y="168"/>
                  </a:moveTo>
                  <a:lnTo>
                    <a:pt x="0" y="168"/>
                  </a:lnTo>
                  <a:lnTo>
                    <a:pt x="0" y="0"/>
                  </a:lnTo>
                  <a:lnTo>
                    <a:pt x="58" y="0"/>
                  </a:lnTo>
                  <a:cubicBezTo>
                    <a:pt x="118" y="0"/>
                    <a:pt x="148" y="27"/>
                    <a:pt x="148" y="82"/>
                  </a:cubicBezTo>
                  <a:cubicBezTo>
                    <a:pt x="148" y="108"/>
                    <a:pt x="139" y="129"/>
                    <a:pt x="123" y="145"/>
                  </a:cubicBezTo>
                  <a:cubicBezTo>
                    <a:pt x="106" y="160"/>
                    <a:pt x="84" y="168"/>
                    <a:pt x="58" y="168"/>
                  </a:cubicBezTo>
                  <a:lnTo>
                    <a:pt x="0" y="16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62" name="Freeform 213"/>
            <p:cNvSpPr>
              <a:spLocks/>
            </p:cNvSpPr>
            <p:nvPr/>
          </p:nvSpPr>
          <p:spPr bwMode="auto">
            <a:xfrm>
              <a:off x="6624638" y="4268788"/>
              <a:ext cx="58738" cy="57150"/>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63" name="Freeform 214"/>
            <p:cNvSpPr>
              <a:spLocks/>
            </p:cNvSpPr>
            <p:nvPr/>
          </p:nvSpPr>
          <p:spPr bwMode="auto">
            <a:xfrm>
              <a:off x="6737350" y="42703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1"/>
                    <a:pt x="31" y="0"/>
                    <a:pt x="69" y="0"/>
                  </a:cubicBezTo>
                  <a:cubicBezTo>
                    <a:pt x="108" y="0"/>
                    <a:pt x="139" y="31"/>
                    <a:pt x="139" y="70"/>
                  </a:cubicBezTo>
                  <a:cubicBezTo>
                    <a:pt x="139" y="108"/>
                    <a:pt x="108"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64" name="Freeform 215"/>
            <p:cNvSpPr>
              <a:spLocks/>
            </p:cNvSpPr>
            <p:nvPr/>
          </p:nvSpPr>
          <p:spPr bwMode="auto">
            <a:xfrm>
              <a:off x="6778625" y="3994150"/>
              <a:ext cx="46038" cy="11113"/>
            </a:xfrm>
            <a:custGeom>
              <a:avLst/>
              <a:gdLst>
                <a:gd name="T0" fmla="*/ 2147483647 w 107"/>
                <a:gd name="T1" fmla="*/ 2147483647 h 26"/>
                <a:gd name="T2" fmla="*/ 2147483647 w 107"/>
                <a:gd name="T3" fmla="*/ 2147483647 h 26"/>
                <a:gd name="T4" fmla="*/ 0 w 107"/>
                <a:gd name="T5" fmla="*/ 2147483647 h 26"/>
                <a:gd name="T6" fmla="*/ 0 w 107"/>
                <a:gd name="T7" fmla="*/ 0 h 26"/>
                <a:gd name="T8" fmla="*/ 2147483647 w 107"/>
                <a:gd name="T9" fmla="*/ 0 h 26"/>
                <a:gd name="T10" fmla="*/ 2147483647 w 107"/>
                <a:gd name="T11" fmla="*/ 2147483647 h 26"/>
                <a:gd name="T12" fmla="*/ 0 60000 65536"/>
                <a:gd name="T13" fmla="*/ 0 60000 65536"/>
                <a:gd name="T14" fmla="*/ 0 60000 65536"/>
                <a:gd name="T15" fmla="*/ 0 60000 65536"/>
                <a:gd name="T16" fmla="*/ 0 60000 65536"/>
                <a:gd name="T17" fmla="*/ 0 60000 65536"/>
                <a:gd name="T18" fmla="*/ 0 w 107"/>
                <a:gd name="T19" fmla="*/ 0 h 26"/>
                <a:gd name="T20" fmla="*/ 107 w 10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07" h="26">
                  <a:moveTo>
                    <a:pt x="107" y="26"/>
                  </a:moveTo>
                  <a:lnTo>
                    <a:pt x="107" y="26"/>
                  </a:lnTo>
                  <a:lnTo>
                    <a:pt x="0" y="26"/>
                  </a:lnTo>
                  <a:lnTo>
                    <a:pt x="0" y="0"/>
                  </a:lnTo>
                  <a:lnTo>
                    <a:pt x="107" y="0"/>
                  </a:lnTo>
                  <a:lnTo>
                    <a:pt x="107" y="2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165" name="Freeform 216"/>
            <p:cNvSpPr>
              <a:spLocks/>
            </p:cNvSpPr>
            <p:nvPr/>
          </p:nvSpPr>
          <p:spPr bwMode="auto">
            <a:xfrm>
              <a:off x="6850063" y="3890963"/>
              <a:ext cx="11113" cy="331788"/>
            </a:xfrm>
            <a:custGeom>
              <a:avLst/>
              <a:gdLst>
                <a:gd name="T0" fmla="*/ 2147483647 w 26"/>
                <a:gd name="T1" fmla="*/ 2147483647 h 788"/>
                <a:gd name="T2" fmla="*/ 2147483647 w 26"/>
                <a:gd name="T3" fmla="*/ 2147483647 h 788"/>
                <a:gd name="T4" fmla="*/ 0 w 26"/>
                <a:gd name="T5" fmla="*/ 2147483647 h 788"/>
                <a:gd name="T6" fmla="*/ 0 w 26"/>
                <a:gd name="T7" fmla="*/ 0 h 788"/>
                <a:gd name="T8" fmla="*/ 2147483647 w 26"/>
                <a:gd name="T9" fmla="*/ 0 h 788"/>
                <a:gd name="T10" fmla="*/ 2147483647 w 26"/>
                <a:gd name="T11" fmla="*/ 2147483647 h 788"/>
                <a:gd name="T12" fmla="*/ 0 60000 65536"/>
                <a:gd name="T13" fmla="*/ 0 60000 65536"/>
                <a:gd name="T14" fmla="*/ 0 60000 65536"/>
                <a:gd name="T15" fmla="*/ 0 60000 65536"/>
                <a:gd name="T16" fmla="*/ 0 60000 65536"/>
                <a:gd name="T17" fmla="*/ 0 60000 65536"/>
                <a:gd name="T18" fmla="*/ 0 w 26"/>
                <a:gd name="T19" fmla="*/ 0 h 788"/>
                <a:gd name="T20" fmla="*/ 26 w 26"/>
                <a:gd name="T21" fmla="*/ 788 h 788"/>
              </a:gdLst>
              <a:ahLst/>
              <a:cxnLst>
                <a:cxn ang="T12">
                  <a:pos x="T0" y="T1"/>
                </a:cxn>
                <a:cxn ang="T13">
                  <a:pos x="T2" y="T3"/>
                </a:cxn>
                <a:cxn ang="T14">
                  <a:pos x="T4" y="T5"/>
                </a:cxn>
                <a:cxn ang="T15">
                  <a:pos x="T6" y="T7"/>
                </a:cxn>
                <a:cxn ang="T16">
                  <a:pos x="T8" y="T9"/>
                </a:cxn>
                <a:cxn ang="T17">
                  <a:pos x="T10" y="T11"/>
                </a:cxn>
              </a:cxnLst>
              <a:rect l="T18" t="T19" r="T20" b="T21"/>
              <a:pathLst>
                <a:path w="26" h="788">
                  <a:moveTo>
                    <a:pt x="26" y="788"/>
                  </a:moveTo>
                  <a:lnTo>
                    <a:pt x="26" y="788"/>
                  </a:lnTo>
                  <a:lnTo>
                    <a:pt x="0" y="788"/>
                  </a:lnTo>
                  <a:lnTo>
                    <a:pt x="0" y="0"/>
                  </a:lnTo>
                  <a:lnTo>
                    <a:pt x="26" y="0"/>
                  </a:lnTo>
                  <a:lnTo>
                    <a:pt x="26" y="7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grpSp>
      <p:sp>
        <p:nvSpPr>
          <p:cNvPr id="217" name="文本框 216"/>
          <p:cNvSpPr txBox="1"/>
          <p:nvPr/>
        </p:nvSpPr>
        <p:spPr>
          <a:xfrm>
            <a:off x="6935270" y="5729426"/>
            <a:ext cx="1760907" cy="286120"/>
          </a:xfrm>
          <a:prstGeom prst="rect">
            <a:avLst/>
          </a:prstGeom>
          <a:noFill/>
        </p:spPr>
        <p:txBody>
          <a:bodyPr wrap="square" lIns="0" tIns="0" rIns="0" bIns="0" rtlCol="0" anchor="ctr" anchorCtr="0">
            <a:noAutofit/>
          </a:bodyPr>
          <a:lstStyle/>
          <a:p>
            <a:pPr algn="ctr" fontAlgn="ctr"/>
            <a:r>
              <a:rPr lang="en-US" sz="900">
                <a:latin typeface="Arial" panose="020B0604020202020204" pitchFamily="34" charset="0"/>
              </a:rPr>
              <a:t>Self-developed ultra-fast media: </a:t>
            </a:r>
            <a:r>
              <a:rPr lang="en-US" sz="900" err="1">
                <a:latin typeface="Arial" panose="020B0604020202020204" pitchFamily="34" charset="0"/>
              </a:rPr>
              <a:t>NVMe</a:t>
            </a:r>
            <a:r>
              <a:rPr lang="en-US" sz="900">
                <a:latin typeface="Arial" panose="020B0604020202020204" pitchFamily="34" charset="0"/>
              </a:rPr>
              <a:t> SSD disks and cards</a:t>
            </a:r>
          </a:p>
        </p:txBody>
      </p:sp>
      <p:sp>
        <p:nvSpPr>
          <p:cNvPr id="274" name="文本框 273"/>
          <p:cNvSpPr txBox="1"/>
          <p:nvPr/>
        </p:nvSpPr>
        <p:spPr>
          <a:xfrm>
            <a:off x="3304851" y="5713630"/>
            <a:ext cx="2825772" cy="286120"/>
          </a:xfrm>
          <a:prstGeom prst="rect">
            <a:avLst/>
          </a:prstGeom>
          <a:noFill/>
        </p:spPr>
        <p:txBody>
          <a:bodyPr wrap="square" lIns="0" tIns="0" rIns="0" bIns="0" rtlCol="0" anchor="ctr" anchorCtr="0">
            <a:noAutofit/>
          </a:bodyPr>
          <a:lstStyle/>
          <a:p>
            <a:pPr algn="ctr" fontAlgn="ctr"/>
            <a:r>
              <a:rPr lang="en-US" sz="900">
                <a:latin typeface="Arial" panose="020B0604020202020204" pitchFamily="34" charset="0"/>
              </a:rPr>
              <a:t>Chips: Four types of Hi series customized chips: processor, storage media, network, and management</a:t>
            </a:r>
          </a:p>
        </p:txBody>
      </p:sp>
      <p:grpSp>
        <p:nvGrpSpPr>
          <p:cNvPr id="275" name="组合 1000"/>
          <p:cNvGrpSpPr>
            <a:grpSpLocks/>
          </p:cNvGrpSpPr>
          <p:nvPr/>
        </p:nvGrpSpPr>
        <p:grpSpPr bwMode="auto">
          <a:xfrm>
            <a:off x="7754305" y="5318558"/>
            <a:ext cx="509841" cy="377985"/>
            <a:chOff x="4100513" y="2487613"/>
            <a:chExt cx="738188" cy="546101"/>
          </a:xfrm>
          <a:solidFill>
            <a:schemeClr val="tx1">
              <a:lumMod val="65000"/>
              <a:lumOff val="35000"/>
            </a:schemeClr>
          </a:solidFill>
        </p:grpSpPr>
        <p:sp>
          <p:nvSpPr>
            <p:cNvPr id="276" name="Freeform 75"/>
            <p:cNvSpPr>
              <a:spLocks/>
            </p:cNvSpPr>
            <p:nvPr/>
          </p:nvSpPr>
          <p:spPr bwMode="auto">
            <a:xfrm>
              <a:off x="4268788" y="2684463"/>
              <a:ext cx="485775" cy="336550"/>
            </a:xfrm>
            <a:custGeom>
              <a:avLst/>
              <a:gdLst>
                <a:gd name="T0" fmla="*/ 2147483647 w 1034"/>
                <a:gd name="T1" fmla="*/ 2147483647 h 715"/>
                <a:gd name="T2" fmla="*/ 2147483647 w 1034"/>
                <a:gd name="T3" fmla="*/ 2147483647 h 715"/>
                <a:gd name="T4" fmla="*/ 2147483647 w 1034"/>
                <a:gd name="T5" fmla="*/ 2147483647 h 715"/>
                <a:gd name="T6" fmla="*/ 2147483647 w 1034"/>
                <a:gd name="T7" fmla="*/ 2147483647 h 715"/>
                <a:gd name="T8" fmla="*/ 2147483647 w 1034"/>
                <a:gd name="T9" fmla="*/ 2147483647 h 715"/>
                <a:gd name="T10" fmla="*/ 2147483647 w 1034"/>
                <a:gd name="T11" fmla="*/ 2147483647 h 715"/>
                <a:gd name="T12" fmla="*/ 2147483647 w 1034"/>
                <a:gd name="T13" fmla="*/ 2147483647 h 715"/>
                <a:gd name="T14" fmla="*/ 2147483647 w 1034"/>
                <a:gd name="T15" fmla="*/ 2147483647 h 715"/>
                <a:gd name="T16" fmla="*/ 2147483647 w 1034"/>
                <a:gd name="T17" fmla="*/ 2147483647 h 715"/>
                <a:gd name="T18" fmla="*/ 2147483647 w 1034"/>
                <a:gd name="T19" fmla="*/ 2147483647 h 715"/>
                <a:gd name="T20" fmla="*/ 2147483647 w 1034"/>
                <a:gd name="T21" fmla="*/ 2147483647 h 715"/>
                <a:gd name="T22" fmla="*/ 2147483647 w 1034"/>
                <a:gd name="T23" fmla="*/ 2147483647 h 715"/>
                <a:gd name="T24" fmla="*/ 2147483647 w 1034"/>
                <a:gd name="T25" fmla="*/ 2147483647 h 715"/>
                <a:gd name="T26" fmla="*/ 0 w 1034"/>
                <a:gd name="T27" fmla="*/ 2147483647 h 715"/>
                <a:gd name="T28" fmla="*/ 0 w 1034"/>
                <a:gd name="T29" fmla="*/ 2147483647 h 715"/>
                <a:gd name="T30" fmla="*/ 2147483647 w 1034"/>
                <a:gd name="T31" fmla="*/ 0 h 715"/>
                <a:gd name="T32" fmla="*/ 2147483647 w 1034"/>
                <a:gd name="T33" fmla="*/ 0 h 715"/>
                <a:gd name="T34" fmla="*/ 2147483647 w 1034"/>
                <a:gd name="T35" fmla="*/ 2147483647 h 715"/>
                <a:gd name="T36" fmla="*/ 2147483647 w 1034"/>
                <a:gd name="T37" fmla="*/ 2147483647 h 715"/>
                <a:gd name="T38" fmla="*/ 2147483647 w 1034"/>
                <a:gd name="T39" fmla="*/ 2147483647 h 7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34"/>
                <a:gd name="T61" fmla="*/ 0 h 715"/>
                <a:gd name="T62" fmla="*/ 1034 w 1034"/>
                <a:gd name="T63" fmla="*/ 715 h 7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34" h="715">
                  <a:moveTo>
                    <a:pt x="973" y="715"/>
                  </a:moveTo>
                  <a:lnTo>
                    <a:pt x="973" y="715"/>
                  </a:lnTo>
                  <a:lnTo>
                    <a:pt x="840" y="715"/>
                  </a:lnTo>
                  <a:cubicBezTo>
                    <a:pt x="822" y="715"/>
                    <a:pt x="807" y="700"/>
                    <a:pt x="807" y="681"/>
                  </a:cubicBezTo>
                  <a:cubicBezTo>
                    <a:pt x="807" y="663"/>
                    <a:pt x="822" y="648"/>
                    <a:pt x="840" y="648"/>
                  </a:cubicBezTo>
                  <a:lnTo>
                    <a:pt x="967" y="648"/>
                  </a:lnTo>
                  <a:lnTo>
                    <a:pt x="967" y="67"/>
                  </a:lnTo>
                  <a:lnTo>
                    <a:pt x="67" y="67"/>
                  </a:lnTo>
                  <a:lnTo>
                    <a:pt x="67" y="648"/>
                  </a:lnTo>
                  <a:lnTo>
                    <a:pt x="646" y="648"/>
                  </a:lnTo>
                  <a:cubicBezTo>
                    <a:pt x="665" y="648"/>
                    <a:pt x="680" y="663"/>
                    <a:pt x="680" y="681"/>
                  </a:cubicBezTo>
                  <a:cubicBezTo>
                    <a:pt x="680" y="700"/>
                    <a:pt x="665" y="715"/>
                    <a:pt x="646" y="715"/>
                  </a:cubicBezTo>
                  <a:lnTo>
                    <a:pt x="61" y="715"/>
                  </a:lnTo>
                  <a:cubicBezTo>
                    <a:pt x="27" y="715"/>
                    <a:pt x="0" y="688"/>
                    <a:pt x="0" y="654"/>
                  </a:cubicBezTo>
                  <a:lnTo>
                    <a:pt x="0" y="61"/>
                  </a:lnTo>
                  <a:cubicBezTo>
                    <a:pt x="0" y="27"/>
                    <a:pt x="27" y="0"/>
                    <a:pt x="61" y="0"/>
                  </a:cubicBezTo>
                  <a:lnTo>
                    <a:pt x="973" y="0"/>
                  </a:lnTo>
                  <a:cubicBezTo>
                    <a:pt x="1006" y="0"/>
                    <a:pt x="1034" y="27"/>
                    <a:pt x="1034" y="61"/>
                  </a:cubicBezTo>
                  <a:lnTo>
                    <a:pt x="1034" y="654"/>
                  </a:lnTo>
                  <a:cubicBezTo>
                    <a:pt x="1034" y="688"/>
                    <a:pt x="1006" y="715"/>
                    <a:pt x="973" y="715"/>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77" name="Freeform 76"/>
            <p:cNvSpPr>
              <a:spLocks noEditPoints="1"/>
            </p:cNvSpPr>
            <p:nvPr/>
          </p:nvSpPr>
          <p:spPr bwMode="auto">
            <a:xfrm>
              <a:off x="4268788" y="2549526"/>
              <a:ext cx="569913" cy="427038"/>
            </a:xfrm>
            <a:custGeom>
              <a:avLst/>
              <a:gdLst>
                <a:gd name="T0" fmla="*/ 2147483647 w 1212"/>
                <a:gd name="T1" fmla="*/ 2147483647 h 906"/>
                <a:gd name="T2" fmla="*/ 2147483647 w 1212"/>
                <a:gd name="T3" fmla="*/ 2147483647 h 906"/>
                <a:gd name="T4" fmla="*/ 2147483647 w 1212"/>
                <a:gd name="T5" fmla="*/ 2147483647 h 906"/>
                <a:gd name="T6" fmla="*/ 2147483647 w 1212"/>
                <a:gd name="T7" fmla="*/ 2147483647 h 906"/>
                <a:gd name="T8" fmla="*/ 2147483647 w 1212"/>
                <a:gd name="T9" fmla="*/ 2147483647 h 906"/>
                <a:gd name="T10" fmla="*/ 2147483647 w 1212"/>
                <a:gd name="T11" fmla="*/ 2147483647 h 906"/>
                <a:gd name="T12" fmla="*/ 2147483647 w 1212"/>
                <a:gd name="T13" fmla="*/ 2147483647 h 906"/>
                <a:gd name="T14" fmla="*/ 2147483647 w 1212"/>
                <a:gd name="T15" fmla="*/ 2147483647 h 906"/>
                <a:gd name="T16" fmla="*/ 2147483647 w 1212"/>
                <a:gd name="T17" fmla="*/ 2147483647 h 906"/>
                <a:gd name="T18" fmla="*/ 2147483647 w 1212"/>
                <a:gd name="T19" fmla="*/ 2147483647 h 906"/>
                <a:gd name="T20" fmla="*/ 2147483647 w 1212"/>
                <a:gd name="T21" fmla="*/ 2147483647 h 906"/>
                <a:gd name="T22" fmla="*/ 2147483647 w 1212"/>
                <a:gd name="T23" fmla="*/ 2147483647 h 906"/>
                <a:gd name="T24" fmla="*/ 2147483647 w 1212"/>
                <a:gd name="T25" fmla="*/ 2147483647 h 906"/>
                <a:gd name="T26" fmla="*/ 2147483647 w 1212"/>
                <a:gd name="T27" fmla="*/ 2147483647 h 906"/>
                <a:gd name="T28" fmla="*/ 2147483647 w 1212"/>
                <a:gd name="T29" fmla="*/ 2147483647 h 906"/>
                <a:gd name="T30" fmla="*/ 2147483647 w 1212"/>
                <a:gd name="T31" fmla="*/ 2147483647 h 906"/>
                <a:gd name="T32" fmla="*/ 2147483647 w 1212"/>
                <a:gd name="T33" fmla="*/ 2147483647 h 906"/>
                <a:gd name="T34" fmla="*/ 2147483647 w 1212"/>
                <a:gd name="T35" fmla="*/ 2147483647 h 906"/>
                <a:gd name="T36" fmla="*/ 2147483647 w 1212"/>
                <a:gd name="T37" fmla="*/ 2147483647 h 906"/>
                <a:gd name="T38" fmla="*/ 2147483647 w 1212"/>
                <a:gd name="T39" fmla="*/ 2147483647 h 906"/>
                <a:gd name="T40" fmla="*/ 2147483647 w 1212"/>
                <a:gd name="T41" fmla="*/ 2147483647 h 906"/>
                <a:gd name="T42" fmla="*/ 2147483647 w 1212"/>
                <a:gd name="T43" fmla="*/ 2147483647 h 906"/>
                <a:gd name="T44" fmla="*/ 2147483647 w 1212"/>
                <a:gd name="T45" fmla="*/ 2147483647 h 906"/>
                <a:gd name="T46" fmla="*/ 2147483647 w 1212"/>
                <a:gd name="T47" fmla="*/ 2147483647 h 906"/>
                <a:gd name="T48" fmla="*/ 2147483647 w 1212"/>
                <a:gd name="T49" fmla="*/ 2147483647 h 906"/>
                <a:gd name="T50" fmla="*/ 2147483647 w 1212"/>
                <a:gd name="T51" fmla="*/ 0 h 906"/>
                <a:gd name="T52" fmla="*/ 2147483647 w 1212"/>
                <a:gd name="T53" fmla="*/ 0 h 906"/>
                <a:gd name="T54" fmla="*/ 2147483647 w 1212"/>
                <a:gd name="T55" fmla="*/ 0 h 906"/>
                <a:gd name="T56" fmla="*/ 2147483647 w 1212"/>
                <a:gd name="T57" fmla="*/ 2147483647 h 906"/>
                <a:gd name="T58" fmla="*/ 2147483647 w 1212"/>
                <a:gd name="T59" fmla="*/ 2147483647 h 906"/>
                <a:gd name="T60" fmla="*/ 2147483647 w 1212"/>
                <a:gd name="T61" fmla="*/ 2147483647 h 906"/>
                <a:gd name="T62" fmla="*/ 2147483647 w 1212"/>
                <a:gd name="T63" fmla="*/ 2147483647 h 906"/>
                <a:gd name="T64" fmla="*/ 2147483647 w 1212"/>
                <a:gd name="T65" fmla="*/ 2147483647 h 906"/>
                <a:gd name="T66" fmla="*/ 2147483647 w 1212"/>
                <a:gd name="T67" fmla="*/ 2147483647 h 906"/>
                <a:gd name="T68" fmla="*/ 2147483647 w 1212"/>
                <a:gd name="T69" fmla="*/ 2147483647 h 9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12"/>
                <a:gd name="T106" fmla="*/ 0 h 906"/>
                <a:gd name="T107" fmla="*/ 1212 w 1212"/>
                <a:gd name="T108" fmla="*/ 906 h 90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12" h="906">
                  <a:moveTo>
                    <a:pt x="1035" y="839"/>
                  </a:moveTo>
                  <a:lnTo>
                    <a:pt x="1035" y="839"/>
                  </a:lnTo>
                  <a:lnTo>
                    <a:pt x="1144" y="839"/>
                  </a:lnTo>
                  <a:cubicBezTo>
                    <a:pt x="1144" y="839"/>
                    <a:pt x="1145" y="839"/>
                    <a:pt x="1145" y="839"/>
                  </a:cubicBezTo>
                  <a:lnTo>
                    <a:pt x="1145" y="169"/>
                  </a:lnTo>
                  <a:cubicBezTo>
                    <a:pt x="1145" y="165"/>
                    <a:pt x="1144" y="163"/>
                    <a:pt x="1144" y="163"/>
                  </a:cubicBezTo>
                  <a:lnTo>
                    <a:pt x="451" y="163"/>
                  </a:lnTo>
                  <a:cubicBezTo>
                    <a:pt x="432" y="163"/>
                    <a:pt x="417" y="148"/>
                    <a:pt x="417" y="130"/>
                  </a:cubicBezTo>
                  <a:lnTo>
                    <a:pt x="417" y="98"/>
                  </a:lnTo>
                  <a:cubicBezTo>
                    <a:pt x="417" y="72"/>
                    <a:pt x="393" y="68"/>
                    <a:pt x="386" y="67"/>
                  </a:cubicBezTo>
                  <a:lnTo>
                    <a:pt x="69" y="67"/>
                  </a:lnTo>
                  <a:lnTo>
                    <a:pt x="69" y="286"/>
                  </a:lnTo>
                  <a:lnTo>
                    <a:pt x="974" y="286"/>
                  </a:lnTo>
                  <a:cubicBezTo>
                    <a:pt x="1007" y="286"/>
                    <a:pt x="1035" y="313"/>
                    <a:pt x="1035" y="347"/>
                  </a:cubicBezTo>
                  <a:lnTo>
                    <a:pt x="1035" y="839"/>
                  </a:lnTo>
                  <a:close/>
                  <a:moveTo>
                    <a:pt x="1144" y="906"/>
                  </a:moveTo>
                  <a:lnTo>
                    <a:pt x="1144" y="906"/>
                  </a:lnTo>
                  <a:lnTo>
                    <a:pt x="1001" y="906"/>
                  </a:lnTo>
                  <a:cubicBezTo>
                    <a:pt x="983" y="906"/>
                    <a:pt x="968" y="891"/>
                    <a:pt x="968" y="872"/>
                  </a:cubicBezTo>
                  <a:lnTo>
                    <a:pt x="968" y="353"/>
                  </a:lnTo>
                  <a:lnTo>
                    <a:pt x="66" y="353"/>
                  </a:lnTo>
                  <a:cubicBezTo>
                    <a:pt x="60" y="366"/>
                    <a:pt x="46" y="375"/>
                    <a:pt x="31" y="373"/>
                  </a:cubicBezTo>
                  <a:cubicBezTo>
                    <a:pt x="14" y="371"/>
                    <a:pt x="2" y="357"/>
                    <a:pt x="2" y="340"/>
                  </a:cubicBezTo>
                  <a:lnTo>
                    <a:pt x="2" y="66"/>
                  </a:lnTo>
                  <a:cubicBezTo>
                    <a:pt x="0" y="54"/>
                    <a:pt x="1" y="38"/>
                    <a:pt x="11" y="24"/>
                  </a:cubicBezTo>
                  <a:cubicBezTo>
                    <a:pt x="19" y="13"/>
                    <a:pt x="34" y="0"/>
                    <a:pt x="65" y="0"/>
                  </a:cubicBezTo>
                  <a:lnTo>
                    <a:pt x="388" y="0"/>
                  </a:lnTo>
                  <a:cubicBezTo>
                    <a:pt x="388" y="0"/>
                    <a:pt x="389" y="0"/>
                    <a:pt x="390" y="0"/>
                  </a:cubicBezTo>
                  <a:cubicBezTo>
                    <a:pt x="428" y="3"/>
                    <a:pt x="483" y="31"/>
                    <a:pt x="484" y="97"/>
                  </a:cubicBezTo>
                  <a:lnTo>
                    <a:pt x="1145" y="97"/>
                  </a:lnTo>
                  <a:cubicBezTo>
                    <a:pt x="1149" y="97"/>
                    <a:pt x="1173" y="97"/>
                    <a:pt x="1192" y="116"/>
                  </a:cubicBezTo>
                  <a:cubicBezTo>
                    <a:pt x="1201" y="125"/>
                    <a:pt x="1212" y="142"/>
                    <a:pt x="1212" y="169"/>
                  </a:cubicBezTo>
                  <a:lnTo>
                    <a:pt x="1212" y="846"/>
                  </a:lnTo>
                  <a:cubicBezTo>
                    <a:pt x="1212" y="847"/>
                    <a:pt x="1212" y="848"/>
                    <a:pt x="1212" y="849"/>
                  </a:cubicBezTo>
                  <a:cubicBezTo>
                    <a:pt x="1209" y="872"/>
                    <a:pt x="1189" y="906"/>
                    <a:pt x="1144" y="906"/>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78" name="Freeform 77"/>
            <p:cNvSpPr>
              <a:spLocks/>
            </p:cNvSpPr>
            <p:nvPr/>
          </p:nvSpPr>
          <p:spPr bwMode="auto">
            <a:xfrm>
              <a:off x="4173538" y="2589213"/>
              <a:ext cx="49213" cy="138113"/>
            </a:xfrm>
            <a:custGeom>
              <a:avLst/>
              <a:gdLst>
                <a:gd name="T0" fmla="*/ 0 w 104"/>
                <a:gd name="T1" fmla="*/ 2147483647 h 293"/>
                <a:gd name="T2" fmla="*/ 0 w 104"/>
                <a:gd name="T3" fmla="*/ 2147483647 h 293"/>
                <a:gd name="T4" fmla="*/ 2147483647 w 104"/>
                <a:gd name="T5" fmla="*/ 2147483647 h 293"/>
                <a:gd name="T6" fmla="*/ 2147483647 w 104"/>
                <a:gd name="T7" fmla="*/ 2147483647 h 293"/>
                <a:gd name="T8" fmla="*/ 2147483647 w 104"/>
                <a:gd name="T9" fmla="*/ 2147483647 h 293"/>
                <a:gd name="T10" fmla="*/ 2147483647 w 104"/>
                <a:gd name="T11" fmla="*/ 2147483647 h 293"/>
                <a:gd name="T12" fmla="*/ 2147483647 w 104"/>
                <a:gd name="T13" fmla="*/ 0 h 293"/>
                <a:gd name="T14" fmla="*/ 2147483647 w 104"/>
                <a:gd name="T15" fmla="*/ 0 h 293"/>
                <a:gd name="T16" fmla="*/ 0 w 104"/>
                <a:gd name="T17" fmla="*/ 2147483647 h 293"/>
                <a:gd name="T18" fmla="*/ 0 w 104"/>
                <a:gd name="T19" fmla="*/ 2147483647 h 2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293"/>
                <a:gd name="T32" fmla="*/ 104 w 104"/>
                <a:gd name="T33" fmla="*/ 293 h 2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293">
                  <a:moveTo>
                    <a:pt x="0" y="265"/>
                  </a:moveTo>
                  <a:lnTo>
                    <a:pt x="0" y="265"/>
                  </a:lnTo>
                  <a:cubicBezTo>
                    <a:pt x="0" y="280"/>
                    <a:pt x="12" y="293"/>
                    <a:pt x="27" y="293"/>
                  </a:cubicBezTo>
                  <a:lnTo>
                    <a:pt x="76" y="293"/>
                  </a:lnTo>
                  <a:cubicBezTo>
                    <a:pt x="91" y="293"/>
                    <a:pt x="104" y="280"/>
                    <a:pt x="104" y="265"/>
                  </a:cubicBezTo>
                  <a:lnTo>
                    <a:pt x="104" y="27"/>
                  </a:lnTo>
                  <a:cubicBezTo>
                    <a:pt x="104" y="12"/>
                    <a:pt x="91" y="0"/>
                    <a:pt x="76" y="0"/>
                  </a:cubicBezTo>
                  <a:lnTo>
                    <a:pt x="27" y="0"/>
                  </a:lnTo>
                  <a:cubicBezTo>
                    <a:pt x="12" y="0"/>
                    <a:pt x="0" y="12"/>
                    <a:pt x="0" y="27"/>
                  </a:cubicBezTo>
                  <a:lnTo>
                    <a:pt x="0" y="265"/>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79" name="Freeform 78"/>
            <p:cNvSpPr>
              <a:spLocks/>
            </p:cNvSpPr>
            <p:nvPr/>
          </p:nvSpPr>
          <p:spPr bwMode="auto">
            <a:xfrm>
              <a:off x="4173538" y="2808288"/>
              <a:ext cx="49213" cy="123825"/>
            </a:xfrm>
            <a:custGeom>
              <a:avLst/>
              <a:gdLst>
                <a:gd name="T0" fmla="*/ 0 w 104"/>
                <a:gd name="T1" fmla="*/ 2147483647 h 262"/>
                <a:gd name="T2" fmla="*/ 0 w 104"/>
                <a:gd name="T3" fmla="*/ 2147483647 h 262"/>
                <a:gd name="T4" fmla="*/ 2147483647 w 104"/>
                <a:gd name="T5" fmla="*/ 2147483647 h 262"/>
                <a:gd name="T6" fmla="*/ 2147483647 w 104"/>
                <a:gd name="T7" fmla="*/ 2147483647 h 262"/>
                <a:gd name="T8" fmla="*/ 2147483647 w 104"/>
                <a:gd name="T9" fmla="*/ 2147483647 h 262"/>
                <a:gd name="T10" fmla="*/ 2147483647 w 104"/>
                <a:gd name="T11" fmla="*/ 2147483647 h 262"/>
                <a:gd name="T12" fmla="*/ 2147483647 w 104"/>
                <a:gd name="T13" fmla="*/ 0 h 262"/>
                <a:gd name="T14" fmla="*/ 2147483647 w 104"/>
                <a:gd name="T15" fmla="*/ 0 h 262"/>
                <a:gd name="T16" fmla="*/ 0 w 104"/>
                <a:gd name="T17" fmla="*/ 2147483647 h 262"/>
                <a:gd name="T18" fmla="*/ 0 w 104"/>
                <a:gd name="T19" fmla="*/ 2147483647 h 2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262"/>
                <a:gd name="T32" fmla="*/ 104 w 104"/>
                <a:gd name="T33" fmla="*/ 262 h 2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262">
                  <a:moveTo>
                    <a:pt x="0" y="235"/>
                  </a:moveTo>
                  <a:lnTo>
                    <a:pt x="0" y="235"/>
                  </a:lnTo>
                  <a:cubicBezTo>
                    <a:pt x="0" y="250"/>
                    <a:pt x="12" y="262"/>
                    <a:pt x="27" y="262"/>
                  </a:cubicBezTo>
                  <a:lnTo>
                    <a:pt x="76" y="262"/>
                  </a:lnTo>
                  <a:cubicBezTo>
                    <a:pt x="91" y="262"/>
                    <a:pt x="104" y="250"/>
                    <a:pt x="104" y="235"/>
                  </a:cubicBezTo>
                  <a:lnTo>
                    <a:pt x="104" y="27"/>
                  </a:lnTo>
                  <a:cubicBezTo>
                    <a:pt x="104" y="12"/>
                    <a:pt x="91" y="0"/>
                    <a:pt x="76" y="0"/>
                  </a:cubicBezTo>
                  <a:lnTo>
                    <a:pt x="27" y="0"/>
                  </a:lnTo>
                  <a:cubicBezTo>
                    <a:pt x="12" y="0"/>
                    <a:pt x="0" y="12"/>
                    <a:pt x="0" y="27"/>
                  </a:cubicBezTo>
                  <a:lnTo>
                    <a:pt x="0" y="235"/>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80" name="Freeform 79"/>
            <p:cNvSpPr>
              <a:spLocks/>
            </p:cNvSpPr>
            <p:nvPr/>
          </p:nvSpPr>
          <p:spPr bwMode="auto">
            <a:xfrm>
              <a:off x="4100513" y="2487613"/>
              <a:ext cx="141288" cy="517525"/>
            </a:xfrm>
            <a:custGeom>
              <a:avLst/>
              <a:gdLst>
                <a:gd name="T0" fmla="*/ 2147483647 w 299"/>
                <a:gd name="T1" fmla="*/ 2147483647 h 1098"/>
                <a:gd name="T2" fmla="*/ 2147483647 w 299"/>
                <a:gd name="T3" fmla="*/ 2147483647 h 1098"/>
                <a:gd name="T4" fmla="*/ 2147483647 w 299"/>
                <a:gd name="T5" fmla="*/ 2147483647 h 1098"/>
                <a:gd name="T6" fmla="*/ 2147483647 w 299"/>
                <a:gd name="T7" fmla="*/ 2147483647 h 1098"/>
                <a:gd name="T8" fmla="*/ 2147483647 w 299"/>
                <a:gd name="T9" fmla="*/ 2147483647 h 1098"/>
                <a:gd name="T10" fmla="*/ 2147483647 w 299"/>
                <a:gd name="T11" fmla="*/ 2147483647 h 1098"/>
                <a:gd name="T12" fmla="*/ 2147483647 w 299"/>
                <a:gd name="T13" fmla="*/ 0 h 1098"/>
                <a:gd name="T14" fmla="*/ 2147483647 w 299"/>
                <a:gd name="T15" fmla="*/ 0 h 1098"/>
                <a:gd name="T16" fmla="*/ 0 w 299"/>
                <a:gd name="T17" fmla="*/ 2147483647 h 1098"/>
                <a:gd name="T18" fmla="*/ 2147483647 w 299"/>
                <a:gd name="T19" fmla="*/ 2147483647 h 10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9"/>
                <a:gd name="T31" fmla="*/ 0 h 1098"/>
                <a:gd name="T32" fmla="*/ 299 w 299"/>
                <a:gd name="T33" fmla="*/ 1098 h 10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9" h="1098">
                  <a:moveTo>
                    <a:pt x="41" y="82"/>
                  </a:moveTo>
                  <a:lnTo>
                    <a:pt x="41" y="82"/>
                  </a:lnTo>
                  <a:lnTo>
                    <a:pt x="218" y="82"/>
                  </a:lnTo>
                  <a:lnTo>
                    <a:pt x="218" y="1098"/>
                  </a:lnTo>
                  <a:lnTo>
                    <a:pt x="299" y="1098"/>
                  </a:lnTo>
                  <a:lnTo>
                    <a:pt x="299" y="41"/>
                  </a:lnTo>
                  <a:cubicBezTo>
                    <a:pt x="299" y="19"/>
                    <a:pt x="281" y="0"/>
                    <a:pt x="259" y="0"/>
                  </a:cubicBezTo>
                  <a:lnTo>
                    <a:pt x="41" y="0"/>
                  </a:lnTo>
                  <a:cubicBezTo>
                    <a:pt x="19" y="0"/>
                    <a:pt x="0" y="19"/>
                    <a:pt x="0" y="41"/>
                  </a:cubicBezTo>
                  <a:cubicBezTo>
                    <a:pt x="0" y="64"/>
                    <a:pt x="19" y="82"/>
                    <a:pt x="41" y="82"/>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81" name="Freeform 80"/>
            <p:cNvSpPr>
              <a:spLocks/>
            </p:cNvSpPr>
            <p:nvPr/>
          </p:nvSpPr>
          <p:spPr bwMode="auto">
            <a:xfrm>
              <a:off x="4379913" y="2803526"/>
              <a:ext cx="69850" cy="106363"/>
            </a:xfrm>
            <a:custGeom>
              <a:avLst/>
              <a:gdLst>
                <a:gd name="T0" fmla="*/ 2147483647 w 148"/>
                <a:gd name="T1" fmla="*/ 2147483647 h 226"/>
                <a:gd name="T2" fmla="*/ 2147483647 w 148"/>
                <a:gd name="T3" fmla="*/ 2147483647 h 226"/>
                <a:gd name="T4" fmla="*/ 2147483647 w 148"/>
                <a:gd name="T5" fmla="*/ 2147483647 h 226"/>
                <a:gd name="T6" fmla="*/ 2147483647 w 148"/>
                <a:gd name="T7" fmla="*/ 2147483647 h 226"/>
                <a:gd name="T8" fmla="*/ 2147483647 w 148"/>
                <a:gd name="T9" fmla="*/ 2147483647 h 226"/>
                <a:gd name="T10" fmla="*/ 2147483647 w 148"/>
                <a:gd name="T11" fmla="*/ 2147483647 h 226"/>
                <a:gd name="T12" fmla="*/ 2147483647 w 148"/>
                <a:gd name="T13" fmla="*/ 2147483647 h 226"/>
                <a:gd name="T14" fmla="*/ 0 w 148"/>
                <a:gd name="T15" fmla="*/ 2147483647 h 226"/>
                <a:gd name="T16" fmla="*/ 2147483647 w 148"/>
                <a:gd name="T17" fmla="*/ 2147483647 h 226"/>
                <a:gd name="T18" fmla="*/ 2147483647 w 148"/>
                <a:gd name="T19" fmla="*/ 0 h 226"/>
                <a:gd name="T20" fmla="*/ 2147483647 w 148"/>
                <a:gd name="T21" fmla="*/ 2147483647 h 226"/>
                <a:gd name="T22" fmla="*/ 2147483647 w 148"/>
                <a:gd name="T23" fmla="*/ 2147483647 h 226"/>
                <a:gd name="T24" fmla="*/ 2147483647 w 148"/>
                <a:gd name="T25" fmla="*/ 2147483647 h 226"/>
                <a:gd name="T26" fmla="*/ 2147483647 w 148"/>
                <a:gd name="T27" fmla="*/ 2147483647 h 226"/>
                <a:gd name="T28" fmla="*/ 2147483647 w 148"/>
                <a:gd name="T29" fmla="*/ 2147483647 h 226"/>
                <a:gd name="T30" fmla="*/ 2147483647 w 148"/>
                <a:gd name="T31" fmla="*/ 2147483647 h 226"/>
                <a:gd name="T32" fmla="*/ 2147483647 w 148"/>
                <a:gd name="T33" fmla="*/ 2147483647 h 226"/>
                <a:gd name="T34" fmla="*/ 2147483647 w 148"/>
                <a:gd name="T35" fmla="*/ 2147483647 h 226"/>
                <a:gd name="T36" fmla="*/ 2147483647 w 148"/>
                <a:gd name="T37" fmla="*/ 2147483647 h 226"/>
                <a:gd name="T38" fmla="*/ 2147483647 w 148"/>
                <a:gd name="T39" fmla="*/ 2147483647 h 226"/>
                <a:gd name="T40" fmla="*/ 2147483647 w 148"/>
                <a:gd name="T41" fmla="*/ 2147483647 h 226"/>
                <a:gd name="T42" fmla="*/ 2147483647 w 148"/>
                <a:gd name="T43" fmla="*/ 2147483647 h 226"/>
                <a:gd name="T44" fmla="*/ 2147483647 w 148"/>
                <a:gd name="T45" fmla="*/ 2147483647 h 2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226"/>
                <a:gd name="T71" fmla="*/ 148 w 148"/>
                <a:gd name="T72" fmla="*/ 226 h 2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226">
                  <a:moveTo>
                    <a:pt x="1" y="167"/>
                  </a:moveTo>
                  <a:lnTo>
                    <a:pt x="1" y="167"/>
                  </a:lnTo>
                  <a:cubicBezTo>
                    <a:pt x="19" y="182"/>
                    <a:pt x="39" y="189"/>
                    <a:pt x="61" y="189"/>
                  </a:cubicBezTo>
                  <a:cubicBezTo>
                    <a:pt x="74" y="189"/>
                    <a:pt x="83" y="187"/>
                    <a:pt x="90" y="183"/>
                  </a:cubicBezTo>
                  <a:cubicBezTo>
                    <a:pt x="96" y="178"/>
                    <a:pt x="99" y="173"/>
                    <a:pt x="99" y="166"/>
                  </a:cubicBezTo>
                  <a:cubicBezTo>
                    <a:pt x="99" y="160"/>
                    <a:pt x="97" y="154"/>
                    <a:pt x="92" y="149"/>
                  </a:cubicBezTo>
                  <a:cubicBezTo>
                    <a:pt x="87" y="144"/>
                    <a:pt x="73" y="137"/>
                    <a:pt x="51" y="128"/>
                  </a:cubicBezTo>
                  <a:cubicBezTo>
                    <a:pt x="17" y="113"/>
                    <a:pt x="0" y="92"/>
                    <a:pt x="0" y="64"/>
                  </a:cubicBezTo>
                  <a:cubicBezTo>
                    <a:pt x="0" y="44"/>
                    <a:pt x="8" y="28"/>
                    <a:pt x="23" y="17"/>
                  </a:cubicBezTo>
                  <a:cubicBezTo>
                    <a:pt x="39" y="6"/>
                    <a:pt x="59" y="0"/>
                    <a:pt x="85" y="0"/>
                  </a:cubicBezTo>
                  <a:cubicBezTo>
                    <a:pt x="106" y="0"/>
                    <a:pt x="124" y="3"/>
                    <a:pt x="139" y="9"/>
                  </a:cubicBezTo>
                  <a:lnTo>
                    <a:pt x="139" y="52"/>
                  </a:lnTo>
                  <a:cubicBezTo>
                    <a:pt x="124" y="42"/>
                    <a:pt x="107" y="37"/>
                    <a:pt x="87" y="37"/>
                  </a:cubicBezTo>
                  <a:cubicBezTo>
                    <a:pt x="76" y="37"/>
                    <a:pt x="66" y="39"/>
                    <a:pt x="60" y="44"/>
                  </a:cubicBezTo>
                  <a:cubicBezTo>
                    <a:pt x="53" y="48"/>
                    <a:pt x="49" y="53"/>
                    <a:pt x="49" y="61"/>
                  </a:cubicBezTo>
                  <a:cubicBezTo>
                    <a:pt x="49" y="66"/>
                    <a:pt x="52" y="71"/>
                    <a:pt x="56" y="76"/>
                  </a:cubicBezTo>
                  <a:cubicBezTo>
                    <a:pt x="61" y="81"/>
                    <a:pt x="73" y="87"/>
                    <a:pt x="91" y="95"/>
                  </a:cubicBezTo>
                  <a:cubicBezTo>
                    <a:pt x="113" y="105"/>
                    <a:pt x="128" y="114"/>
                    <a:pt x="136" y="125"/>
                  </a:cubicBezTo>
                  <a:cubicBezTo>
                    <a:pt x="144" y="135"/>
                    <a:pt x="148" y="147"/>
                    <a:pt x="148" y="162"/>
                  </a:cubicBezTo>
                  <a:cubicBezTo>
                    <a:pt x="148" y="183"/>
                    <a:pt x="141" y="199"/>
                    <a:pt x="126" y="210"/>
                  </a:cubicBezTo>
                  <a:cubicBezTo>
                    <a:pt x="111" y="221"/>
                    <a:pt x="90" y="226"/>
                    <a:pt x="63" y="226"/>
                  </a:cubicBezTo>
                  <a:cubicBezTo>
                    <a:pt x="38" y="226"/>
                    <a:pt x="17" y="222"/>
                    <a:pt x="1" y="214"/>
                  </a:cubicBezTo>
                  <a:lnTo>
                    <a:pt x="1" y="16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82" name="Freeform 81"/>
            <p:cNvSpPr>
              <a:spLocks/>
            </p:cNvSpPr>
            <p:nvPr/>
          </p:nvSpPr>
          <p:spPr bwMode="auto">
            <a:xfrm>
              <a:off x="4462463" y="2803526"/>
              <a:ext cx="69850" cy="106363"/>
            </a:xfrm>
            <a:custGeom>
              <a:avLst/>
              <a:gdLst>
                <a:gd name="T0" fmla="*/ 2147483647 w 148"/>
                <a:gd name="T1" fmla="*/ 2147483647 h 226"/>
                <a:gd name="T2" fmla="*/ 2147483647 w 148"/>
                <a:gd name="T3" fmla="*/ 2147483647 h 226"/>
                <a:gd name="T4" fmla="*/ 2147483647 w 148"/>
                <a:gd name="T5" fmla="*/ 2147483647 h 226"/>
                <a:gd name="T6" fmla="*/ 2147483647 w 148"/>
                <a:gd name="T7" fmla="*/ 2147483647 h 226"/>
                <a:gd name="T8" fmla="*/ 2147483647 w 148"/>
                <a:gd name="T9" fmla="*/ 2147483647 h 226"/>
                <a:gd name="T10" fmla="*/ 2147483647 w 148"/>
                <a:gd name="T11" fmla="*/ 2147483647 h 226"/>
                <a:gd name="T12" fmla="*/ 2147483647 w 148"/>
                <a:gd name="T13" fmla="*/ 2147483647 h 226"/>
                <a:gd name="T14" fmla="*/ 0 w 148"/>
                <a:gd name="T15" fmla="*/ 2147483647 h 226"/>
                <a:gd name="T16" fmla="*/ 2147483647 w 148"/>
                <a:gd name="T17" fmla="*/ 2147483647 h 226"/>
                <a:gd name="T18" fmla="*/ 2147483647 w 148"/>
                <a:gd name="T19" fmla="*/ 0 h 226"/>
                <a:gd name="T20" fmla="*/ 2147483647 w 148"/>
                <a:gd name="T21" fmla="*/ 2147483647 h 226"/>
                <a:gd name="T22" fmla="*/ 2147483647 w 148"/>
                <a:gd name="T23" fmla="*/ 2147483647 h 226"/>
                <a:gd name="T24" fmla="*/ 2147483647 w 148"/>
                <a:gd name="T25" fmla="*/ 2147483647 h 226"/>
                <a:gd name="T26" fmla="*/ 2147483647 w 148"/>
                <a:gd name="T27" fmla="*/ 2147483647 h 226"/>
                <a:gd name="T28" fmla="*/ 2147483647 w 148"/>
                <a:gd name="T29" fmla="*/ 2147483647 h 226"/>
                <a:gd name="T30" fmla="*/ 2147483647 w 148"/>
                <a:gd name="T31" fmla="*/ 2147483647 h 226"/>
                <a:gd name="T32" fmla="*/ 2147483647 w 148"/>
                <a:gd name="T33" fmla="*/ 2147483647 h 226"/>
                <a:gd name="T34" fmla="*/ 2147483647 w 148"/>
                <a:gd name="T35" fmla="*/ 2147483647 h 226"/>
                <a:gd name="T36" fmla="*/ 2147483647 w 148"/>
                <a:gd name="T37" fmla="*/ 2147483647 h 226"/>
                <a:gd name="T38" fmla="*/ 2147483647 w 148"/>
                <a:gd name="T39" fmla="*/ 2147483647 h 226"/>
                <a:gd name="T40" fmla="*/ 2147483647 w 148"/>
                <a:gd name="T41" fmla="*/ 2147483647 h 226"/>
                <a:gd name="T42" fmla="*/ 2147483647 w 148"/>
                <a:gd name="T43" fmla="*/ 2147483647 h 226"/>
                <a:gd name="T44" fmla="*/ 2147483647 w 148"/>
                <a:gd name="T45" fmla="*/ 2147483647 h 2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226"/>
                <a:gd name="T71" fmla="*/ 148 w 148"/>
                <a:gd name="T72" fmla="*/ 226 h 2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226">
                  <a:moveTo>
                    <a:pt x="1" y="167"/>
                  </a:moveTo>
                  <a:lnTo>
                    <a:pt x="1" y="167"/>
                  </a:lnTo>
                  <a:cubicBezTo>
                    <a:pt x="18" y="182"/>
                    <a:pt x="38" y="189"/>
                    <a:pt x="61" y="189"/>
                  </a:cubicBezTo>
                  <a:cubicBezTo>
                    <a:pt x="73" y="189"/>
                    <a:pt x="83" y="187"/>
                    <a:pt x="89" y="183"/>
                  </a:cubicBezTo>
                  <a:cubicBezTo>
                    <a:pt x="96" y="178"/>
                    <a:pt x="99" y="173"/>
                    <a:pt x="99" y="166"/>
                  </a:cubicBezTo>
                  <a:cubicBezTo>
                    <a:pt x="99" y="160"/>
                    <a:pt x="96" y="154"/>
                    <a:pt x="91" y="149"/>
                  </a:cubicBezTo>
                  <a:cubicBezTo>
                    <a:pt x="86" y="144"/>
                    <a:pt x="73" y="137"/>
                    <a:pt x="51" y="128"/>
                  </a:cubicBezTo>
                  <a:cubicBezTo>
                    <a:pt x="17" y="113"/>
                    <a:pt x="0" y="92"/>
                    <a:pt x="0" y="64"/>
                  </a:cubicBezTo>
                  <a:cubicBezTo>
                    <a:pt x="0" y="44"/>
                    <a:pt x="8" y="28"/>
                    <a:pt x="23" y="17"/>
                  </a:cubicBezTo>
                  <a:cubicBezTo>
                    <a:pt x="39" y="6"/>
                    <a:pt x="59" y="0"/>
                    <a:pt x="84" y="0"/>
                  </a:cubicBezTo>
                  <a:cubicBezTo>
                    <a:pt x="106" y="0"/>
                    <a:pt x="124" y="3"/>
                    <a:pt x="138" y="9"/>
                  </a:cubicBezTo>
                  <a:lnTo>
                    <a:pt x="138" y="52"/>
                  </a:lnTo>
                  <a:cubicBezTo>
                    <a:pt x="124" y="42"/>
                    <a:pt x="106" y="37"/>
                    <a:pt x="87" y="37"/>
                  </a:cubicBezTo>
                  <a:cubicBezTo>
                    <a:pt x="75" y="37"/>
                    <a:pt x="66" y="39"/>
                    <a:pt x="59" y="44"/>
                  </a:cubicBezTo>
                  <a:cubicBezTo>
                    <a:pt x="52" y="48"/>
                    <a:pt x="49" y="53"/>
                    <a:pt x="49" y="61"/>
                  </a:cubicBezTo>
                  <a:cubicBezTo>
                    <a:pt x="49" y="66"/>
                    <a:pt x="51" y="71"/>
                    <a:pt x="56" y="76"/>
                  </a:cubicBezTo>
                  <a:cubicBezTo>
                    <a:pt x="61" y="81"/>
                    <a:pt x="72" y="87"/>
                    <a:pt x="91" y="95"/>
                  </a:cubicBezTo>
                  <a:cubicBezTo>
                    <a:pt x="113" y="105"/>
                    <a:pt x="127" y="114"/>
                    <a:pt x="136" y="125"/>
                  </a:cubicBezTo>
                  <a:cubicBezTo>
                    <a:pt x="144" y="135"/>
                    <a:pt x="148" y="147"/>
                    <a:pt x="148" y="162"/>
                  </a:cubicBezTo>
                  <a:cubicBezTo>
                    <a:pt x="148" y="183"/>
                    <a:pt x="140" y="199"/>
                    <a:pt x="126" y="210"/>
                  </a:cubicBezTo>
                  <a:cubicBezTo>
                    <a:pt x="111" y="221"/>
                    <a:pt x="90" y="226"/>
                    <a:pt x="62" y="226"/>
                  </a:cubicBezTo>
                  <a:cubicBezTo>
                    <a:pt x="37" y="226"/>
                    <a:pt x="17" y="222"/>
                    <a:pt x="1" y="214"/>
                  </a:cubicBezTo>
                  <a:lnTo>
                    <a:pt x="1" y="167"/>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83" name="Freeform 82"/>
            <p:cNvSpPr>
              <a:spLocks noEditPoints="1"/>
            </p:cNvSpPr>
            <p:nvPr/>
          </p:nvSpPr>
          <p:spPr bwMode="auto">
            <a:xfrm>
              <a:off x="4548188" y="2805113"/>
              <a:ext cx="90488" cy="103188"/>
            </a:xfrm>
            <a:custGeom>
              <a:avLst/>
              <a:gdLst>
                <a:gd name="T0" fmla="*/ 2147483647 w 192"/>
                <a:gd name="T1" fmla="*/ 2147483647 h 218"/>
                <a:gd name="T2" fmla="*/ 2147483647 w 192"/>
                <a:gd name="T3" fmla="*/ 2147483647 h 218"/>
                <a:gd name="T4" fmla="*/ 2147483647 w 192"/>
                <a:gd name="T5" fmla="*/ 2147483647 h 218"/>
                <a:gd name="T6" fmla="*/ 2147483647 w 192"/>
                <a:gd name="T7" fmla="*/ 2147483647 h 218"/>
                <a:gd name="T8" fmla="*/ 2147483647 w 192"/>
                <a:gd name="T9" fmla="*/ 2147483647 h 218"/>
                <a:gd name="T10" fmla="*/ 2147483647 w 192"/>
                <a:gd name="T11" fmla="*/ 2147483647 h 218"/>
                <a:gd name="T12" fmla="*/ 2147483647 w 192"/>
                <a:gd name="T13" fmla="*/ 2147483647 h 218"/>
                <a:gd name="T14" fmla="*/ 2147483647 w 192"/>
                <a:gd name="T15" fmla="*/ 2147483647 h 218"/>
                <a:gd name="T16" fmla="*/ 2147483647 w 192"/>
                <a:gd name="T17" fmla="*/ 2147483647 h 218"/>
                <a:gd name="T18" fmla="*/ 0 w 192"/>
                <a:gd name="T19" fmla="*/ 2147483647 h 218"/>
                <a:gd name="T20" fmla="*/ 0 w 192"/>
                <a:gd name="T21" fmla="*/ 2147483647 h 218"/>
                <a:gd name="T22" fmla="*/ 0 w 192"/>
                <a:gd name="T23" fmla="*/ 0 h 218"/>
                <a:gd name="T24" fmla="*/ 2147483647 w 192"/>
                <a:gd name="T25" fmla="*/ 0 h 218"/>
                <a:gd name="T26" fmla="*/ 2147483647 w 192"/>
                <a:gd name="T27" fmla="*/ 2147483647 h 218"/>
                <a:gd name="T28" fmla="*/ 2147483647 w 192"/>
                <a:gd name="T29" fmla="*/ 2147483647 h 218"/>
                <a:gd name="T30" fmla="*/ 2147483647 w 192"/>
                <a:gd name="T31" fmla="*/ 2147483647 h 218"/>
                <a:gd name="T32" fmla="*/ 0 w 192"/>
                <a:gd name="T33" fmla="*/ 2147483647 h 2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218"/>
                <a:gd name="T53" fmla="*/ 192 w 192"/>
                <a:gd name="T54" fmla="*/ 218 h 2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218">
                  <a:moveTo>
                    <a:pt x="47" y="38"/>
                  </a:moveTo>
                  <a:lnTo>
                    <a:pt x="47" y="38"/>
                  </a:lnTo>
                  <a:lnTo>
                    <a:pt x="47" y="180"/>
                  </a:lnTo>
                  <a:lnTo>
                    <a:pt x="72" y="180"/>
                  </a:lnTo>
                  <a:cubicBezTo>
                    <a:pt x="94" y="180"/>
                    <a:pt x="112" y="174"/>
                    <a:pt x="124" y="161"/>
                  </a:cubicBezTo>
                  <a:cubicBezTo>
                    <a:pt x="137" y="147"/>
                    <a:pt x="143" y="130"/>
                    <a:pt x="143" y="107"/>
                  </a:cubicBezTo>
                  <a:cubicBezTo>
                    <a:pt x="143" y="85"/>
                    <a:pt x="137" y="68"/>
                    <a:pt x="124" y="56"/>
                  </a:cubicBezTo>
                  <a:cubicBezTo>
                    <a:pt x="110" y="44"/>
                    <a:pt x="93" y="38"/>
                    <a:pt x="72" y="38"/>
                  </a:cubicBezTo>
                  <a:lnTo>
                    <a:pt x="47" y="38"/>
                  </a:lnTo>
                  <a:close/>
                  <a:moveTo>
                    <a:pt x="0" y="218"/>
                  </a:moveTo>
                  <a:lnTo>
                    <a:pt x="0" y="218"/>
                  </a:lnTo>
                  <a:lnTo>
                    <a:pt x="0" y="0"/>
                  </a:lnTo>
                  <a:lnTo>
                    <a:pt x="76" y="0"/>
                  </a:lnTo>
                  <a:cubicBezTo>
                    <a:pt x="153" y="0"/>
                    <a:pt x="192" y="35"/>
                    <a:pt x="192" y="106"/>
                  </a:cubicBezTo>
                  <a:cubicBezTo>
                    <a:pt x="192" y="140"/>
                    <a:pt x="181" y="167"/>
                    <a:pt x="160" y="188"/>
                  </a:cubicBezTo>
                  <a:cubicBezTo>
                    <a:pt x="138" y="208"/>
                    <a:pt x="110" y="218"/>
                    <a:pt x="76" y="218"/>
                  </a:cubicBezTo>
                  <a:lnTo>
                    <a:pt x="0" y="218"/>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84" name="Freeform 83"/>
            <p:cNvSpPr>
              <a:spLocks/>
            </p:cNvSpPr>
            <p:nvPr/>
          </p:nvSpPr>
          <p:spPr bwMode="auto">
            <a:xfrm>
              <a:off x="4541838" y="2976563"/>
              <a:ext cx="57150" cy="57150"/>
            </a:xfrm>
            <a:custGeom>
              <a:avLst/>
              <a:gdLst>
                <a:gd name="T0" fmla="*/ 2147483647 w 123"/>
                <a:gd name="T1" fmla="*/ 2147483647 h 124"/>
                <a:gd name="T2" fmla="*/ 2147483647 w 123"/>
                <a:gd name="T3" fmla="*/ 2147483647 h 124"/>
                <a:gd name="T4" fmla="*/ 0 w 123"/>
                <a:gd name="T5" fmla="*/ 2147483647 h 124"/>
                <a:gd name="T6" fmla="*/ 2147483647 w 123"/>
                <a:gd name="T7" fmla="*/ 0 h 124"/>
                <a:gd name="T8" fmla="*/ 2147483647 w 123"/>
                <a:gd name="T9" fmla="*/ 2147483647 h 124"/>
                <a:gd name="T10" fmla="*/ 2147483647 w 123"/>
                <a:gd name="T11" fmla="*/ 2147483647 h 124"/>
                <a:gd name="T12" fmla="*/ 0 60000 65536"/>
                <a:gd name="T13" fmla="*/ 0 60000 65536"/>
                <a:gd name="T14" fmla="*/ 0 60000 65536"/>
                <a:gd name="T15" fmla="*/ 0 60000 65536"/>
                <a:gd name="T16" fmla="*/ 0 60000 65536"/>
                <a:gd name="T17" fmla="*/ 0 60000 65536"/>
                <a:gd name="T18" fmla="*/ 0 w 123"/>
                <a:gd name="T19" fmla="*/ 0 h 124"/>
                <a:gd name="T20" fmla="*/ 123 w 123"/>
                <a:gd name="T21" fmla="*/ 124 h 124"/>
              </a:gdLst>
              <a:ahLst/>
              <a:cxnLst>
                <a:cxn ang="T12">
                  <a:pos x="T0" y="T1"/>
                </a:cxn>
                <a:cxn ang="T13">
                  <a:pos x="T2" y="T3"/>
                </a:cxn>
                <a:cxn ang="T14">
                  <a:pos x="T4" y="T5"/>
                </a:cxn>
                <a:cxn ang="T15">
                  <a:pos x="T6" y="T7"/>
                </a:cxn>
                <a:cxn ang="T16">
                  <a:pos x="T8" y="T9"/>
                </a:cxn>
                <a:cxn ang="T17">
                  <a:pos x="T10" y="T11"/>
                </a:cxn>
              </a:cxnLst>
              <a:rect l="T18" t="T19" r="T20" b="T21"/>
              <a:pathLst>
                <a:path w="123" h="124">
                  <a:moveTo>
                    <a:pt x="62" y="124"/>
                  </a:moveTo>
                  <a:lnTo>
                    <a:pt x="62" y="124"/>
                  </a:lnTo>
                  <a:cubicBezTo>
                    <a:pt x="27" y="124"/>
                    <a:pt x="0" y="96"/>
                    <a:pt x="0" y="62"/>
                  </a:cubicBezTo>
                  <a:cubicBezTo>
                    <a:pt x="0" y="28"/>
                    <a:pt x="27" y="0"/>
                    <a:pt x="62" y="0"/>
                  </a:cubicBezTo>
                  <a:cubicBezTo>
                    <a:pt x="96" y="0"/>
                    <a:pt x="123" y="28"/>
                    <a:pt x="123" y="62"/>
                  </a:cubicBezTo>
                  <a:cubicBezTo>
                    <a:pt x="123" y="96"/>
                    <a:pt x="96" y="124"/>
                    <a:pt x="62" y="124"/>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85" name="Freeform 84"/>
            <p:cNvSpPr>
              <a:spLocks/>
            </p:cNvSpPr>
            <p:nvPr/>
          </p:nvSpPr>
          <p:spPr bwMode="auto">
            <a:xfrm>
              <a:off x="4630738" y="2974976"/>
              <a:ext cx="58738" cy="58738"/>
            </a:xfrm>
            <a:custGeom>
              <a:avLst/>
              <a:gdLst>
                <a:gd name="T0" fmla="*/ 2147483647 w 124"/>
                <a:gd name="T1" fmla="*/ 2147483647 h 124"/>
                <a:gd name="T2" fmla="*/ 2147483647 w 124"/>
                <a:gd name="T3" fmla="*/ 2147483647 h 124"/>
                <a:gd name="T4" fmla="*/ 0 w 124"/>
                <a:gd name="T5" fmla="*/ 2147483647 h 124"/>
                <a:gd name="T6" fmla="*/ 2147483647 w 124"/>
                <a:gd name="T7" fmla="*/ 0 h 124"/>
                <a:gd name="T8" fmla="*/ 2147483647 w 124"/>
                <a:gd name="T9" fmla="*/ 2147483647 h 124"/>
                <a:gd name="T10" fmla="*/ 2147483647 w 124"/>
                <a:gd name="T11" fmla="*/ 2147483647 h 124"/>
                <a:gd name="T12" fmla="*/ 0 60000 65536"/>
                <a:gd name="T13" fmla="*/ 0 60000 65536"/>
                <a:gd name="T14" fmla="*/ 0 60000 65536"/>
                <a:gd name="T15" fmla="*/ 0 60000 65536"/>
                <a:gd name="T16" fmla="*/ 0 60000 65536"/>
                <a:gd name="T17" fmla="*/ 0 60000 65536"/>
                <a:gd name="T18" fmla="*/ 0 w 124"/>
                <a:gd name="T19" fmla="*/ 0 h 124"/>
                <a:gd name="T20" fmla="*/ 124 w 124"/>
                <a:gd name="T21" fmla="*/ 124 h 124"/>
              </a:gdLst>
              <a:ahLst/>
              <a:cxnLst>
                <a:cxn ang="T12">
                  <a:pos x="T0" y="T1"/>
                </a:cxn>
                <a:cxn ang="T13">
                  <a:pos x="T2" y="T3"/>
                </a:cxn>
                <a:cxn ang="T14">
                  <a:pos x="T4" y="T5"/>
                </a:cxn>
                <a:cxn ang="T15">
                  <a:pos x="T6" y="T7"/>
                </a:cxn>
                <a:cxn ang="T16">
                  <a:pos x="T8" y="T9"/>
                </a:cxn>
                <a:cxn ang="T17">
                  <a:pos x="T10" y="T11"/>
                </a:cxn>
              </a:cxnLst>
              <a:rect l="T18" t="T19" r="T20" b="T21"/>
              <a:pathLst>
                <a:path w="124" h="124">
                  <a:moveTo>
                    <a:pt x="62" y="124"/>
                  </a:moveTo>
                  <a:lnTo>
                    <a:pt x="62" y="124"/>
                  </a:lnTo>
                  <a:cubicBezTo>
                    <a:pt x="28" y="124"/>
                    <a:pt x="0" y="96"/>
                    <a:pt x="0" y="62"/>
                  </a:cubicBezTo>
                  <a:cubicBezTo>
                    <a:pt x="0" y="28"/>
                    <a:pt x="28" y="0"/>
                    <a:pt x="62" y="0"/>
                  </a:cubicBezTo>
                  <a:cubicBezTo>
                    <a:pt x="96" y="0"/>
                    <a:pt x="124" y="28"/>
                    <a:pt x="124" y="62"/>
                  </a:cubicBezTo>
                  <a:cubicBezTo>
                    <a:pt x="124" y="96"/>
                    <a:pt x="96" y="124"/>
                    <a:pt x="62" y="124"/>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grpSp>
      <p:grpSp>
        <p:nvGrpSpPr>
          <p:cNvPr id="14" name="组合 13"/>
          <p:cNvGrpSpPr/>
          <p:nvPr/>
        </p:nvGrpSpPr>
        <p:grpSpPr>
          <a:xfrm>
            <a:off x="3738611" y="5296344"/>
            <a:ext cx="546731" cy="409956"/>
            <a:chOff x="4303451" y="5266720"/>
            <a:chExt cx="705007" cy="528637"/>
          </a:xfrm>
        </p:grpSpPr>
        <p:grpSp>
          <p:nvGrpSpPr>
            <p:cNvPr id="286" name="组合 1004"/>
            <p:cNvGrpSpPr>
              <a:grpSpLocks/>
            </p:cNvGrpSpPr>
            <p:nvPr/>
          </p:nvGrpSpPr>
          <p:grpSpPr bwMode="auto">
            <a:xfrm>
              <a:off x="4315751" y="5266720"/>
              <a:ext cx="627063" cy="528637"/>
              <a:chOff x="8740775" y="4056063"/>
              <a:chExt cx="627063" cy="527050"/>
            </a:xfrm>
          </p:grpSpPr>
          <p:sp>
            <p:nvSpPr>
              <p:cNvPr id="287" name="Freeform 625"/>
              <p:cNvSpPr>
                <a:spLocks/>
              </p:cNvSpPr>
              <p:nvPr/>
            </p:nvSpPr>
            <p:spPr bwMode="auto">
              <a:xfrm>
                <a:off x="8813801" y="4129088"/>
                <a:ext cx="481013" cy="366713"/>
              </a:xfrm>
              <a:custGeom>
                <a:avLst/>
                <a:gdLst>
                  <a:gd name="T0" fmla="*/ 2147483647 w 1025"/>
                  <a:gd name="T1" fmla="*/ 2147483647 h 778"/>
                  <a:gd name="T2" fmla="*/ 2147483647 w 1025"/>
                  <a:gd name="T3" fmla="*/ 2147483647 h 778"/>
                  <a:gd name="T4" fmla="*/ 2147483647 w 1025"/>
                  <a:gd name="T5" fmla="*/ 2147483647 h 778"/>
                  <a:gd name="T6" fmla="*/ 2147483647 w 1025"/>
                  <a:gd name="T7" fmla="*/ 2147483647 h 778"/>
                  <a:gd name="T8" fmla="*/ 2147483647 w 1025"/>
                  <a:gd name="T9" fmla="*/ 2147483647 h 778"/>
                  <a:gd name="T10" fmla="*/ 2147483647 w 1025"/>
                  <a:gd name="T11" fmla="*/ 2147483647 h 778"/>
                  <a:gd name="T12" fmla="*/ 2147483647 w 1025"/>
                  <a:gd name="T13" fmla="*/ 2147483647 h 778"/>
                  <a:gd name="T14" fmla="*/ 2147483647 w 1025"/>
                  <a:gd name="T15" fmla="*/ 2147483647 h 778"/>
                  <a:gd name="T16" fmla="*/ 2147483647 w 1025"/>
                  <a:gd name="T17" fmla="*/ 2147483647 h 778"/>
                  <a:gd name="T18" fmla="*/ 2147483647 w 1025"/>
                  <a:gd name="T19" fmla="*/ 2147483647 h 778"/>
                  <a:gd name="T20" fmla="*/ 2147483647 w 1025"/>
                  <a:gd name="T21" fmla="*/ 2147483647 h 778"/>
                  <a:gd name="T22" fmla="*/ 0 w 1025"/>
                  <a:gd name="T23" fmla="*/ 2147483647 h 778"/>
                  <a:gd name="T24" fmla="*/ 0 w 1025"/>
                  <a:gd name="T25" fmla="*/ 2147483647 h 778"/>
                  <a:gd name="T26" fmla="*/ 2147483647 w 1025"/>
                  <a:gd name="T27" fmla="*/ 0 h 778"/>
                  <a:gd name="T28" fmla="*/ 2147483647 w 1025"/>
                  <a:gd name="T29" fmla="*/ 0 h 778"/>
                  <a:gd name="T30" fmla="*/ 2147483647 w 1025"/>
                  <a:gd name="T31" fmla="*/ 2147483647 h 778"/>
                  <a:gd name="T32" fmla="*/ 2147483647 w 1025"/>
                  <a:gd name="T33" fmla="*/ 2147483647 h 778"/>
                  <a:gd name="T34" fmla="*/ 2147483647 w 1025"/>
                  <a:gd name="T35" fmla="*/ 2147483647 h 7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25"/>
                  <a:gd name="T55" fmla="*/ 0 h 778"/>
                  <a:gd name="T56" fmla="*/ 1025 w 1025"/>
                  <a:gd name="T57" fmla="*/ 778 h 7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25" h="778">
                    <a:moveTo>
                      <a:pt x="991" y="778"/>
                    </a:moveTo>
                    <a:lnTo>
                      <a:pt x="991" y="778"/>
                    </a:lnTo>
                    <a:lnTo>
                      <a:pt x="750" y="778"/>
                    </a:lnTo>
                    <a:lnTo>
                      <a:pt x="750" y="712"/>
                    </a:lnTo>
                    <a:lnTo>
                      <a:pt x="958" y="712"/>
                    </a:lnTo>
                    <a:lnTo>
                      <a:pt x="958" y="67"/>
                    </a:lnTo>
                    <a:lnTo>
                      <a:pt x="67" y="67"/>
                    </a:lnTo>
                    <a:lnTo>
                      <a:pt x="67" y="712"/>
                    </a:lnTo>
                    <a:lnTo>
                      <a:pt x="561" y="712"/>
                    </a:lnTo>
                    <a:lnTo>
                      <a:pt x="561" y="778"/>
                    </a:lnTo>
                    <a:lnTo>
                      <a:pt x="34" y="778"/>
                    </a:lnTo>
                    <a:cubicBezTo>
                      <a:pt x="15" y="778"/>
                      <a:pt x="0" y="763"/>
                      <a:pt x="0" y="745"/>
                    </a:cubicBezTo>
                    <a:lnTo>
                      <a:pt x="0" y="34"/>
                    </a:lnTo>
                    <a:cubicBezTo>
                      <a:pt x="0" y="15"/>
                      <a:pt x="15" y="0"/>
                      <a:pt x="34" y="0"/>
                    </a:cubicBezTo>
                    <a:lnTo>
                      <a:pt x="991" y="0"/>
                    </a:lnTo>
                    <a:cubicBezTo>
                      <a:pt x="1010" y="0"/>
                      <a:pt x="1025" y="15"/>
                      <a:pt x="1025" y="34"/>
                    </a:cubicBezTo>
                    <a:lnTo>
                      <a:pt x="1025" y="745"/>
                    </a:lnTo>
                    <a:cubicBezTo>
                      <a:pt x="1025" y="763"/>
                      <a:pt x="1010" y="778"/>
                      <a:pt x="991" y="77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88" name="Freeform 627"/>
              <p:cNvSpPr>
                <a:spLocks/>
              </p:cNvSpPr>
              <p:nvPr/>
            </p:nvSpPr>
            <p:spPr bwMode="auto">
              <a:xfrm>
                <a:off x="9034463" y="4448175"/>
                <a:ext cx="65088" cy="6508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69"/>
                    </a:cubicBezTo>
                    <a:cubicBezTo>
                      <a:pt x="0" y="31"/>
                      <a:pt x="31" y="0"/>
                      <a:pt x="70" y="0"/>
                    </a:cubicBezTo>
                    <a:cubicBezTo>
                      <a:pt x="108" y="0"/>
                      <a:pt x="139" y="31"/>
                      <a:pt x="139" y="69"/>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89" name="Freeform 628"/>
              <p:cNvSpPr>
                <a:spLocks/>
              </p:cNvSpPr>
              <p:nvPr/>
            </p:nvSpPr>
            <p:spPr bwMode="auto">
              <a:xfrm>
                <a:off x="9134475" y="4448175"/>
                <a:ext cx="66675" cy="6508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1"/>
                      <a:pt x="31" y="0"/>
                      <a:pt x="69" y="0"/>
                    </a:cubicBezTo>
                    <a:cubicBezTo>
                      <a:pt x="108" y="0"/>
                      <a:pt x="139" y="31"/>
                      <a:pt x="139" y="70"/>
                    </a:cubicBezTo>
                    <a:cubicBezTo>
                      <a:pt x="139" y="108"/>
                      <a:pt x="108"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90" name="Freeform 629"/>
              <p:cNvSpPr>
                <a:spLocks/>
              </p:cNvSpPr>
              <p:nvPr/>
            </p:nvSpPr>
            <p:spPr bwMode="auto">
              <a:xfrm>
                <a:off x="8869363" y="4056063"/>
                <a:ext cx="30163" cy="47625"/>
              </a:xfrm>
              <a:custGeom>
                <a:avLst/>
                <a:gdLst>
                  <a:gd name="T0" fmla="*/ 2147483647 w 66"/>
                  <a:gd name="T1" fmla="*/ 2147483647 h 101"/>
                  <a:gd name="T2" fmla="*/ 2147483647 w 66"/>
                  <a:gd name="T3" fmla="*/ 2147483647 h 101"/>
                  <a:gd name="T4" fmla="*/ 0 w 66"/>
                  <a:gd name="T5" fmla="*/ 2147483647 h 101"/>
                  <a:gd name="T6" fmla="*/ 0 w 66"/>
                  <a:gd name="T7" fmla="*/ 0 h 101"/>
                  <a:gd name="T8" fmla="*/ 2147483647 w 66"/>
                  <a:gd name="T9" fmla="*/ 0 h 101"/>
                  <a:gd name="T10" fmla="*/ 2147483647 w 66"/>
                  <a:gd name="T11" fmla="*/ 2147483647 h 101"/>
                  <a:gd name="T12" fmla="*/ 0 60000 65536"/>
                  <a:gd name="T13" fmla="*/ 0 60000 65536"/>
                  <a:gd name="T14" fmla="*/ 0 60000 65536"/>
                  <a:gd name="T15" fmla="*/ 0 60000 65536"/>
                  <a:gd name="T16" fmla="*/ 0 60000 65536"/>
                  <a:gd name="T17" fmla="*/ 0 60000 65536"/>
                  <a:gd name="T18" fmla="*/ 0 w 66"/>
                  <a:gd name="T19" fmla="*/ 0 h 101"/>
                  <a:gd name="T20" fmla="*/ 66 w 66"/>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6" h="101">
                    <a:moveTo>
                      <a:pt x="66" y="101"/>
                    </a:moveTo>
                    <a:lnTo>
                      <a:pt x="66" y="101"/>
                    </a:lnTo>
                    <a:lnTo>
                      <a:pt x="0" y="101"/>
                    </a:lnTo>
                    <a:lnTo>
                      <a:pt x="0" y="0"/>
                    </a:lnTo>
                    <a:lnTo>
                      <a:pt x="66" y="0"/>
                    </a:lnTo>
                    <a:lnTo>
                      <a:pt x="66"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91" name="Freeform 630"/>
              <p:cNvSpPr>
                <a:spLocks/>
              </p:cNvSpPr>
              <p:nvPr/>
            </p:nvSpPr>
            <p:spPr bwMode="auto">
              <a:xfrm>
                <a:off x="8939213"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92" name="Freeform 631"/>
              <p:cNvSpPr>
                <a:spLocks/>
              </p:cNvSpPr>
              <p:nvPr/>
            </p:nvSpPr>
            <p:spPr bwMode="auto">
              <a:xfrm>
                <a:off x="9009063"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93" name="Freeform 632"/>
              <p:cNvSpPr>
                <a:spLocks/>
              </p:cNvSpPr>
              <p:nvPr/>
            </p:nvSpPr>
            <p:spPr bwMode="auto">
              <a:xfrm>
                <a:off x="9080500"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94" name="Freeform 633"/>
              <p:cNvSpPr>
                <a:spLocks/>
              </p:cNvSpPr>
              <p:nvPr/>
            </p:nvSpPr>
            <p:spPr bwMode="auto">
              <a:xfrm>
                <a:off x="9150350" y="4056063"/>
                <a:ext cx="31750" cy="47625"/>
              </a:xfrm>
              <a:custGeom>
                <a:avLst/>
                <a:gdLst>
                  <a:gd name="T0" fmla="*/ 2147483647 w 66"/>
                  <a:gd name="T1" fmla="*/ 2147483647 h 101"/>
                  <a:gd name="T2" fmla="*/ 2147483647 w 66"/>
                  <a:gd name="T3" fmla="*/ 2147483647 h 101"/>
                  <a:gd name="T4" fmla="*/ 0 w 66"/>
                  <a:gd name="T5" fmla="*/ 2147483647 h 101"/>
                  <a:gd name="T6" fmla="*/ 0 w 66"/>
                  <a:gd name="T7" fmla="*/ 0 h 101"/>
                  <a:gd name="T8" fmla="*/ 2147483647 w 66"/>
                  <a:gd name="T9" fmla="*/ 0 h 101"/>
                  <a:gd name="T10" fmla="*/ 2147483647 w 66"/>
                  <a:gd name="T11" fmla="*/ 2147483647 h 101"/>
                  <a:gd name="T12" fmla="*/ 0 60000 65536"/>
                  <a:gd name="T13" fmla="*/ 0 60000 65536"/>
                  <a:gd name="T14" fmla="*/ 0 60000 65536"/>
                  <a:gd name="T15" fmla="*/ 0 60000 65536"/>
                  <a:gd name="T16" fmla="*/ 0 60000 65536"/>
                  <a:gd name="T17" fmla="*/ 0 60000 65536"/>
                  <a:gd name="T18" fmla="*/ 0 w 66"/>
                  <a:gd name="T19" fmla="*/ 0 h 101"/>
                  <a:gd name="T20" fmla="*/ 66 w 66"/>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6" h="101">
                    <a:moveTo>
                      <a:pt x="66" y="101"/>
                    </a:moveTo>
                    <a:lnTo>
                      <a:pt x="66" y="101"/>
                    </a:lnTo>
                    <a:lnTo>
                      <a:pt x="0" y="101"/>
                    </a:lnTo>
                    <a:lnTo>
                      <a:pt x="0" y="0"/>
                    </a:lnTo>
                    <a:lnTo>
                      <a:pt x="66" y="0"/>
                    </a:lnTo>
                    <a:lnTo>
                      <a:pt x="66"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95" name="Freeform 634"/>
              <p:cNvSpPr>
                <a:spLocks/>
              </p:cNvSpPr>
              <p:nvPr/>
            </p:nvSpPr>
            <p:spPr bwMode="auto">
              <a:xfrm>
                <a:off x="9220200"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96" name="Freeform 635"/>
              <p:cNvSpPr>
                <a:spLocks/>
              </p:cNvSpPr>
              <p:nvPr/>
            </p:nvSpPr>
            <p:spPr bwMode="auto">
              <a:xfrm>
                <a:off x="8869363" y="4535488"/>
                <a:ext cx="30163" cy="47625"/>
              </a:xfrm>
              <a:custGeom>
                <a:avLst/>
                <a:gdLst>
                  <a:gd name="T0" fmla="*/ 2147483647 w 66"/>
                  <a:gd name="T1" fmla="*/ 2147483647 h 102"/>
                  <a:gd name="T2" fmla="*/ 2147483647 w 66"/>
                  <a:gd name="T3" fmla="*/ 2147483647 h 102"/>
                  <a:gd name="T4" fmla="*/ 0 w 66"/>
                  <a:gd name="T5" fmla="*/ 2147483647 h 102"/>
                  <a:gd name="T6" fmla="*/ 0 w 66"/>
                  <a:gd name="T7" fmla="*/ 0 h 102"/>
                  <a:gd name="T8" fmla="*/ 2147483647 w 66"/>
                  <a:gd name="T9" fmla="*/ 0 h 102"/>
                  <a:gd name="T10" fmla="*/ 2147483647 w 66"/>
                  <a:gd name="T11" fmla="*/ 2147483647 h 102"/>
                  <a:gd name="T12" fmla="*/ 0 60000 65536"/>
                  <a:gd name="T13" fmla="*/ 0 60000 65536"/>
                  <a:gd name="T14" fmla="*/ 0 60000 65536"/>
                  <a:gd name="T15" fmla="*/ 0 60000 65536"/>
                  <a:gd name="T16" fmla="*/ 0 60000 65536"/>
                  <a:gd name="T17" fmla="*/ 0 60000 65536"/>
                  <a:gd name="T18" fmla="*/ 0 w 66"/>
                  <a:gd name="T19" fmla="*/ 0 h 102"/>
                  <a:gd name="T20" fmla="*/ 66 w 66"/>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6" h="102">
                    <a:moveTo>
                      <a:pt x="66" y="102"/>
                    </a:moveTo>
                    <a:lnTo>
                      <a:pt x="66" y="102"/>
                    </a:lnTo>
                    <a:lnTo>
                      <a:pt x="0" y="102"/>
                    </a:lnTo>
                    <a:lnTo>
                      <a:pt x="0" y="0"/>
                    </a:lnTo>
                    <a:lnTo>
                      <a:pt x="66" y="0"/>
                    </a:lnTo>
                    <a:lnTo>
                      <a:pt x="66"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97" name="Freeform 636"/>
              <p:cNvSpPr>
                <a:spLocks/>
              </p:cNvSpPr>
              <p:nvPr/>
            </p:nvSpPr>
            <p:spPr bwMode="auto">
              <a:xfrm>
                <a:off x="8939213"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98" name="Freeform 637"/>
              <p:cNvSpPr>
                <a:spLocks/>
              </p:cNvSpPr>
              <p:nvPr/>
            </p:nvSpPr>
            <p:spPr bwMode="auto">
              <a:xfrm>
                <a:off x="9009063"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299" name="Freeform 638"/>
              <p:cNvSpPr>
                <a:spLocks/>
              </p:cNvSpPr>
              <p:nvPr/>
            </p:nvSpPr>
            <p:spPr bwMode="auto">
              <a:xfrm>
                <a:off x="9080500"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00" name="Freeform 639"/>
              <p:cNvSpPr>
                <a:spLocks/>
              </p:cNvSpPr>
              <p:nvPr/>
            </p:nvSpPr>
            <p:spPr bwMode="auto">
              <a:xfrm>
                <a:off x="9150350" y="4535488"/>
                <a:ext cx="31750" cy="47625"/>
              </a:xfrm>
              <a:custGeom>
                <a:avLst/>
                <a:gdLst>
                  <a:gd name="T0" fmla="*/ 2147483647 w 66"/>
                  <a:gd name="T1" fmla="*/ 2147483647 h 102"/>
                  <a:gd name="T2" fmla="*/ 2147483647 w 66"/>
                  <a:gd name="T3" fmla="*/ 2147483647 h 102"/>
                  <a:gd name="T4" fmla="*/ 0 w 66"/>
                  <a:gd name="T5" fmla="*/ 2147483647 h 102"/>
                  <a:gd name="T6" fmla="*/ 0 w 66"/>
                  <a:gd name="T7" fmla="*/ 0 h 102"/>
                  <a:gd name="T8" fmla="*/ 2147483647 w 66"/>
                  <a:gd name="T9" fmla="*/ 0 h 102"/>
                  <a:gd name="T10" fmla="*/ 2147483647 w 66"/>
                  <a:gd name="T11" fmla="*/ 2147483647 h 102"/>
                  <a:gd name="T12" fmla="*/ 0 60000 65536"/>
                  <a:gd name="T13" fmla="*/ 0 60000 65536"/>
                  <a:gd name="T14" fmla="*/ 0 60000 65536"/>
                  <a:gd name="T15" fmla="*/ 0 60000 65536"/>
                  <a:gd name="T16" fmla="*/ 0 60000 65536"/>
                  <a:gd name="T17" fmla="*/ 0 60000 65536"/>
                  <a:gd name="T18" fmla="*/ 0 w 66"/>
                  <a:gd name="T19" fmla="*/ 0 h 102"/>
                  <a:gd name="T20" fmla="*/ 66 w 66"/>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6" h="102">
                    <a:moveTo>
                      <a:pt x="66" y="102"/>
                    </a:moveTo>
                    <a:lnTo>
                      <a:pt x="66" y="102"/>
                    </a:lnTo>
                    <a:lnTo>
                      <a:pt x="0" y="102"/>
                    </a:lnTo>
                    <a:lnTo>
                      <a:pt x="0" y="0"/>
                    </a:lnTo>
                    <a:lnTo>
                      <a:pt x="66" y="0"/>
                    </a:lnTo>
                    <a:lnTo>
                      <a:pt x="66"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01" name="Freeform 640"/>
              <p:cNvSpPr>
                <a:spLocks/>
              </p:cNvSpPr>
              <p:nvPr/>
            </p:nvSpPr>
            <p:spPr bwMode="auto">
              <a:xfrm>
                <a:off x="9220200"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02" name="Freeform 641"/>
              <p:cNvSpPr>
                <a:spLocks/>
              </p:cNvSpPr>
              <p:nvPr/>
            </p:nvSpPr>
            <p:spPr bwMode="auto">
              <a:xfrm>
                <a:off x="9320213" y="4197350"/>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03" name="Freeform 642"/>
              <p:cNvSpPr>
                <a:spLocks/>
              </p:cNvSpPr>
              <p:nvPr/>
            </p:nvSpPr>
            <p:spPr bwMode="auto">
              <a:xfrm>
                <a:off x="9320213" y="4268788"/>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04" name="Freeform 643"/>
              <p:cNvSpPr>
                <a:spLocks/>
              </p:cNvSpPr>
              <p:nvPr/>
            </p:nvSpPr>
            <p:spPr bwMode="auto">
              <a:xfrm>
                <a:off x="9320213" y="4338638"/>
                <a:ext cx="47625" cy="31750"/>
              </a:xfrm>
              <a:custGeom>
                <a:avLst/>
                <a:gdLst>
                  <a:gd name="T0" fmla="*/ 2147483647 w 102"/>
                  <a:gd name="T1" fmla="*/ 2147483647 h 66"/>
                  <a:gd name="T2" fmla="*/ 2147483647 w 102"/>
                  <a:gd name="T3" fmla="*/ 2147483647 h 66"/>
                  <a:gd name="T4" fmla="*/ 0 w 102"/>
                  <a:gd name="T5" fmla="*/ 2147483647 h 66"/>
                  <a:gd name="T6" fmla="*/ 0 w 102"/>
                  <a:gd name="T7" fmla="*/ 0 h 66"/>
                  <a:gd name="T8" fmla="*/ 2147483647 w 102"/>
                  <a:gd name="T9" fmla="*/ 0 h 66"/>
                  <a:gd name="T10" fmla="*/ 2147483647 w 102"/>
                  <a:gd name="T11" fmla="*/ 2147483647 h 66"/>
                  <a:gd name="T12" fmla="*/ 0 60000 65536"/>
                  <a:gd name="T13" fmla="*/ 0 60000 65536"/>
                  <a:gd name="T14" fmla="*/ 0 60000 65536"/>
                  <a:gd name="T15" fmla="*/ 0 60000 65536"/>
                  <a:gd name="T16" fmla="*/ 0 60000 65536"/>
                  <a:gd name="T17" fmla="*/ 0 60000 65536"/>
                  <a:gd name="T18" fmla="*/ 0 w 102"/>
                  <a:gd name="T19" fmla="*/ 0 h 66"/>
                  <a:gd name="T20" fmla="*/ 102 w 10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2" h="66">
                    <a:moveTo>
                      <a:pt x="102" y="66"/>
                    </a:moveTo>
                    <a:lnTo>
                      <a:pt x="102" y="66"/>
                    </a:lnTo>
                    <a:lnTo>
                      <a:pt x="0" y="66"/>
                    </a:lnTo>
                    <a:lnTo>
                      <a:pt x="0" y="0"/>
                    </a:lnTo>
                    <a:lnTo>
                      <a:pt x="102" y="0"/>
                    </a:lnTo>
                    <a:lnTo>
                      <a:pt x="102" y="6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05" name="Freeform 644"/>
              <p:cNvSpPr>
                <a:spLocks/>
              </p:cNvSpPr>
              <p:nvPr/>
            </p:nvSpPr>
            <p:spPr bwMode="auto">
              <a:xfrm>
                <a:off x="9320213" y="4408488"/>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06" name="Freeform 645"/>
              <p:cNvSpPr>
                <a:spLocks/>
              </p:cNvSpPr>
              <p:nvPr/>
            </p:nvSpPr>
            <p:spPr bwMode="auto">
              <a:xfrm>
                <a:off x="8740775" y="4197350"/>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07" name="Freeform 646"/>
              <p:cNvSpPr>
                <a:spLocks/>
              </p:cNvSpPr>
              <p:nvPr/>
            </p:nvSpPr>
            <p:spPr bwMode="auto">
              <a:xfrm>
                <a:off x="8740775" y="4268788"/>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08" name="Freeform 647"/>
              <p:cNvSpPr>
                <a:spLocks/>
              </p:cNvSpPr>
              <p:nvPr/>
            </p:nvSpPr>
            <p:spPr bwMode="auto">
              <a:xfrm>
                <a:off x="8740775" y="4338638"/>
                <a:ext cx="49213" cy="31750"/>
              </a:xfrm>
              <a:custGeom>
                <a:avLst/>
                <a:gdLst>
                  <a:gd name="T0" fmla="*/ 2147483647 w 102"/>
                  <a:gd name="T1" fmla="*/ 2147483647 h 66"/>
                  <a:gd name="T2" fmla="*/ 2147483647 w 102"/>
                  <a:gd name="T3" fmla="*/ 2147483647 h 66"/>
                  <a:gd name="T4" fmla="*/ 0 w 102"/>
                  <a:gd name="T5" fmla="*/ 2147483647 h 66"/>
                  <a:gd name="T6" fmla="*/ 0 w 102"/>
                  <a:gd name="T7" fmla="*/ 0 h 66"/>
                  <a:gd name="T8" fmla="*/ 2147483647 w 102"/>
                  <a:gd name="T9" fmla="*/ 0 h 66"/>
                  <a:gd name="T10" fmla="*/ 2147483647 w 102"/>
                  <a:gd name="T11" fmla="*/ 2147483647 h 66"/>
                  <a:gd name="T12" fmla="*/ 0 60000 65536"/>
                  <a:gd name="T13" fmla="*/ 0 60000 65536"/>
                  <a:gd name="T14" fmla="*/ 0 60000 65536"/>
                  <a:gd name="T15" fmla="*/ 0 60000 65536"/>
                  <a:gd name="T16" fmla="*/ 0 60000 65536"/>
                  <a:gd name="T17" fmla="*/ 0 60000 65536"/>
                  <a:gd name="T18" fmla="*/ 0 w 102"/>
                  <a:gd name="T19" fmla="*/ 0 h 66"/>
                  <a:gd name="T20" fmla="*/ 102 w 10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2" h="66">
                    <a:moveTo>
                      <a:pt x="102" y="66"/>
                    </a:moveTo>
                    <a:lnTo>
                      <a:pt x="102" y="66"/>
                    </a:lnTo>
                    <a:lnTo>
                      <a:pt x="0" y="66"/>
                    </a:lnTo>
                    <a:lnTo>
                      <a:pt x="0" y="0"/>
                    </a:lnTo>
                    <a:lnTo>
                      <a:pt x="102" y="0"/>
                    </a:lnTo>
                    <a:lnTo>
                      <a:pt x="102" y="6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09" name="Freeform 648"/>
              <p:cNvSpPr>
                <a:spLocks/>
              </p:cNvSpPr>
              <p:nvPr/>
            </p:nvSpPr>
            <p:spPr bwMode="auto">
              <a:xfrm>
                <a:off x="8740775" y="4408488"/>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grpSp>
        <p:sp>
          <p:nvSpPr>
            <p:cNvPr id="13" name="文本框 12"/>
            <p:cNvSpPr txBox="1"/>
            <p:nvPr/>
          </p:nvSpPr>
          <p:spPr>
            <a:xfrm>
              <a:off x="4303451" y="5385110"/>
              <a:ext cx="705007" cy="277706"/>
            </a:xfrm>
            <a:prstGeom prst="rect">
              <a:avLst/>
            </a:prstGeom>
            <a:noFill/>
          </p:spPr>
          <p:txBody>
            <a:bodyPr wrap="square" lIns="0" tIns="0" rIns="0" bIns="0" rtlCol="0" anchor="ctr" anchorCtr="0">
              <a:noAutofit/>
            </a:bodyPr>
            <a:lstStyle/>
            <a:p>
              <a:pPr fontAlgn="ctr"/>
              <a:r>
                <a:rPr lang="en-US" sz="600" b="1">
                  <a:solidFill>
                    <a:srgbClr val="474747"/>
                  </a:solidFill>
                  <a:latin typeface="Arial" panose="020B0604020202020204" pitchFamily="34" charset="0"/>
                </a:rPr>
                <a:t>Hi 1616</a:t>
              </a:r>
              <a:endParaRPr lang="en-US" altLang="zh-CN" sz="600" b="1">
                <a:solidFill>
                  <a:srgbClr val="474747"/>
                </a:solidFill>
                <a:latin typeface="Arial" panose="020B0604020202020204" pitchFamily="34" charset="0"/>
              </a:endParaRPr>
            </a:p>
          </p:txBody>
        </p:sp>
      </p:grpSp>
      <p:grpSp>
        <p:nvGrpSpPr>
          <p:cNvPr id="317" name="组合 316"/>
          <p:cNvGrpSpPr/>
          <p:nvPr/>
        </p:nvGrpSpPr>
        <p:grpSpPr>
          <a:xfrm>
            <a:off x="4436077" y="5296344"/>
            <a:ext cx="546731" cy="409956"/>
            <a:chOff x="4308469" y="5266720"/>
            <a:chExt cx="705007" cy="528637"/>
          </a:xfrm>
        </p:grpSpPr>
        <p:grpSp>
          <p:nvGrpSpPr>
            <p:cNvPr id="318" name="组合 1004"/>
            <p:cNvGrpSpPr>
              <a:grpSpLocks/>
            </p:cNvGrpSpPr>
            <p:nvPr/>
          </p:nvGrpSpPr>
          <p:grpSpPr bwMode="auto">
            <a:xfrm>
              <a:off x="4315751" y="5266720"/>
              <a:ext cx="627063" cy="528637"/>
              <a:chOff x="8740775" y="4056063"/>
              <a:chExt cx="627063" cy="527050"/>
            </a:xfrm>
          </p:grpSpPr>
          <p:sp>
            <p:nvSpPr>
              <p:cNvPr id="320" name="Freeform 625"/>
              <p:cNvSpPr>
                <a:spLocks/>
              </p:cNvSpPr>
              <p:nvPr/>
            </p:nvSpPr>
            <p:spPr bwMode="auto">
              <a:xfrm>
                <a:off x="8813801" y="4129088"/>
                <a:ext cx="481013" cy="366713"/>
              </a:xfrm>
              <a:custGeom>
                <a:avLst/>
                <a:gdLst>
                  <a:gd name="T0" fmla="*/ 2147483647 w 1025"/>
                  <a:gd name="T1" fmla="*/ 2147483647 h 778"/>
                  <a:gd name="T2" fmla="*/ 2147483647 w 1025"/>
                  <a:gd name="T3" fmla="*/ 2147483647 h 778"/>
                  <a:gd name="T4" fmla="*/ 2147483647 w 1025"/>
                  <a:gd name="T5" fmla="*/ 2147483647 h 778"/>
                  <a:gd name="T6" fmla="*/ 2147483647 w 1025"/>
                  <a:gd name="T7" fmla="*/ 2147483647 h 778"/>
                  <a:gd name="T8" fmla="*/ 2147483647 w 1025"/>
                  <a:gd name="T9" fmla="*/ 2147483647 h 778"/>
                  <a:gd name="T10" fmla="*/ 2147483647 w 1025"/>
                  <a:gd name="T11" fmla="*/ 2147483647 h 778"/>
                  <a:gd name="T12" fmla="*/ 2147483647 w 1025"/>
                  <a:gd name="T13" fmla="*/ 2147483647 h 778"/>
                  <a:gd name="T14" fmla="*/ 2147483647 w 1025"/>
                  <a:gd name="T15" fmla="*/ 2147483647 h 778"/>
                  <a:gd name="T16" fmla="*/ 2147483647 w 1025"/>
                  <a:gd name="T17" fmla="*/ 2147483647 h 778"/>
                  <a:gd name="T18" fmla="*/ 2147483647 w 1025"/>
                  <a:gd name="T19" fmla="*/ 2147483647 h 778"/>
                  <a:gd name="T20" fmla="*/ 2147483647 w 1025"/>
                  <a:gd name="T21" fmla="*/ 2147483647 h 778"/>
                  <a:gd name="T22" fmla="*/ 0 w 1025"/>
                  <a:gd name="T23" fmla="*/ 2147483647 h 778"/>
                  <a:gd name="T24" fmla="*/ 0 w 1025"/>
                  <a:gd name="T25" fmla="*/ 2147483647 h 778"/>
                  <a:gd name="T26" fmla="*/ 2147483647 w 1025"/>
                  <a:gd name="T27" fmla="*/ 0 h 778"/>
                  <a:gd name="T28" fmla="*/ 2147483647 w 1025"/>
                  <a:gd name="T29" fmla="*/ 0 h 778"/>
                  <a:gd name="T30" fmla="*/ 2147483647 w 1025"/>
                  <a:gd name="T31" fmla="*/ 2147483647 h 778"/>
                  <a:gd name="T32" fmla="*/ 2147483647 w 1025"/>
                  <a:gd name="T33" fmla="*/ 2147483647 h 778"/>
                  <a:gd name="T34" fmla="*/ 2147483647 w 1025"/>
                  <a:gd name="T35" fmla="*/ 2147483647 h 7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25"/>
                  <a:gd name="T55" fmla="*/ 0 h 778"/>
                  <a:gd name="T56" fmla="*/ 1025 w 1025"/>
                  <a:gd name="T57" fmla="*/ 778 h 7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25" h="778">
                    <a:moveTo>
                      <a:pt x="991" y="778"/>
                    </a:moveTo>
                    <a:lnTo>
                      <a:pt x="991" y="778"/>
                    </a:lnTo>
                    <a:lnTo>
                      <a:pt x="750" y="778"/>
                    </a:lnTo>
                    <a:lnTo>
                      <a:pt x="750" y="712"/>
                    </a:lnTo>
                    <a:lnTo>
                      <a:pt x="958" y="712"/>
                    </a:lnTo>
                    <a:lnTo>
                      <a:pt x="958" y="67"/>
                    </a:lnTo>
                    <a:lnTo>
                      <a:pt x="67" y="67"/>
                    </a:lnTo>
                    <a:lnTo>
                      <a:pt x="67" y="712"/>
                    </a:lnTo>
                    <a:lnTo>
                      <a:pt x="561" y="712"/>
                    </a:lnTo>
                    <a:lnTo>
                      <a:pt x="561" y="778"/>
                    </a:lnTo>
                    <a:lnTo>
                      <a:pt x="34" y="778"/>
                    </a:lnTo>
                    <a:cubicBezTo>
                      <a:pt x="15" y="778"/>
                      <a:pt x="0" y="763"/>
                      <a:pt x="0" y="745"/>
                    </a:cubicBezTo>
                    <a:lnTo>
                      <a:pt x="0" y="34"/>
                    </a:lnTo>
                    <a:cubicBezTo>
                      <a:pt x="0" y="15"/>
                      <a:pt x="15" y="0"/>
                      <a:pt x="34" y="0"/>
                    </a:cubicBezTo>
                    <a:lnTo>
                      <a:pt x="991" y="0"/>
                    </a:lnTo>
                    <a:cubicBezTo>
                      <a:pt x="1010" y="0"/>
                      <a:pt x="1025" y="15"/>
                      <a:pt x="1025" y="34"/>
                    </a:cubicBezTo>
                    <a:lnTo>
                      <a:pt x="1025" y="745"/>
                    </a:lnTo>
                    <a:cubicBezTo>
                      <a:pt x="1025" y="763"/>
                      <a:pt x="1010" y="778"/>
                      <a:pt x="991" y="77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21" name="Freeform 627"/>
              <p:cNvSpPr>
                <a:spLocks/>
              </p:cNvSpPr>
              <p:nvPr/>
            </p:nvSpPr>
            <p:spPr bwMode="auto">
              <a:xfrm>
                <a:off x="9034463" y="4448175"/>
                <a:ext cx="65088" cy="6508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69"/>
                    </a:cubicBezTo>
                    <a:cubicBezTo>
                      <a:pt x="0" y="31"/>
                      <a:pt x="31" y="0"/>
                      <a:pt x="70" y="0"/>
                    </a:cubicBezTo>
                    <a:cubicBezTo>
                      <a:pt x="108" y="0"/>
                      <a:pt x="139" y="31"/>
                      <a:pt x="139" y="69"/>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22" name="Freeform 628"/>
              <p:cNvSpPr>
                <a:spLocks/>
              </p:cNvSpPr>
              <p:nvPr/>
            </p:nvSpPr>
            <p:spPr bwMode="auto">
              <a:xfrm>
                <a:off x="9134475" y="4448175"/>
                <a:ext cx="66675" cy="6508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1"/>
                      <a:pt x="31" y="0"/>
                      <a:pt x="69" y="0"/>
                    </a:cubicBezTo>
                    <a:cubicBezTo>
                      <a:pt x="108" y="0"/>
                      <a:pt x="139" y="31"/>
                      <a:pt x="139" y="70"/>
                    </a:cubicBezTo>
                    <a:cubicBezTo>
                      <a:pt x="139" y="108"/>
                      <a:pt x="108"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23" name="Freeform 629"/>
              <p:cNvSpPr>
                <a:spLocks/>
              </p:cNvSpPr>
              <p:nvPr/>
            </p:nvSpPr>
            <p:spPr bwMode="auto">
              <a:xfrm>
                <a:off x="8869363" y="4056063"/>
                <a:ext cx="30163" cy="47625"/>
              </a:xfrm>
              <a:custGeom>
                <a:avLst/>
                <a:gdLst>
                  <a:gd name="T0" fmla="*/ 2147483647 w 66"/>
                  <a:gd name="T1" fmla="*/ 2147483647 h 101"/>
                  <a:gd name="T2" fmla="*/ 2147483647 w 66"/>
                  <a:gd name="T3" fmla="*/ 2147483647 h 101"/>
                  <a:gd name="T4" fmla="*/ 0 w 66"/>
                  <a:gd name="T5" fmla="*/ 2147483647 h 101"/>
                  <a:gd name="T6" fmla="*/ 0 w 66"/>
                  <a:gd name="T7" fmla="*/ 0 h 101"/>
                  <a:gd name="T8" fmla="*/ 2147483647 w 66"/>
                  <a:gd name="T9" fmla="*/ 0 h 101"/>
                  <a:gd name="T10" fmla="*/ 2147483647 w 66"/>
                  <a:gd name="T11" fmla="*/ 2147483647 h 101"/>
                  <a:gd name="T12" fmla="*/ 0 60000 65536"/>
                  <a:gd name="T13" fmla="*/ 0 60000 65536"/>
                  <a:gd name="T14" fmla="*/ 0 60000 65536"/>
                  <a:gd name="T15" fmla="*/ 0 60000 65536"/>
                  <a:gd name="T16" fmla="*/ 0 60000 65536"/>
                  <a:gd name="T17" fmla="*/ 0 60000 65536"/>
                  <a:gd name="T18" fmla="*/ 0 w 66"/>
                  <a:gd name="T19" fmla="*/ 0 h 101"/>
                  <a:gd name="T20" fmla="*/ 66 w 66"/>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6" h="101">
                    <a:moveTo>
                      <a:pt x="66" y="101"/>
                    </a:moveTo>
                    <a:lnTo>
                      <a:pt x="66" y="101"/>
                    </a:lnTo>
                    <a:lnTo>
                      <a:pt x="0" y="101"/>
                    </a:lnTo>
                    <a:lnTo>
                      <a:pt x="0" y="0"/>
                    </a:lnTo>
                    <a:lnTo>
                      <a:pt x="66" y="0"/>
                    </a:lnTo>
                    <a:lnTo>
                      <a:pt x="66"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24" name="Freeform 630"/>
              <p:cNvSpPr>
                <a:spLocks/>
              </p:cNvSpPr>
              <p:nvPr/>
            </p:nvSpPr>
            <p:spPr bwMode="auto">
              <a:xfrm>
                <a:off x="8939213"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25" name="Freeform 631"/>
              <p:cNvSpPr>
                <a:spLocks/>
              </p:cNvSpPr>
              <p:nvPr/>
            </p:nvSpPr>
            <p:spPr bwMode="auto">
              <a:xfrm>
                <a:off x="9009063"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26" name="Freeform 632"/>
              <p:cNvSpPr>
                <a:spLocks/>
              </p:cNvSpPr>
              <p:nvPr/>
            </p:nvSpPr>
            <p:spPr bwMode="auto">
              <a:xfrm>
                <a:off x="9080500"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27" name="Freeform 633"/>
              <p:cNvSpPr>
                <a:spLocks/>
              </p:cNvSpPr>
              <p:nvPr/>
            </p:nvSpPr>
            <p:spPr bwMode="auto">
              <a:xfrm>
                <a:off x="9150350" y="4056063"/>
                <a:ext cx="31750" cy="47625"/>
              </a:xfrm>
              <a:custGeom>
                <a:avLst/>
                <a:gdLst>
                  <a:gd name="T0" fmla="*/ 2147483647 w 66"/>
                  <a:gd name="T1" fmla="*/ 2147483647 h 101"/>
                  <a:gd name="T2" fmla="*/ 2147483647 w 66"/>
                  <a:gd name="T3" fmla="*/ 2147483647 h 101"/>
                  <a:gd name="T4" fmla="*/ 0 w 66"/>
                  <a:gd name="T5" fmla="*/ 2147483647 h 101"/>
                  <a:gd name="T6" fmla="*/ 0 w 66"/>
                  <a:gd name="T7" fmla="*/ 0 h 101"/>
                  <a:gd name="T8" fmla="*/ 2147483647 w 66"/>
                  <a:gd name="T9" fmla="*/ 0 h 101"/>
                  <a:gd name="T10" fmla="*/ 2147483647 w 66"/>
                  <a:gd name="T11" fmla="*/ 2147483647 h 101"/>
                  <a:gd name="T12" fmla="*/ 0 60000 65536"/>
                  <a:gd name="T13" fmla="*/ 0 60000 65536"/>
                  <a:gd name="T14" fmla="*/ 0 60000 65536"/>
                  <a:gd name="T15" fmla="*/ 0 60000 65536"/>
                  <a:gd name="T16" fmla="*/ 0 60000 65536"/>
                  <a:gd name="T17" fmla="*/ 0 60000 65536"/>
                  <a:gd name="T18" fmla="*/ 0 w 66"/>
                  <a:gd name="T19" fmla="*/ 0 h 101"/>
                  <a:gd name="T20" fmla="*/ 66 w 66"/>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6" h="101">
                    <a:moveTo>
                      <a:pt x="66" y="101"/>
                    </a:moveTo>
                    <a:lnTo>
                      <a:pt x="66" y="101"/>
                    </a:lnTo>
                    <a:lnTo>
                      <a:pt x="0" y="101"/>
                    </a:lnTo>
                    <a:lnTo>
                      <a:pt x="0" y="0"/>
                    </a:lnTo>
                    <a:lnTo>
                      <a:pt x="66" y="0"/>
                    </a:lnTo>
                    <a:lnTo>
                      <a:pt x="66"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28" name="Freeform 634"/>
              <p:cNvSpPr>
                <a:spLocks/>
              </p:cNvSpPr>
              <p:nvPr/>
            </p:nvSpPr>
            <p:spPr bwMode="auto">
              <a:xfrm>
                <a:off x="9220200"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29" name="Freeform 635"/>
              <p:cNvSpPr>
                <a:spLocks/>
              </p:cNvSpPr>
              <p:nvPr/>
            </p:nvSpPr>
            <p:spPr bwMode="auto">
              <a:xfrm>
                <a:off x="8869363" y="4535488"/>
                <a:ext cx="30163" cy="47625"/>
              </a:xfrm>
              <a:custGeom>
                <a:avLst/>
                <a:gdLst>
                  <a:gd name="T0" fmla="*/ 2147483647 w 66"/>
                  <a:gd name="T1" fmla="*/ 2147483647 h 102"/>
                  <a:gd name="T2" fmla="*/ 2147483647 w 66"/>
                  <a:gd name="T3" fmla="*/ 2147483647 h 102"/>
                  <a:gd name="T4" fmla="*/ 0 w 66"/>
                  <a:gd name="T5" fmla="*/ 2147483647 h 102"/>
                  <a:gd name="T6" fmla="*/ 0 w 66"/>
                  <a:gd name="T7" fmla="*/ 0 h 102"/>
                  <a:gd name="T8" fmla="*/ 2147483647 w 66"/>
                  <a:gd name="T9" fmla="*/ 0 h 102"/>
                  <a:gd name="T10" fmla="*/ 2147483647 w 66"/>
                  <a:gd name="T11" fmla="*/ 2147483647 h 102"/>
                  <a:gd name="T12" fmla="*/ 0 60000 65536"/>
                  <a:gd name="T13" fmla="*/ 0 60000 65536"/>
                  <a:gd name="T14" fmla="*/ 0 60000 65536"/>
                  <a:gd name="T15" fmla="*/ 0 60000 65536"/>
                  <a:gd name="T16" fmla="*/ 0 60000 65536"/>
                  <a:gd name="T17" fmla="*/ 0 60000 65536"/>
                  <a:gd name="T18" fmla="*/ 0 w 66"/>
                  <a:gd name="T19" fmla="*/ 0 h 102"/>
                  <a:gd name="T20" fmla="*/ 66 w 66"/>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6" h="102">
                    <a:moveTo>
                      <a:pt x="66" y="102"/>
                    </a:moveTo>
                    <a:lnTo>
                      <a:pt x="66" y="102"/>
                    </a:lnTo>
                    <a:lnTo>
                      <a:pt x="0" y="102"/>
                    </a:lnTo>
                    <a:lnTo>
                      <a:pt x="0" y="0"/>
                    </a:lnTo>
                    <a:lnTo>
                      <a:pt x="66" y="0"/>
                    </a:lnTo>
                    <a:lnTo>
                      <a:pt x="66"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30" name="Freeform 636"/>
              <p:cNvSpPr>
                <a:spLocks/>
              </p:cNvSpPr>
              <p:nvPr/>
            </p:nvSpPr>
            <p:spPr bwMode="auto">
              <a:xfrm>
                <a:off x="8939213"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31" name="Freeform 637"/>
              <p:cNvSpPr>
                <a:spLocks/>
              </p:cNvSpPr>
              <p:nvPr/>
            </p:nvSpPr>
            <p:spPr bwMode="auto">
              <a:xfrm>
                <a:off x="9009063"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32" name="Freeform 638"/>
              <p:cNvSpPr>
                <a:spLocks/>
              </p:cNvSpPr>
              <p:nvPr/>
            </p:nvSpPr>
            <p:spPr bwMode="auto">
              <a:xfrm>
                <a:off x="9080500"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33" name="Freeform 639"/>
              <p:cNvSpPr>
                <a:spLocks/>
              </p:cNvSpPr>
              <p:nvPr/>
            </p:nvSpPr>
            <p:spPr bwMode="auto">
              <a:xfrm>
                <a:off x="9150350" y="4535488"/>
                <a:ext cx="31750" cy="47625"/>
              </a:xfrm>
              <a:custGeom>
                <a:avLst/>
                <a:gdLst>
                  <a:gd name="T0" fmla="*/ 2147483647 w 66"/>
                  <a:gd name="T1" fmla="*/ 2147483647 h 102"/>
                  <a:gd name="T2" fmla="*/ 2147483647 w 66"/>
                  <a:gd name="T3" fmla="*/ 2147483647 h 102"/>
                  <a:gd name="T4" fmla="*/ 0 w 66"/>
                  <a:gd name="T5" fmla="*/ 2147483647 h 102"/>
                  <a:gd name="T6" fmla="*/ 0 w 66"/>
                  <a:gd name="T7" fmla="*/ 0 h 102"/>
                  <a:gd name="T8" fmla="*/ 2147483647 w 66"/>
                  <a:gd name="T9" fmla="*/ 0 h 102"/>
                  <a:gd name="T10" fmla="*/ 2147483647 w 66"/>
                  <a:gd name="T11" fmla="*/ 2147483647 h 102"/>
                  <a:gd name="T12" fmla="*/ 0 60000 65536"/>
                  <a:gd name="T13" fmla="*/ 0 60000 65536"/>
                  <a:gd name="T14" fmla="*/ 0 60000 65536"/>
                  <a:gd name="T15" fmla="*/ 0 60000 65536"/>
                  <a:gd name="T16" fmla="*/ 0 60000 65536"/>
                  <a:gd name="T17" fmla="*/ 0 60000 65536"/>
                  <a:gd name="T18" fmla="*/ 0 w 66"/>
                  <a:gd name="T19" fmla="*/ 0 h 102"/>
                  <a:gd name="T20" fmla="*/ 66 w 66"/>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6" h="102">
                    <a:moveTo>
                      <a:pt x="66" y="102"/>
                    </a:moveTo>
                    <a:lnTo>
                      <a:pt x="66" y="102"/>
                    </a:lnTo>
                    <a:lnTo>
                      <a:pt x="0" y="102"/>
                    </a:lnTo>
                    <a:lnTo>
                      <a:pt x="0" y="0"/>
                    </a:lnTo>
                    <a:lnTo>
                      <a:pt x="66" y="0"/>
                    </a:lnTo>
                    <a:lnTo>
                      <a:pt x="66"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34" name="Freeform 640"/>
              <p:cNvSpPr>
                <a:spLocks/>
              </p:cNvSpPr>
              <p:nvPr/>
            </p:nvSpPr>
            <p:spPr bwMode="auto">
              <a:xfrm>
                <a:off x="9220200"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35" name="Freeform 641"/>
              <p:cNvSpPr>
                <a:spLocks/>
              </p:cNvSpPr>
              <p:nvPr/>
            </p:nvSpPr>
            <p:spPr bwMode="auto">
              <a:xfrm>
                <a:off x="9320213" y="4197350"/>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36" name="Freeform 642"/>
              <p:cNvSpPr>
                <a:spLocks/>
              </p:cNvSpPr>
              <p:nvPr/>
            </p:nvSpPr>
            <p:spPr bwMode="auto">
              <a:xfrm>
                <a:off x="9320213" y="4268788"/>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37" name="Freeform 643"/>
              <p:cNvSpPr>
                <a:spLocks/>
              </p:cNvSpPr>
              <p:nvPr/>
            </p:nvSpPr>
            <p:spPr bwMode="auto">
              <a:xfrm>
                <a:off x="9320213" y="4338638"/>
                <a:ext cx="47625" cy="31750"/>
              </a:xfrm>
              <a:custGeom>
                <a:avLst/>
                <a:gdLst>
                  <a:gd name="T0" fmla="*/ 2147483647 w 102"/>
                  <a:gd name="T1" fmla="*/ 2147483647 h 66"/>
                  <a:gd name="T2" fmla="*/ 2147483647 w 102"/>
                  <a:gd name="T3" fmla="*/ 2147483647 h 66"/>
                  <a:gd name="T4" fmla="*/ 0 w 102"/>
                  <a:gd name="T5" fmla="*/ 2147483647 h 66"/>
                  <a:gd name="T6" fmla="*/ 0 w 102"/>
                  <a:gd name="T7" fmla="*/ 0 h 66"/>
                  <a:gd name="T8" fmla="*/ 2147483647 w 102"/>
                  <a:gd name="T9" fmla="*/ 0 h 66"/>
                  <a:gd name="T10" fmla="*/ 2147483647 w 102"/>
                  <a:gd name="T11" fmla="*/ 2147483647 h 66"/>
                  <a:gd name="T12" fmla="*/ 0 60000 65536"/>
                  <a:gd name="T13" fmla="*/ 0 60000 65536"/>
                  <a:gd name="T14" fmla="*/ 0 60000 65536"/>
                  <a:gd name="T15" fmla="*/ 0 60000 65536"/>
                  <a:gd name="T16" fmla="*/ 0 60000 65536"/>
                  <a:gd name="T17" fmla="*/ 0 60000 65536"/>
                  <a:gd name="T18" fmla="*/ 0 w 102"/>
                  <a:gd name="T19" fmla="*/ 0 h 66"/>
                  <a:gd name="T20" fmla="*/ 102 w 10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2" h="66">
                    <a:moveTo>
                      <a:pt x="102" y="66"/>
                    </a:moveTo>
                    <a:lnTo>
                      <a:pt x="102" y="66"/>
                    </a:lnTo>
                    <a:lnTo>
                      <a:pt x="0" y="66"/>
                    </a:lnTo>
                    <a:lnTo>
                      <a:pt x="0" y="0"/>
                    </a:lnTo>
                    <a:lnTo>
                      <a:pt x="102" y="0"/>
                    </a:lnTo>
                    <a:lnTo>
                      <a:pt x="102" y="6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38" name="Freeform 644"/>
              <p:cNvSpPr>
                <a:spLocks/>
              </p:cNvSpPr>
              <p:nvPr/>
            </p:nvSpPr>
            <p:spPr bwMode="auto">
              <a:xfrm>
                <a:off x="9320213" y="4408488"/>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39" name="Freeform 645"/>
              <p:cNvSpPr>
                <a:spLocks/>
              </p:cNvSpPr>
              <p:nvPr/>
            </p:nvSpPr>
            <p:spPr bwMode="auto">
              <a:xfrm>
                <a:off x="8740775" y="4197350"/>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40" name="Freeform 646"/>
              <p:cNvSpPr>
                <a:spLocks/>
              </p:cNvSpPr>
              <p:nvPr/>
            </p:nvSpPr>
            <p:spPr bwMode="auto">
              <a:xfrm>
                <a:off x="8740775" y="4268788"/>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41" name="Freeform 647"/>
              <p:cNvSpPr>
                <a:spLocks/>
              </p:cNvSpPr>
              <p:nvPr/>
            </p:nvSpPr>
            <p:spPr bwMode="auto">
              <a:xfrm>
                <a:off x="8740775" y="4338638"/>
                <a:ext cx="49213" cy="31750"/>
              </a:xfrm>
              <a:custGeom>
                <a:avLst/>
                <a:gdLst>
                  <a:gd name="T0" fmla="*/ 2147483647 w 102"/>
                  <a:gd name="T1" fmla="*/ 2147483647 h 66"/>
                  <a:gd name="T2" fmla="*/ 2147483647 w 102"/>
                  <a:gd name="T3" fmla="*/ 2147483647 h 66"/>
                  <a:gd name="T4" fmla="*/ 0 w 102"/>
                  <a:gd name="T5" fmla="*/ 2147483647 h 66"/>
                  <a:gd name="T6" fmla="*/ 0 w 102"/>
                  <a:gd name="T7" fmla="*/ 0 h 66"/>
                  <a:gd name="T8" fmla="*/ 2147483647 w 102"/>
                  <a:gd name="T9" fmla="*/ 0 h 66"/>
                  <a:gd name="T10" fmla="*/ 2147483647 w 102"/>
                  <a:gd name="T11" fmla="*/ 2147483647 h 66"/>
                  <a:gd name="T12" fmla="*/ 0 60000 65536"/>
                  <a:gd name="T13" fmla="*/ 0 60000 65536"/>
                  <a:gd name="T14" fmla="*/ 0 60000 65536"/>
                  <a:gd name="T15" fmla="*/ 0 60000 65536"/>
                  <a:gd name="T16" fmla="*/ 0 60000 65536"/>
                  <a:gd name="T17" fmla="*/ 0 60000 65536"/>
                  <a:gd name="T18" fmla="*/ 0 w 102"/>
                  <a:gd name="T19" fmla="*/ 0 h 66"/>
                  <a:gd name="T20" fmla="*/ 102 w 10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2" h="66">
                    <a:moveTo>
                      <a:pt x="102" y="66"/>
                    </a:moveTo>
                    <a:lnTo>
                      <a:pt x="102" y="66"/>
                    </a:lnTo>
                    <a:lnTo>
                      <a:pt x="0" y="66"/>
                    </a:lnTo>
                    <a:lnTo>
                      <a:pt x="0" y="0"/>
                    </a:lnTo>
                    <a:lnTo>
                      <a:pt x="102" y="0"/>
                    </a:lnTo>
                    <a:lnTo>
                      <a:pt x="102" y="6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42" name="Freeform 648"/>
              <p:cNvSpPr>
                <a:spLocks/>
              </p:cNvSpPr>
              <p:nvPr/>
            </p:nvSpPr>
            <p:spPr bwMode="auto">
              <a:xfrm>
                <a:off x="8740775" y="4408488"/>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grpSp>
        <p:sp>
          <p:nvSpPr>
            <p:cNvPr id="319" name="文本框 318"/>
            <p:cNvSpPr txBox="1"/>
            <p:nvPr/>
          </p:nvSpPr>
          <p:spPr>
            <a:xfrm>
              <a:off x="4308469" y="5399173"/>
              <a:ext cx="705007" cy="277706"/>
            </a:xfrm>
            <a:prstGeom prst="rect">
              <a:avLst/>
            </a:prstGeom>
            <a:noFill/>
          </p:spPr>
          <p:txBody>
            <a:bodyPr wrap="square" lIns="0" tIns="0" rIns="0" bIns="0" rtlCol="0" anchor="ctr" anchorCtr="0">
              <a:noAutofit/>
            </a:bodyPr>
            <a:lstStyle/>
            <a:p>
              <a:pPr fontAlgn="ctr"/>
              <a:r>
                <a:rPr lang="en-US" sz="600" b="1">
                  <a:solidFill>
                    <a:srgbClr val="474747"/>
                  </a:solidFill>
                  <a:latin typeface="Arial" panose="020B0604020202020204" pitchFamily="34" charset="0"/>
                </a:rPr>
                <a:t>Hi 1812</a:t>
              </a:r>
              <a:endParaRPr lang="en-US" altLang="zh-CN" sz="600" b="1">
                <a:solidFill>
                  <a:srgbClr val="474747"/>
                </a:solidFill>
                <a:latin typeface="Arial" panose="020B0604020202020204" pitchFamily="34" charset="0"/>
              </a:endParaRPr>
            </a:p>
          </p:txBody>
        </p:sp>
      </p:grpSp>
      <p:grpSp>
        <p:nvGrpSpPr>
          <p:cNvPr id="343" name="组合 342"/>
          <p:cNvGrpSpPr/>
          <p:nvPr/>
        </p:nvGrpSpPr>
        <p:grpSpPr>
          <a:xfrm>
            <a:off x="5129654" y="5296344"/>
            <a:ext cx="546731" cy="409956"/>
            <a:chOff x="4315751" y="5266720"/>
            <a:chExt cx="705007" cy="528637"/>
          </a:xfrm>
        </p:grpSpPr>
        <p:grpSp>
          <p:nvGrpSpPr>
            <p:cNvPr id="344" name="组合 1004"/>
            <p:cNvGrpSpPr>
              <a:grpSpLocks/>
            </p:cNvGrpSpPr>
            <p:nvPr/>
          </p:nvGrpSpPr>
          <p:grpSpPr bwMode="auto">
            <a:xfrm>
              <a:off x="4315751" y="5266720"/>
              <a:ext cx="627063" cy="528637"/>
              <a:chOff x="8740775" y="4056063"/>
              <a:chExt cx="627063" cy="527050"/>
            </a:xfrm>
          </p:grpSpPr>
          <p:sp>
            <p:nvSpPr>
              <p:cNvPr id="346" name="Freeform 625"/>
              <p:cNvSpPr>
                <a:spLocks/>
              </p:cNvSpPr>
              <p:nvPr/>
            </p:nvSpPr>
            <p:spPr bwMode="auto">
              <a:xfrm>
                <a:off x="8813801" y="4129088"/>
                <a:ext cx="481013" cy="366713"/>
              </a:xfrm>
              <a:custGeom>
                <a:avLst/>
                <a:gdLst>
                  <a:gd name="T0" fmla="*/ 2147483647 w 1025"/>
                  <a:gd name="T1" fmla="*/ 2147483647 h 778"/>
                  <a:gd name="T2" fmla="*/ 2147483647 w 1025"/>
                  <a:gd name="T3" fmla="*/ 2147483647 h 778"/>
                  <a:gd name="T4" fmla="*/ 2147483647 w 1025"/>
                  <a:gd name="T5" fmla="*/ 2147483647 h 778"/>
                  <a:gd name="T6" fmla="*/ 2147483647 w 1025"/>
                  <a:gd name="T7" fmla="*/ 2147483647 h 778"/>
                  <a:gd name="T8" fmla="*/ 2147483647 w 1025"/>
                  <a:gd name="T9" fmla="*/ 2147483647 h 778"/>
                  <a:gd name="T10" fmla="*/ 2147483647 w 1025"/>
                  <a:gd name="T11" fmla="*/ 2147483647 h 778"/>
                  <a:gd name="T12" fmla="*/ 2147483647 w 1025"/>
                  <a:gd name="T13" fmla="*/ 2147483647 h 778"/>
                  <a:gd name="T14" fmla="*/ 2147483647 w 1025"/>
                  <a:gd name="T15" fmla="*/ 2147483647 h 778"/>
                  <a:gd name="T16" fmla="*/ 2147483647 w 1025"/>
                  <a:gd name="T17" fmla="*/ 2147483647 h 778"/>
                  <a:gd name="T18" fmla="*/ 2147483647 w 1025"/>
                  <a:gd name="T19" fmla="*/ 2147483647 h 778"/>
                  <a:gd name="T20" fmla="*/ 2147483647 w 1025"/>
                  <a:gd name="T21" fmla="*/ 2147483647 h 778"/>
                  <a:gd name="T22" fmla="*/ 0 w 1025"/>
                  <a:gd name="T23" fmla="*/ 2147483647 h 778"/>
                  <a:gd name="T24" fmla="*/ 0 w 1025"/>
                  <a:gd name="T25" fmla="*/ 2147483647 h 778"/>
                  <a:gd name="T26" fmla="*/ 2147483647 w 1025"/>
                  <a:gd name="T27" fmla="*/ 0 h 778"/>
                  <a:gd name="T28" fmla="*/ 2147483647 w 1025"/>
                  <a:gd name="T29" fmla="*/ 0 h 778"/>
                  <a:gd name="T30" fmla="*/ 2147483647 w 1025"/>
                  <a:gd name="T31" fmla="*/ 2147483647 h 778"/>
                  <a:gd name="T32" fmla="*/ 2147483647 w 1025"/>
                  <a:gd name="T33" fmla="*/ 2147483647 h 778"/>
                  <a:gd name="T34" fmla="*/ 2147483647 w 1025"/>
                  <a:gd name="T35" fmla="*/ 2147483647 h 7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25"/>
                  <a:gd name="T55" fmla="*/ 0 h 778"/>
                  <a:gd name="T56" fmla="*/ 1025 w 1025"/>
                  <a:gd name="T57" fmla="*/ 778 h 7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25" h="778">
                    <a:moveTo>
                      <a:pt x="991" y="778"/>
                    </a:moveTo>
                    <a:lnTo>
                      <a:pt x="991" y="778"/>
                    </a:lnTo>
                    <a:lnTo>
                      <a:pt x="750" y="778"/>
                    </a:lnTo>
                    <a:lnTo>
                      <a:pt x="750" y="712"/>
                    </a:lnTo>
                    <a:lnTo>
                      <a:pt x="958" y="712"/>
                    </a:lnTo>
                    <a:lnTo>
                      <a:pt x="958" y="67"/>
                    </a:lnTo>
                    <a:lnTo>
                      <a:pt x="67" y="67"/>
                    </a:lnTo>
                    <a:lnTo>
                      <a:pt x="67" y="712"/>
                    </a:lnTo>
                    <a:lnTo>
                      <a:pt x="561" y="712"/>
                    </a:lnTo>
                    <a:lnTo>
                      <a:pt x="561" y="778"/>
                    </a:lnTo>
                    <a:lnTo>
                      <a:pt x="34" y="778"/>
                    </a:lnTo>
                    <a:cubicBezTo>
                      <a:pt x="15" y="778"/>
                      <a:pt x="0" y="763"/>
                      <a:pt x="0" y="745"/>
                    </a:cubicBezTo>
                    <a:lnTo>
                      <a:pt x="0" y="34"/>
                    </a:lnTo>
                    <a:cubicBezTo>
                      <a:pt x="0" y="15"/>
                      <a:pt x="15" y="0"/>
                      <a:pt x="34" y="0"/>
                    </a:cubicBezTo>
                    <a:lnTo>
                      <a:pt x="991" y="0"/>
                    </a:lnTo>
                    <a:cubicBezTo>
                      <a:pt x="1010" y="0"/>
                      <a:pt x="1025" y="15"/>
                      <a:pt x="1025" y="34"/>
                    </a:cubicBezTo>
                    <a:lnTo>
                      <a:pt x="1025" y="745"/>
                    </a:lnTo>
                    <a:cubicBezTo>
                      <a:pt x="1025" y="763"/>
                      <a:pt x="1010" y="778"/>
                      <a:pt x="991" y="77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47" name="Freeform 627"/>
              <p:cNvSpPr>
                <a:spLocks/>
              </p:cNvSpPr>
              <p:nvPr/>
            </p:nvSpPr>
            <p:spPr bwMode="auto">
              <a:xfrm>
                <a:off x="9034463" y="4448175"/>
                <a:ext cx="65088" cy="6508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69"/>
                    </a:cubicBezTo>
                    <a:cubicBezTo>
                      <a:pt x="0" y="31"/>
                      <a:pt x="31" y="0"/>
                      <a:pt x="70" y="0"/>
                    </a:cubicBezTo>
                    <a:cubicBezTo>
                      <a:pt x="108" y="0"/>
                      <a:pt x="139" y="31"/>
                      <a:pt x="139" y="69"/>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48" name="Freeform 628"/>
              <p:cNvSpPr>
                <a:spLocks/>
              </p:cNvSpPr>
              <p:nvPr/>
            </p:nvSpPr>
            <p:spPr bwMode="auto">
              <a:xfrm>
                <a:off x="9134475" y="4448175"/>
                <a:ext cx="66675" cy="6508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1"/>
                      <a:pt x="31" y="0"/>
                      <a:pt x="69" y="0"/>
                    </a:cubicBezTo>
                    <a:cubicBezTo>
                      <a:pt x="108" y="0"/>
                      <a:pt x="139" y="31"/>
                      <a:pt x="139" y="70"/>
                    </a:cubicBezTo>
                    <a:cubicBezTo>
                      <a:pt x="139" y="108"/>
                      <a:pt x="108"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49" name="Freeform 629"/>
              <p:cNvSpPr>
                <a:spLocks/>
              </p:cNvSpPr>
              <p:nvPr/>
            </p:nvSpPr>
            <p:spPr bwMode="auto">
              <a:xfrm>
                <a:off x="8869363" y="4056063"/>
                <a:ext cx="30163" cy="47625"/>
              </a:xfrm>
              <a:custGeom>
                <a:avLst/>
                <a:gdLst>
                  <a:gd name="T0" fmla="*/ 2147483647 w 66"/>
                  <a:gd name="T1" fmla="*/ 2147483647 h 101"/>
                  <a:gd name="T2" fmla="*/ 2147483647 w 66"/>
                  <a:gd name="T3" fmla="*/ 2147483647 h 101"/>
                  <a:gd name="T4" fmla="*/ 0 w 66"/>
                  <a:gd name="T5" fmla="*/ 2147483647 h 101"/>
                  <a:gd name="T6" fmla="*/ 0 w 66"/>
                  <a:gd name="T7" fmla="*/ 0 h 101"/>
                  <a:gd name="T8" fmla="*/ 2147483647 w 66"/>
                  <a:gd name="T9" fmla="*/ 0 h 101"/>
                  <a:gd name="T10" fmla="*/ 2147483647 w 66"/>
                  <a:gd name="T11" fmla="*/ 2147483647 h 101"/>
                  <a:gd name="T12" fmla="*/ 0 60000 65536"/>
                  <a:gd name="T13" fmla="*/ 0 60000 65536"/>
                  <a:gd name="T14" fmla="*/ 0 60000 65536"/>
                  <a:gd name="T15" fmla="*/ 0 60000 65536"/>
                  <a:gd name="T16" fmla="*/ 0 60000 65536"/>
                  <a:gd name="T17" fmla="*/ 0 60000 65536"/>
                  <a:gd name="T18" fmla="*/ 0 w 66"/>
                  <a:gd name="T19" fmla="*/ 0 h 101"/>
                  <a:gd name="T20" fmla="*/ 66 w 66"/>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6" h="101">
                    <a:moveTo>
                      <a:pt x="66" y="101"/>
                    </a:moveTo>
                    <a:lnTo>
                      <a:pt x="66" y="101"/>
                    </a:lnTo>
                    <a:lnTo>
                      <a:pt x="0" y="101"/>
                    </a:lnTo>
                    <a:lnTo>
                      <a:pt x="0" y="0"/>
                    </a:lnTo>
                    <a:lnTo>
                      <a:pt x="66" y="0"/>
                    </a:lnTo>
                    <a:lnTo>
                      <a:pt x="66"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50" name="Freeform 630"/>
              <p:cNvSpPr>
                <a:spLocks/>
              </p:cNvSpPr>
              <p:nvPr/>
            </p:nvSpPr>
            <p:spPr bwMode="auto">
              <a:xfrm>
                <a:off x="8939213"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51" name="Freeform 631"/>
              <p:cNvSpPr>
                <a:spLocks/>
              </p:cNvSpPr>
              <p:nvPr/>
            </p:nvSpPr>
            <p:spPr bwMode="auto">
              <a:xfrm>
                <a:off x="9009063"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52" name="Freeform 632"/>
              <p:cNvSpPr>
                <a:spLocks/>
              </p:cNvSpPr>
              <p:nvPr/>
            </p:nvSpPr>
            <p:spPr bwMode="auto">
              <a:xfrm>
                <a:off x="9080500"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53" name="Freeform 633"/>
              <p:cNvSpPr>
                <a:spLocks/>
              </p:cNvSpPr>
              <p:nvPr/>
            </p:nvSpPr>
            <p:spPr bwMode="auto">
              <a:xfrm>
                <a:off x="9150350" y="4056063"/>
                <a:ext cx="31750" cy="47625"/>
              </a:xfrm>
              <a:custGeom>
                <a:avLst/>
                <a:gdLst>
                  <a:gd name="T0" fmla="*/ 2147483647 w 66"/>
                  <a:gd name="T1" fmla="*/ 2147483647 h 101"/>
                  <a:gd name="T2" fmla="*/ 2147483647 w 66"/>
                  <a:gd name="T3" fmla="*/ 2147483647 h 101"/>
                  <a:gd name="T4" fmla="*/ 0 w 66"/>
                  <a:gd name="T5" fmla="*/ 2147483647 h 101"/>
                  <a:gd name="T6" fmla="*/ 0 w 66"/>
                  <a:gd name="T7" fmla="*/ 0 h 101"/>
                  <a:gd name="T8" fmla="*/ 2147483647 w 66"/>
                  <a:gd name="T9" fmla="*/ 0 h 101"/>
                  <a:gd name="T10" fmla="*/ 2147483647 w 66"/>
                  <a:gd name="T11" fmla="*/ 2147483647 h 101"/>
                  <a:gd name="T12" fmla="*/ 0 60000 65536"/>
                  <a:gd name="T13" fmla="*/ 0 60000 65536"/>
                  <a:gd name="T14" fmla="*/ 0 60000 65536"/>
                  <a:gd name="T15" fmla="*/ 0 60000 65536"/>
                  <a:gd name="T16" fmla="*/ 0 60000 65536"/>
                  <a:gd name="T17" fmla="*/ 0 60000 65536"/>
                  <a:gd name="T18" fmla="*/ 0 w 66"/>
                  <a:gd name="T19" fmla="*/ 0 h 101"/>
                  <a:gd name="T20" fmla="*/ 66 w 66"/>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6" h="101">
                    <a:moveTo>
                      <a:pt x="66" y="101"/>
                    </a:moveTo>
                    <a:lnTo>
                      <a:pt x="66" y="101"/>
                    </a:lnTo>
                    <a:lnTo>
                      <a:pt x="0" y="101"/>
                    </a:lnTo>
                    <a:lnTo>
                      <a:pt x="0" y="0"/>
                    </a:lnTo>
                    <a:lnTo>
                      <a:pt x="66" y="0"/>
                    </a:lnTo>
                    <a:lnTo>
                      <a:pt x="66"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54" name="Freeform 634"/>
              <p:cNvSpPr>
                <a:spLocks/>
              </p:cNvSpPr>
              <p:nvPr/>
            </p:nvSpPr>
            <p:spPr bwMode="auto">
              <a:xfrm>
                <a:off x="9220200"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55" name="Freeform 635"/>
              <p:cNvSpPr>
                <a:spLocks/>
              </p:cNvSpPr>
              <p:nvPr/>
            </p:nvSpPr>
            <p:spPr bwMode="auto">
              <a:xfrm>
                <a:off x="8869363" y="4535488"/>
                <a:ext cx="30163" cy="47625"/>
              </a:xfrm>
              <a:custGeom>
                <a:avLst/>
                <a:gdLst>
                  <a:gd name="T0" fmla="*/ 2147483647 w 66"/>
                  <a:gd name="T1" fmla="*/ 2147483647 h 102"/>
                  <a:gd name="T2" fmla="*/ 2147483647 w 66"/>
                  <a:gd name="T3" fmla="*/ 2147483647 h 102"/>
                  <a:gd name="T4" fmla="*/ 0 w 66"/>
                  <a:gd name="T5" fmla="*/ 2147483647 h 102"/>
                  <a:gd name="T6" fmla="*/ 0 w 66"/>
                  <a:gd name="T7" fmla="*/ 0 h 102"/>
                  <a:gd name="T8" fmla="*/ 2147483647 w 66"/>
                  <a:gd name="T9" fmla="*/ 0 h 102"/>
                  <a:gd name="T10" fmla="*/ 2147483647 w 66"/>
                  <a:gd name="T11" fmla="*/ 2147483647 h 102"/>
                  <a:gd name="T12" fmla="*/ 0 60000 65536"/>
                  <a:gd name="T13" fmla="*/ 0 60000 65536"/>
                  <a:gd name="T14" fmla="*/ 0 60000 65536"/>
                  <a:gd name="T15" fmla="*/ 0 60000 65536"/>
                  <a:gd name="T16" fmla="*/ 0 60000 65536"/>
                  <a:gd name="T17" fmla="*/ 0 60000 65536"/>
                  <a:gd name="T18" fmla="*/ 0 w 66"/>
                  <a:gd name="T19" fmla="*/ 0 h 102"/>
                  <a:gd name="T20" fmla="*/ 66 w 66"/>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6" h="102">
                    <a:moveTo>
                      <a:pt x="66" y="102"/>
                    </a:moveTo>
                    <a:lnTo>
                      <a:pt x="66" y="102"/>
                    </a:lnTo>
                    <a:lnTo>
                      <a:pt x="0" y="102"/>
                    </a:lnTo>
                    <a:lnTo>
                      <a:pt x="0" y="0"/>
                    </a:lnTo>
                    <a:lnTo>
                      <a:pt x="66" y="0"/>
                    </a:lnTo>
                    <a:lnTo>
                      <a:pt x="66"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56" name="Freeform 636"/>
              <p:cNvSpPr>
                <a:spLocks/>
              </p:cNvSpPr>
              <p:nvPr/>
            </p:nvSpPr>
            <p:spPr bwMode="auto">
              <a:xfrm>
                <a:off x="8939213"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57" name="Freeform 637"/>
              <p:cNvSpPr>
                <a:spLocks/>
              </p:cNvSpPr>
              <p:nvPr/>
            </p:nvSpPr>
            <p:spPr bwMode="auto">
              <a:xfrm>
                <a:off x="9009063"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58" name="Freeform 638"/>
              <p:cNvSpPr>
                <a:spLocks/>
              </p:cNvSpPr>
              <p:nvPr/>
            </p:nvSpPr>
            <p:spPr bwMode="auto">
              <a:xfrm>
                <a:off x="9080500"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59" name="Freeform 639"/>
              <p:cNvSpPr>
                <a:spLocks/>
              </p:cNvSpPr>
              <p:nvPr/>
            </p:nvSpPr>
            <p:spPr bwMode="auto">
              <a:xfrm>
                <a:off x="9150350" y="4535488"/>
                <a:ext cx="31750" cy="47625"/>
              </a:xfrm>
              <a:custGeom>
                <a:avLst/>
                <a:gdLst>
                  <a:gd name="T0" fmla="*/ 2147483647 w 66"/>
                  <a:gd name="T1" fmla="*/ 2147483647 h 102"/>
                  <a:gd name="T2" fmla="*/ 2147483647 w 66"/>
                  <a:gd name="T3" fmla="*/ 2147483647 h 102"/>
                  <a:gd name="T4" fmla="*/ 0 w 66"/>
                  <a:gd name="T5" fmla="*/ 2147483647 h 102"/>
                  <a:gd name="T6" fmla="*/ 0 w 66"/>
                  <a:gd name="T7" fmla="*/ 0 h 102"/>
                  <a:gd name="T8" fmla="*/ 2147483647 w 66"/>
                  <a:gd name="T9" fmla="*/ 0 h 102"/>
                  <a:gd name="T10" fmla="*/ 2147483647 w 66"/>
                  <a:gd name="T11" fmla="*/ 2147483647 h 102"/>
                  <a:gd name="T12" fmla="*/ 0 60000 65536"/>
                  <a:gd name="T13" fmla="*/ 0 60000 65536"/>
                  <a:gd name="T14" fmla="*/ 0 60000 65536"/>
                  <a:gd name="T15" fmla="*/ 0 60000 65536"/>
                  <a:gd name="T16" fmla="*/ 0 60000 65536"/>
                  <a:gd name="T17" fmla="*/ 0 60000 65536"/>
                  <a:gd name="T18" fmla="*/ 0 w 66"/>
                  <a:gd name="T19" fmla="*/ 0 h 102"/>
                  <a:gd name="T20" fmla="*/ 66 w 66"/>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6" h="102">
                    <a:moveTo>
                      <a:pt x="66" y="102"/>
                    </a:moveTo>
                    <a:lnTo>
                      <a:pt x="66" y="102"/>
                    </a:lnTo>
                    <a:lnTo>
                      <a:pt x="0" y="102"/>
                    </a:lnTo>
                    <a:lnTo>
                      <a:pt x="0" y="0"/>
                    </a:lnTo>
                    <a:lnTo>
                      <a:pt x="66" y="0"/>
                    </a:lnTo>
                    <a:lnTo>
                      <a:pt x="66"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60" name="Freeform 640"/>
              <p:cNvSpPr>
                <a:spLocks/>
              </p:cNvSpPr>
              <p:nvPr/>
            </p:nvSpPr>
            <p:spPr bwMode="auto">
              <a:xfrm>
                <a:off x="9220200"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61" name="Freeform 641"/>
              <p:cNvSpPr>
                <a:spLocks/>
              </p:cNvSpPr>
              <p:nvPr/>
            </p:nvSpPr>
            <p:spPr bwMode="auto">
              <a:xfrm>
                <a:off x="9320213" y="4197350"/>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62" name="Freeform 642"/>
              <p:cNvSpPr>
                <a:spLocks/>
              </p:cNvSpPr>
              <p:nvPr/>
            </p:nvSpPr>
            <p:spPr bwMode="auto">
              <a:xfrm>
                <a:off x="9320213" y="4268788"/>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63" name="Freeform 643"/>
              <p:cNvSpPr>
                <a:spLocks/>
              </p:cNvSpPr>
              <p:nvPr/>
            </p:nvSpPr>
            <p:spPr bwMode="auto">
              <a:xfrm>
                <a:off x="9320213" y="4338638"/>
                <a:ext cx="47625" cy="31750"/>
              </a:xfrm>
              <a:custGeom>
                <a:avLst/>
                <a:gdLst>
                  <a:gd name="T0" fmla="*/ 2147483647 w 102"/>
                  <a:gd name="T1" fmla="*/ 2147483647 h 66"/>
                  <a:gd name="T2" fmla="*/ 2147483647 w 102"/>
                  <a:gd name="T3" fmla="*/ 2147483647 h 66"/>
                  <a:gd name="T4" fmla="*/ 0 w 102"/>
                  <a:gd name="T5" fmla="*/ 2147483647 h 66"/>
                  <a:gd name="T6" fmla="*/ 0 w 102"/>
                  <a:gd name="T7" fmla="*/ 0 h 66"/>
                  <a:gd name="T8" fmla="*/ 2147483647 w 102"/>
                  <a:gd name="T9" fmla="*/ 0 h 66"/>
                  <a:gd name="T10" fmla="*/ 2147483647 w 102"/>
                  <a:gd name="T11" fmla="*/ 2147483647 h 66"/>
                  <a:gd name="T12" fmla="*/ 0 60000 65536"/>
                  <a:gd name="T13" fmla="*/ 0 60000 65536"/>
                  <a:gd name="T14" fmla="*/ 0 60000 65536"/>
                  <a:gd name="T15" fmla="*/ 0 60000 65536"/>
                  <a:gd name="T16" fmla="*/ 0 60000 65536"/>
                  <a:gd name="T17" fmla="*/ 0 60000 65536"/>
                  <a:gd name="T18" fmla="*/ 0 w 102"/>
                  <a:gd name="T19" fmla="*/ 0 h 66"/>
                  <a:gd name="T20" fmla="*/ 102 w 10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2" h="66">
                    <a:moveTo>
                      <a:pt x="102" y="66"/>
                    </a:moveTo>
                    <a:lnTo>
                      <a:pt x="102" y="66"/>
                    </a:lnTo>
                    <a:lnTo>
                      <a:pt x="0" y="66"/>
                    </a:lnTo>
                    <a:lnTo>
                      <a:pt x="0" y="0"/>
                    </a:lnTo>
                    <a:lnTo>
                      <a:pt x="102" y="0"/>
                    </a:lnTo>
                    <a:lnTo>
                      <a:pt x="102" y="6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64" name="Freeform 644"/>
              <p:cNvSpPr>
                <a:spLocks/>
              </p:cNvSpPr>
              <p:nvPr/>
            </p:nvSpPr>
            <p:spPr bwMode="auto">
              <a:xfrm>
                <a:off x="9320213" y="4408488"/>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65" name="Freeform 645"/>
              <p:cNvSpPr>
                <a:spLocks/>
              </p:cNvSpPr>
              <p:nvPr/>
            </p:nvSpPr>
            <p:spPr bwMode="auto">
              <a:xfrm>
                <a:off x="8740775" y="4197350"/>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66" name="Freeform 646"/>
              <p:cNvSpPr>
                <a:spLocks/>
              </p:cNvSpPr>
              <p:nvPr/>
            </p:nvSpPr>
            <p:spPr bwMode="auto">
              <a:xfrm>
                <a:off x="8740775" y="4268788"/>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67" name="Freeform 647"/>
              <p:cNvSpPr>
                <a:spLocks/>
              </p:cNvSpPr>
              <p:nvPr/>
            </p:nvSpPr>
            <p:spPr bwMode="auto">
              <a:xfrm>
                <a:off x="8740775" y="4338638"/>
                <a:ext cx="49213" cy="31750"/>
              </a:xfrm>
              <a:custGeom>
                <a:avLst/>
                <a:gdLst>
                  <a:gd name="T0" fmla="*/ 2147483647 w 102"/>
                  <a:gd name="T1" fmla="*/ 2147483647 h 66"/>
                  <a:gd name="T2" fmla="*/ 2147483647 w 102"/>
                  <a:gd name="T3" fmla="*/ 2147483647 h 66"/>
                  <a:gd name="T4" fmla="*/ 0 w 102"/>
                  <a:gd name="T5" fmla="*/ 2147483647 h 66"/>
                  <a:gd name="T6" fmla="*/ 0 w 102"/>
                  <a:gd name="T7" fmla="*/ 0 h 66"/>
                  <a:gd name="T8" fmla="*/ 2147483647 w 102"/>
                  <a:gd name="T9" fmla="*/ 0 h 66"/>
                  <a:gd name="T10" fmla="*/ 2147483647 w 102"/>
                  <a:gd name="T11" fmla="*/ 2147483647 h 66"/>
                  <a:gd name="T12" fmla="*/ 0 60000 65536"/>
                  <a:gd name="T13" fmla="*/ 0 60000 65536"/>
                  <a:gd name="T14" fmla="*/ 0 60000 65536"/>
                  <a:gd name="T15" fmla="*/ 0 60000 65536"/>
                  <a:gd name="T16" fmla="*/ 0 60000 65536"/>
                  <a:gd name="T17" fmla="*/ 0 60000 65536"/>
                  <a:gd name="T18" fmla="*/ 0 w 102"/>
                  <a:gd name="T19" fmla="*/ 0 h 66"/>
                  <a:gd name="T20" fmla="*/ 102 w 10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2" h="66">
                    <a:moveTo>
                      <a:pt x="102" y="66"/>
                    </a:moveTo>
                    <a:lnTo>
                      <a:pt x="102" y="66"/>
                    </a:lnTo>
                    <a:lnTo>
                      <a:pt x="0" y="66"/>
                    </a:lnTo>
                    <a:lnTo>
                      <a:pt x="0" y="0"/>
                    </a:lnTo>
                    <a:lnTo>
                      <a:pt x="102" y="0"/>
                    </a:lnTo>
                    <a:lnTo>
                      <a:pt x="102" y="6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68" name="Freeform 648"/>
              <p:cNvSpPr>
                <a:spLocks/>
              </p:cNvSpPr>
              <p:nvPr/>
            </p:nvSpPr>
            <p:spPr bwMode="auto">
              <a:xfrm>
                <a:off x="8740775" y="4408488"/>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grpSp>
        <p:sp>
          <p:nvSpPr>
            <p:cNvPr id="345" name="文本框 344"/>
            <p:cNvSpPr txBox="1"/>
            <p:nvPr/>
          </p:nvSpPr>
          <p:spPr>
            <a:xfrm>
              <a:off x="4315751" y="5392456"/>
              <a:ext cx="705007" cy="277706"/>
            </a:xfrm>
            <a:prstGeom prst="rect">
              <a:avLst/>
            </a:prstGeom>
            <a:noFill/>
          </p:spPr>
          <p:txBody>
            <a:bodyPr wrap="square" lIns="0" tIns="0" rIns="0" bIns="0" rtlCol="0" anchor="ctr" anchorCtr="0">
              <a:noAutofit/>
            </a:bodyPr>
            <a:lstStyle/>
            <a:p>
              <a:pPr fontAlgn="ctr"/>
              <a:r>
                <a:rPr lang="en-US" sz="600" b="1">
                  <a:solidFill>
                    <a:srgbClr val="474747"/>
                  </a:solidFill>
                  <a:latin typeface="Arial" panose="020B0604020202020204" pitchFamily="34" charset="0"/>
                </a:rPr>
                <a:t>Hi 1822</a:t>
              </a:r>
              <a:endParaRPr lang="en-US" altLang="zh-CN" sz="600" b="1">
                <a:solidFill>
                  <a:srgbClr val="474747"/>
                </a:solidFill>
                <a:latin typeface="Arial" panose="020B0604020202020204" pitchFamily="34" charset="0"/>
              </a:endParaRPr>
            </a:p>
          </p:txBody>
        </p:sp>
      </p:grpSp>
      <p:grpSp>
        <p:nvGrpSpPr>
          <p:cNvPr id="369" name="组合 368"/>
          <p:cNvGrpSpPr/>
          <p:nvPr/>
        </p:nvGrpSpPr>
        <p:grpSpPr>
          <a:xfrm>
            <a:off x="5817578" y="5296344"/>
            <a:ext cx="546731" cy="409956"/>
            <a:chOff x="4305406" y="5266720"/>
            <a:chExt cx="705007" cy="528637"/>
          </a:xfrm>
        </p:grpSpPr>
        <p:grpSp>
          <p:nvGrpSpPr>
            <p:cNvPr id="370" name="组合 1004"/>
            <p:cNvGrpSpPr>
              <a:grpSpLocks/>
            </p:cNvGrpSpPr>
            <p:nvPr/>
          </p:nvGrpSpPr>
          <p:grpSpPr bwMode="auto">
            <a:xfrm>
              <a:off x="4315751" y="5266720"/>
              <a:ext cx="627063" cy="528637"/>
              <a:chOff x="8740775" y="4056063"/>
              <a:chExt cx="627063" cy="527050"/>
            </a:xfrm>
          </p:grpSpPr>
          <p:sp>
            <p:nvSpPr>
              <p:cNvPr id="372" name="Freeform 625"/>
              <p:cNvSpPr>
                <a:spLocks/>
              </p:cNvSpPr>
              <p:nvPr/>
            </p:nvSpPr>
            <p:spPr bwMode="auto">
              <a:xfrm>
                <a:off x="8813801" y="4129088"/>
                <a:ext cx="481013" cy="366713"/>
              </a:xfrm>
              <a:custGeom>
                <a:avLst/>
                <a:gdLst>
                  <a:gd name="T0" fmla="*/ 2147483647 w 1025"/>
                  <a:gd name="T1" fmla="*/ 2147483647 h 778"/>
                  <a:gd name="T2" fmla="*/ 2147483647 w 1025"/>
                  <a:gd name="T3" fmla="*/ 2147483647 h 778"/>
                  <a:gd name="T4" fmla="*/ 2147483647 w 1025"/>
                  <a:gd name="T5" fmla="*/ 2147483647 h 778"/>
                  <a:gd name="T6" fmla="*/ 2147483647 w 1025"/>
                  <a:gd name="T7" fmla="*/ 2147483647 h 778"/>
                  <a:gd name="T8" fmla="*/ 2147483647 w 1025"/>
                  <a:gd name="T9" fmla="*/ 2147483647 h 778"/>
                  <a:gd name="T10" fmla="*/ 2147483647 w 1025"/>
                  <a:gd name="T11" fmla="*/ 2147483647 h 778"/>
                  <a:gd name="T12" fmla="*/ 2147483647 w 1025"/>
                  <a:gd name="T13" fmla="*/ 2147483647 h 778"/>
                  <a:gd name="T14" fmla="*/ 2147483647 w 1025"/>
                  <a:gd name="T15" fmla="*/ 2147483647 h 778"/>
                  <a:gd name="T16" fmla="*/ 2147483647 w 1025"/>
                  <a:gd name="T17" fmla="*/ 2147483647 h 778"/>
                  <a:gd name="T18" fmla="*/ 2147483647 w 1025"/>
                  <a:gd name="T19" fmla="*/ 2147483647 h 778"/>
                  <a:gd name="T20" fmla="*/ 2147483647 w 1025"/>
                  <a:gd name="T21" fmla="*/ 2147483647 h 778"/>
                  <a:gd name="T22" fmla="*/ 0 w 1025"/>
                  <a:gd name="T23" fmla="*/ 2147483647 h 778"/>
                  <a:gd name="T24" fmla="*/ 0 w 1025"/>
                  <a:gd name="T25" fmla="*/ 2147483647 h 778"/>
                  <a:gd name="T26" fmla="*/ 2147483647 w 1025"/>
                  <a:gd name="T27" fmla="*/ 0 h 778"/>
                  <a:gd name="T28" fmla="*/ 2147483647 w 1025"/>
                  <a:gd name="T29" fmla="*/ 0 h 778"/>
                  <a:gd name="T30" fmla="*/ 2147483647 w 1025"/>
                  <a:gd name="T31" fmla="*/ 2147483647 h 778"/>
                  <a:gd name="T32" fmla="*/ 2147483647 w 1025"/>
                  <a:gd name="T33" fmla="*/ 2147483647 h 778"/>
                  <a:gd name="T34" fmla="*/ 2147483647 w 1025"/>
                  <a:gd name="T35" fmla="*/ 2147483647 h 7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25"/>
                  <a:gd name="T55" fmla="*/ 0 h 778"/>
                  <a:gd name="T56" fmla="*/ 1025 w 1025"/>
                  <a:gd name="T57" fmla="*/ 778 h 7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25" h="778">
                    <a:moveTo>
                      <a:pt x="991" y="778"/>
                    </a:moveTo>
                    <a:lnTo>
                      <a:pt x="991" y="778"/>
                    </a:lnTo>
                    <a:lnTo>
                      <a:pt x="750" y="778"/>
                    </a:lnTo>
                    <a:lnTo>
                      <a:pt x="750" y="712"/>
                    </a:lnTo>
                    <a:lnTo>
                      <a:pt x="958" y="712"/>
                    </a:lnTo>
                    <a:lnTo>
                      <a:pt x="958" y="67"/>
                    </a:lnTo>
                    <a:lnTo>
                      <a:pt x="67" y="67"/>
                    </a:lnTo>
                    <a:lnTo>
                      <a:pt x="67" y="712"/>
                    </a:lnTo>
                    <a:lnTo>
                      <a:pt x="561" y="712"/>
                    </a:lnTo>
                    <a:lnTo>
                      <a:pt x="561" y="778"/>
                    </a:lnTo>
                    <a:lnTo>
                      <a:pt x="34" y="778"/>
                    </a:lnTo>
                    <a:cubicBezTo>
                      <a:pt x="15" y="778"/>
                      <a:pt x="0" y="763"/>
                      <a:pt x="0" y="745"/>
                    </a:cubicBezTo>
                    <a:lnTo>
                      <a:pt x="0" y="34"/>
                    </a:lnTo>
                    <a:cubicBezTo>
                      <a:pt x="0" y="15"/>
                      <a:pt x="15" y="0"/>
                      <a:pt x="34" y="0"/>
                    </a:cubicBezTo>
                    <a:lnTo>
                      <a:pt x="991" y="0"/>
                    </a:lnTo>
                    <a:cubicBezTo>
                      <a:pt x="1010" y="0"/>
                      <a:pt x="1025" y="15"/>
                      <a:pt x="1025" y="34"/>
                    </a:cubicBezTo>
                    <a:lnTo>
                      <a:pt x="1025" y="745"/>
                    </a:lnTo>
                    <a:cubicBezTo>
                      <a:pt x="1025" y="763"/>
                      <a:pt x="1010" y="778"/>
                      <a:pt x="991" y="77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73" name="Freeform 627"/>
              <p:cNvSpPr>
                <a:spLocks/>
              </p:cNvSpPr>
              <p:nvPr/>
            </p:nvSpPr>
            <p:spPr bwMode="auto">
              <a:xfrm>
                <a:off x="9034463" y="4448175"/>
                <a:ext cx="65088" cy="6508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69"/>
                    </a:cubicBezTo>
                    <a:cubicBezTo>
                      <a:pt x="0" y="31"/>
                      <a:pt x="31" y="0"/>
                      <a:pt x="70" y="0"/>
                    </a:cubicBezTo>
                    <a:cubicBezTo>
                      <a:pt x="108" y="0"/>
                      <a:pt x="139" y="31"/>
                      <a:pt x="139" y="69"/>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74" name="Freeform 628"/>
              <p:cNvSpPr>
                <a:spLocks/>
              </p:cNvSpPr>
              <p:nvPr/>
            </p:nvSpPr>
            <p:spPr bwMode="auto">
              <a:xfrm>
                <a:off x="9134475" y="4448175"/>
                <a:ext cx="66675" cy="6508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1"/>
                      <a:pt x="31" y="0"/>
                      <a:pt x="69" y="0"/>
                    </a:cubicBezTo>
                    <a:cubicBezTo>
                      <a:pt x="108" y="0"/>
                      <a:pt x="139" y="31"/>
                      <a:pt x="139" y="70"/>
                    </a:cubicBezTo>
                    <a:cubicBezTo>
                      <a:pt x="139" y="108"/>
                      <a:pt x="108"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75" name="Freeform 629"/>
              <p:cNvSpPr>
                <a:spLocks/>
              </p:cNvSpPr>
              <p:nvPr/>
            </p:nvSpPr>
            <p:spPr bwMode="auto">
              <a:xfrm>
                <a:off x="8869363" y="4056063"/>
                <a:ext cx="30163" cy="47625"/>
              </a:xfrm>
              <a:custGeom>
                <a:avLst/>
                <a:gdLst>
                  <a:gd name="T0" fmla="*/ 2147483647 w 66"/>
                  <a:gd name="T1" fmla="*/ 2147483647 h 101"/>
                  <a:gd name="T2" fmla="*/ 2147483647 w 66"/>
                  <a:gd name="T3" fmla="*/ 2147483647 h 101"/>
                  <a:gd name="T4" fmla="*/ 0 w 66"/>
                  <a:gd name="T5" fmla="*/ 2147483647 h 101"/>
                  <a:gd name="T6" fmla="*/ 0 w 66"/>
                  <a:gd name="T7" fmla="*/ 0 h 101"/>
                  <a:gd name="T8" fmla="*/ 2147483647 w 66"/>
                  <a:gd name="T9" fmla="*/ 0 h 101"/>
                  <a:gd name="T10" fmla="*/ 2147483647 w 66"/>
                  <a:gd name="T11" fmla="*/ 2147483647 h 101"/>
                  <a:gd name="T12" fmla="*/ 0 60000 65536"/>
                  <a:gd name="T13" fmla="*/ 0 60000 65536"/>
                  <a:gd name="T14" fmla="*/ 0 60000 65536"/>
                  <a:gd name="T15" fmla="*/ 0 60000 65536"/>
                  <a:gd name="T16" fmla="*/ 0 60000 65536"/>
                  <a:gd name="T17" fmla="*/ 0 60000 65536"/>
                  <a:gd name="T18" fmla="*/ 0 w 66"/>
                  <a:gd name="T19" fmla="*/ 0 h 101"/>
                  <a:gd name="T20" fmla="*/ 66 w 66"/>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6" h="101">
                    <a:moveTo>
                      <a:pt x="66" y="101"/>
                    </a:moveTo>
                    <a:lnTo>
                      <a:pt x="66" y="101"/>
                    </a:lnTo>
                    <a:lnTo>
                      <a:pt x="0" y="101"/>
                    </a:lnTo>
                    <a:lnTo>
                      <a:pt x="0" y="0"/>
                    </a:lnTo>
                    <a:lnTo>
                      <a:pt x="66" y="0"/>
                    </a:lnTo>
                    <a:lnTo>
                      <a:pt x="66"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76" name="Freeform 630"/>
              <p:cNvSpPr>
                <a:spLocks/>
              </p:cNvSpPr>
              <p:nvPr/>
            </p:nvSpPr>
            <p:spPr bwMode="auto">
              <a:xfrm>
                <a:off x="8939213"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77" name="Freeform 631"/>
              <p:cNvSpPr>
                <a:spLocks/>
              </p:cNvSpPr>
              <p:nvPr/>
            </p:nvSpPr>
            <p:spPr bwMode="auto">
              <a:xfrm>
                <a:off x="9009063"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78" name="Freeform 632"/>
              <p:cNvSpPr>
                <a:spLocks/>
              </p:cNvSpPr>
              <p:nvPr/>
            </p:nvSpPr>
            <p:spPr bwMode="auto">
              <a:xfrm>
                <a:off x="9080500"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79" name="Freeform 633"/>
              <p:cNvSpPr>
                <a:spLocks/>
              </p:cNvSpPr>
              <p:nvPr/>
            </p:nvSpPr>
            <p:spPr bwMode="auto">
              <a:xfrm>
                <a:off x="9150350" y="4056063"/>
                <a:ext cx="31750" cy="47625"/>
              </a:xfrm>
              <a:custGeom>
                <a:avLst/>
                <a:gdLst>
                  <a:gd name="T0" fmla="*/ 2147483647 w 66"/>
                  <a:gd name="T1" fmla="*/ 2147483647 h 101"/>
                  <a:gd name="T2" fmla="*/ 2147483647 w 66"/>
                  <a:gd name="T3" fmla="*/ 2147483647 h 101"/>
                  <a:gd name="T4" fmla="*/ 0 w 66"/>
                  <a:gd name="T5" fmla="*/ 2147483647 h 101"/>
                  <a:gd name="T6" fmla="*/ 0 w 66"/>
                  <a:gd name="T7" fmla="*/ 0 h 101"/>
                  <a:gd name="T8" fmla="*/ 2147483647 w 66"/>
                  <a:gd name="T9" fmla="*/ 0 h 101"/>
                  <a:gd name="T10" fmla="*/ 2147483647 w 66"/>
                  <a:gd name="T11" fmla="*/ 2147483647 h 101"/>
                  <a:gd name="T12" fmla="*/ 0 60000 65536"/>
                  <a:gd name="T13" fmla="*/ 0 60000 65536"/>
                  <a:gd name="T14" fmla="*/ 0 60000 65536"/>
                  <a:gd name="T15" fmla="*/ 0 60000 65536"/>
                  <a:gd name="T16" fmla="*/ 0 60000 65536"/>
                  <a:gd name="T17" fmla="*/ 0 60000 65536"/>
                  <a:gd name="T18" fmla="*/ 0 w 66"/>
                  <a:gd name="T19" fmla="*/ 0 h 101"/>
                  <a:gd name="T20" fmla="*/ 66 w 66"/>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6" h="101">
                    <a:moveTo>
                      <a:pt x="66" y="101"/>
                    </a:moveTo>
                    <a:lnTo>
                      <a:pt x="66" y="101"/>
                    </a:lnTo>
                    <a:lnTo>
                      <a:pt x="0" y="101"/>
                    </a:lnTo>
                    <a:lnTo>
                      <a:pt x="0" y="0"/>
                    </a:lnTo>
                    <a:lnTo>
                      <a:pt x="66" y="0"/>
                    </a:lnTo>
                    <a:lnTo>
                      <a:pt x="66"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80" name="Freeform 634"/>
              <p:cNvSpPr>
                <a:spLocks/>
              </p:cNvSpPr>
              <p:nvPr/>
            </p:nvSpPr>
            <p:spPr bwMode="auto">
              <a:xfrm>
                <a:off x="9220200" y="4056063"/>
                <a:ext cx="31750" cy="47625"/>
              </a:xfrm>
              <a:custGeom>
                <a:avLst/>
                <a:gdLst>
                  <a:gd name="T0" fmla="*/ 2147483647 w 67"/>
                  <a:gd name="T1" fmla="*/ 2147483647 h 101"/>
                  <a:gd name="T2" fmla="*/ 2147483647 w 67"/>
                  <a:gd name="T3" fmla="*/ 2147483647 h 101"/>
                  <a:gd name="T4" fmla="*/ 0 w 67"/>
                  <a:gd name="T5" fmla="*/ 2147483647 h 101"/>
                  <a:gd name="T6" fmla="*/ 0 w 67"/>
                  <a:gd name="T7" fmla="*/ 0 h 101"/>
                  <a:gd name="T8" fmla="*/ 2147483647 w 67"/>
                  <a:gd name="T9" fmla="*/ 0 h 101"/>
                  <a:gd name="T10" fmla="*/ 2147483647 w 67"/>
                  <a:gd name="T11" fmla="*/ 2147483647 h 101"/>
                  <a:gd name="T12" fmla="*/ 0 60000 65536"/>
                  <a:gd name="T13" fmla="*/ 0 60000 65536"/>
                  <a:gd name="T14" fmla="*/ 0 60000 65536"/>
                  <a:gd name="T15" fmla="*/ 0 60000 65536"/>
                  <a:gd name="T16" fmla="*/ 0 60000 65536"/>
                  <a:gd name="T17" fmla="*/ 0 60000 65536"/>
                  <a:gd name="T18" fmla="*/ 0 w 67"/>
                  <a:gd name="T19" fmla="*/ 0 h 101"/>
                  <a:gd name="T20" fmla="*/ 67 w 67"/>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67" h="101">
                    <a:moveTo>
                      <a:pt x="67" y="101"/>
                    </a:moveTo>
                    <a:lnTo>
                      <a:pt x="67" y="101"/>
                    </a:lnTo>
                    <a:lnTo>
                      <a:pt x="0" y="101"/>
                    </a:lnTo>
                    <a:lnTo>
                      <a:pt x="0" y="0"/>
                    </a:lnTo>
                    <a:lnTo>
                      <a:pt x="67" y="0"/>
                    </a:lnTo>
                    <a:lnTo>
                      <a:pt x="67" y="10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81" name="Freeform 635"/>
              <p:cNvSpPr>
                <a:spLocks/>
              </p:cNvSpPr>
              <p:nvPr/>
            </p:nvSpPr>
            <p:spPr bwMode="auto">
              <a:xfrm>
                <a:off x="8869363" y="4535488"/>
                <a:ext cx="30163" cy="47625"/>
              </a:xfrm>
              <a:custGeom>
                <a:avLst/>
                <a:gdLst>
                  <a:gd name="T0" fmla="*/ 2147483647 w 66"/>
                  <a:gd name="T1" fmla="*/ 2147483647 h 102"/>
                  <a:gd name="T2" fmla="*/ 2147483647 w 66"/>
                  <a:gd name="T3" fmla="*/ 2147483647 h 102"/>
                  <a:gd name="T4" fmla="*/ 0 w 66"/>
                  <a:gd name="T5" fmla="*/ 2147483647 h 102"/>
                  <a:gd name="T6" fmla="*/ 0 w 66"/>
                  <a:gd name="T7" fmla="*/ 0 h 102"/>
                  <a:gd name="T8" fmla="*/ 2147483647 w 66"/>
                  <a:gd name="T9" fmla="*/ 0 h 102"/>
                  <a:gd name="T10" fmla="*/ 2147483647 w 66"/>
                  <a:gd name="T11" fmla="*/ 2147483647 h 102"/>
                  <a:gd name="T12" fmla="*/ 0 60000 65536"/>
                  <a:gd name="T13" fmla="*/ 0 60000 65536"/>
                  <a:gd name="T14" fmla="*/ 0 60000 65536"/>
                  <a:gd name="T15" fmla="*/ 0 60000 65536"/>
                  <a:gd name="T16" fmla="*/ 0 60000 65536"/>
                  <a:gd name="T17" fmla="*/ 0 60000 65536"/>
                  <a:gd name="T18" fmla="*/ 0 w 66"/>
                  <a:gd name="T19" fmla="*/ 0 h 102"/>
                  <a:gd name="T20" fmla="*/ 66 w 66"/>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6" h="102">
                    <a:moveTo>
                      <a:pt x="66" y="102"/>
                    </a:moveTo>
                    <a:lnTo>
                      <a:pt x="66" y="102"/>
                    </a:lnTo>
                    <a:lnTo>
                      <a:pt x="0" y="102"/>
                    </a:lnTo>
                    <a:lnTo>
                      <a:pt x="0" y="0"/>
                    </a:lnTo>
                    <a:lnTo>
                      <a:pt x="66" y="0"/>
                    </a:lnTo>
                    <a:lnTo>
                      <a:pt x="66"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82" name="Freeform 636"/>
              <p:cNvSpPr>
                <a:spLocks/>
              </p:cNvSpPr>
              <p:nvPr/>
            </p:nvSpPr>
            <p:spPr bwMode="auto">
              <a:xfrm>
                <a:off x="8939213"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83" name="Freeform 637"/>
              <p:cNvSpPr>
                <a:spLocks/>
              </p:cNvSpPr>
              <p:nvPr/>
            </p:nvSpPr>
            <p:spPr bwMode="auto">
              <a:xfrm>
                <a:off x="9009063"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84" name="Freeform 638"/>
              <p:cNvSpPr>
                <a:spLocks/>
              </p:cNvSpPr>
              <p:nvPr/>
            </p:nvSpPr>
            <p:spPr bwMode="auto">
              <a:xfrm>
                <a:off x="9080500"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85" name="Freeform 639"/>
              <p:cNvSpPr>
                <a:spLocks/>
              </p:cNvSpPr>
              <p:nvPr/>
            </p:nvSpPr>
            <p:spPr bwMode="auto">
              <a:xfrm>
                <a:off x="9150350" y="4535488"/>
                <a:ext cx="31750" cy="47625"/>
              </a:xfrm>
              <a:custGeom>
                <a:avLst/>
                <a:gdLst>
                  <a:gd name="T0" fmla="*/ 2147483647 w 66"/>
                  <a:gd name="T1" fmla="*/ 2147483647 h 102"/>
                  <a:gd name="T2" fmla="*/ 2147483647 w 66"/>
                  <a:gd name="T3" fmla="*/ 2147483647 h 102"/>
                  <a:gd name="T4" fmla="*/ 0 w 66"/>
                  <a:gd name="T5" fmla="*/ 2147483647 h 102"/>
                  <a:gd name="T6" fmla="*/ 0 w 66"/>
                  <a:gd name="T7" fmla="*/ 0 h 102"/>
                  <a:gd name="T8" fmla="*/ 2147483647 w 66"/>
                  <a:gd name="T9" fmla="*/ 0 h 102"/>
                  <a:gd name="T10" fmla="*/ 2147483647 w 66"/>
                  <a:gd name="T11" fmla="*/ 2147483647 h 102"/>
                  <a:gd name="T12" fmla="*/ 0 60000 65536"/>
                  <a:gd name="T13" fmla="*/ 0 60000 65536"/>
                  <a:gd name="T14" fmla="*/ 0 60000 65536"/>
                  <a:gd name="T15" fmla="*/ 0 60000 65536"/>
                  <a:gd name="T16" fmla="*/ 0 60000 65536"/>
                  <a:gd name="T17" fmla="*/ 0 60000 65536"/>
                  <a:gd name="T18" fmla="*/ 0 w 66"/>
                  <a:gd name="T19" fmla="*/ 0 h 102"/>
                  <a:gd name="T20" fmla="*/ 66 w 66"/>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6" h="102">
                    <a:moveTo>
                      <a:pt x="66" y="102"/>
                    </a:moveTo>
                    <a:lnTo>
                      <a:pt x="66" y="102"/>
                    </a:lnTo>
                    <a:lnTo>
                      <a:pt x="0" y="102"/>
                    </a:lnTo>
                    <a:lnTo>
                      <a:pt x="0" y="0"/>
                    </a:lnTo>
                    <a:lnTo>
                      <a:pt x="66" y="0"/>
                    </a:lnTo>
                    <a:lnTo>
                      <a:pt x="66"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86" name="Freeform 640"/>
              <p:cNvSpPr>
                <a:spLocks/>
              </p:cNvSpPr>
              <p:nvPr/>
            </p:nvSpPr>
            <p:spPr bwMode="auto">
              <a:xfrm>
                <a:off x="9220200" y="4535488"/>
                <a:ext cx="31750" cy="47625"/>
              </a:xfrm>
              <a:custGeom>
                <a:avLst/>
                <a:gdLst>
                  <a:gd name="T0" fmla="*/ 2147483647 w 67"/>
                  <a:gd name="T1" fmla="*/ 2147483647 h 102"/>
                  <a:gd name="T2" fmla="*/ 2147483647 w 67"/>
                  <a:gd name="T3" fmla="*/ 2147483647 h 102"/>
                  <a:gd name="T4" fmla="*/ 0 w 67"/>
                  <a:gd name="T5" fmla="*/ 2147483647 h 102"/>
                  <a:gd name="T6" fmla="*/ 0 w 67"/>
                  <a:gd name="T7" fmla="*/ 0 h 102"/>
                  <a:gd name="T8" fmla="*/ 2147483647 w 67"/>
                  <a:gd name="T9" fmla="*/ 0 h 102"/>
                  <a:gd name="T10" fmla="*/ 2147483647 w 67"/>
                  <a:gd name="T11" fmla="*/ 2147483647 h 102"/>
                  <a:gd name="T12" fmla="*/ 0 60000 65536"/>
                  <a:gd name="T13" fmla="*/ 0 60000 65536"/>
                  <a:gd name="T14" fmla="*/ 0 60000 65536"/>
                  <a:gd name="T15" fmla="*/ 0 60000 65536"/>
                  <a:gd name="T16" fmla="*/ 0 60000 65536"/>
                  <a:gd name="T17" fmla="*/ 0 60000 65536"/>
                  <a:gd name="T18" fmla="*/ 0 w 67"/>
                  <a:gd name="T19" fmla="*/ 0 h 102"/>
                  <a:gd name="T20" fmla="*/ 67 w 6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67" h="102">
                    <a:moveTo>
                      <a:pt x="67" y="102"/>
                    </a:moveTo>
                    <a:lnTo>
                      <a:pt x="67" y="102"/>
                    </a:lnTo>
                    <a:lnTo>
                      <a:pt x="0" y="102"/>
                    </a:lnTo>
                    <a:lnTo>
                      <a:pt x="0" y="0"/>
                    </a:lnTo>
                    <a:lnTo>
                      <a:pt x="67" y="0"/>
                    </a:lnTo>
                    <a:lnTo>
                      <a:pt x="67" y="10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87" name="Freeform 641"/>
              <p:cNvSpPr>
                <a:spLocks/>
              </p:cNvSpPr>
              <p:nvPr/>
            </p:nvSpPr>
            <p:spPr bwMode="auto">
              <a:xfrm>
                <a:off x="9320213" y="4197350"/>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88" name="Freeform 642"/>
              <p:cNvSpPr>
                <a:spLocks/>
              </p:cNvSpPr>
              <p:nvPr/>
            </p:nvSpPr>
            <p:spPr bwMode="auto">
              <a:xfrm>
                <a:off x="9320213" y="4268788"/>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89" name="Freeform 643"/>
              <p:cNvSpPr>
                <a:spLocks/>
              </p:cNvSpPr>
              <p:nvPr/>
            </p:nvSpPr>
            <p:spPr bwMode="auto">
              <a:xfrm>
                <a:off x="9320213" y="4338638"/>
                <a:ext cx="47625" cy="31750"/>
              </a:xfrm>
              <a:custGeom>
                <a:avLst/>
                <a:gdLst>
                  <a:gd name="T0" fmla="*/ 2147483647 w 102"/>
                  <a:gd name="T1" fmla="*/ 2147483647 h 66"/>
                  <a:gd name="T2" fmla="*/ 2147483647 w 102"/>
                  <a:gd name="T3" fmla="*/ 2147483647 h 66"/>
                  <a:gd name="T4" fmla="*/ 0 w 102"/>
                  <a:gd name="T5" fmla="*/ 2147483647 h 66"/>
                  <a:gd name="T6" fmla="*/ 0 w 102"/>
                  <a:gd name="T7" fmla="*/ 0 h 66"/>
                  <a:gd name="T8" fmla="*/ 2147483647 w 102"/>
                  <a:gd name="T9" fmla="*/ 0 h 66"/>
                  <a:gd name="T10" fmla="*/ 2147483647 w 102"/>
                  <a:gd name="T11" fmla="*/ 2147483647 h 66"/>
                  <a:gd name="T12" fmla="*/ 0 60000 65536"/>
                  <a:gd name="T13" fmla="*/ 0 60000 65536"/>
                  <a:gd name="T14" fmla="*/ 0 60000 65536"/>
                  <a:gd name="T15" fmla="*/ 0 60000 65536"/>
                  <a:gd name="T16" fmla="*/ 0 60000 65536"/>
                  <a:gd name="T17" fmla="*/ 0 60000 65536"/>
                  <a:gd name="T18" fmla="*/ 0 w 102"/>
                  <a:gd name="T19" fmla="*/ 0 h 66"/>
                  <a:gd name="T20" fmla="*/ 102 w 10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2" h="66">
                    <a:moveTo>
                      <a:pt x="102" y="66"/>
                    </a:moveTo>
                    <a:lnTo>
                      <a:pt x="102" y="66"/>
                    </a:lnTo>
                    <a:lnTo>
                      <a:pt x="0" y="66"/>
                    </a:lnTo>
                    <a:lnTo>
                      <a:pt x="0" y="0"/>
                    </a:lnTo>
                    <a:lnTo>
                      <a:pt x="102" y="0"/>
                    </a:lnTo>
                    <a:lnTo>
                      <a:pt x="102" y="6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90" name="Freeform 644"/>
              <p:cNvSpPr>
                <a:spLocks/>
              </p:cNvSpPr>
              <p:nvPr/>
            </p:nvSpPr>
            <p:spPr bwMode="auto">
              <a:xfrm>
                <a:off x="9320213" y="4408488"/>
                <a:ext cx="47625"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91" name="Freeform 645"/>
              <p:cNvSpPr>
                <a:spLocks/>
              </p:cNvSpPr>
              <p:nvPr/>
            </p:nvSpPr>
            <p:spPr bwMode="auto">
              <a:xfrm>
                <a:off x="8740775" y="4197350"/>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92" name="Freeform 646"/>
              <p:cNvSpPr>
                <a:spLocks/>
              </p:cNvSpPr>
              <p:nvPr/>
            </p:nvSpPr>
            <p:spPr bwMode="auto">
              <a:xfrm>
                <a:off x="8740775" y="4268788"/>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93" name="Freeform 647"/>
              <p:cNvSpPr>
                <a:spLocks/>
              </p:cNvSpPr>
              <p:nvPr/>
            </p:nvSpPr>
            <p:spPr bwMode="auto">
              <a:xfrm>
                <a:off x="8740775" y="4338638"/>
                <a:ext cx="49213" cy="31750"/>
              </a:xfrm>
              <a:custGeom>
                <a:avLst/>
                <a:gdLst>
                  <a:gd name="T0" fmla="*/ 2147483647 w 102"/>
                  <a:gd name="T1" fmla="*/ 2147483647 h 66"/>
                  <a:gd name="T2" fmla="*/ 2147483647 w 102"/>
                  <a:gd name="T3" fmla="*/ 2147483647 h 66"/>
                  <a:gd name="T4" fmla="*/ 0 w 102"/>
                  <a:gd name="T5" fmla="*/ 2147483647 h 66"/>
                  <a:gd name="T6" fmla="*/ 0 w 102"/>
                  <a:gd name="T7" fmla="*/ 0 h 66"/>
                  <a:gd name="T8" fmla="*/ 2147483647 w 102"/>
                  <a:gd name="T9" fmla="*/ 0 h 66"/>
                  <a:gd name="T10" fmla="*/ 2147483647 w 102"/>
                  <a:gd name="T11" fmla="*/ 2147483647 h 66"/>
                  <a:gd name="T12" fmla="*/ 0 60000 65536"/>
                  <a:gd name="T13" fmla="*/ 0 60000 65536"/>
                  <a:gd name="T14" fmla="*/ 0 60000 65536"/>
                  <a:gd name="T15" fmla="*/ 0 60000 65536"/>
                  <a:gd name="T16" fmla="*/ 0 60000 65536"/>
                  <a:gd name="T17" fmla="*/ 0 60000 65536"/>
                  <a:gd name="T18" fmla="*/ 0 w 102"/>
                  <a:gd name="T19" fmla="*/ 0 h 66"/>
                  <a:gd name="T20" fmla="*/ 102 w 10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02" h="66">
                    <a:moveTo>
                      <a:pt x="102" y="66"/>
                    </a:moveTo>
                    <a:lnTo>
                      <a:pt x="102" y="66"/>
                    </a:lnTo>
                    <a:lnTo>
                      <a:pt x="0" y="66"/>
                    </a:lnTo>
                    <a:lnTo>
                      <a:pt x="0" y="0"/>
                    </a:lnTo>
                    <a:lnTo>
                      <a:pt x="102" y="0"/>
                    </a:lnTo>
                    <a:lnTo>
                      <a:pt x="102" y="66"/>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94" name="Freeform 648"/>
              <p:cNvSpPr>
                <a:spLocks/>
              </p:cNvSpPr>
              <p:nvPr/>
            </p:nvSpPr>
            <p:spPr bwMode="auto">
              <a:xfrm>
                <a:off x="8740775" y="4408488"/>
                <a:ext cx="49213" cy="31750"/>
              </a:xfrm>
              <a:custGeom>
                <a:avLst/>
                <a:gdLst>
                  <a:gd name="T0" fmla="*/ 2147483647 w 102"/>
                  <a:gd name="T1" fmla="*/ 2147483647 h 67"/>
                  <a:gd name="T2" fmla="*/ 2147483647 w 102"/>
                  <a:gd name="T3" fmla="*/ 2147483647 h 67"/>
                  <a:gd name="T4" fmla="*/ 0 w 102"/>
                  <a:gd name="T5" fmla="*/ 2147483647 h 67"/>
                  <a:gd name="T6" fmla="*/ 0 w 102"/>
                  <a:gd name="T7" fmla="*/ 0 h 67"/>
                  <a:gd name="T8" fmla="*/ 2147483647 w 102"/>
                  <a:gd name="T9" fmla="*/ 0 h 67"/>
                  <a:gd name="T10" fmla="*/ 2147483647 w 102"/>
                  <a:gd name="T11" fmla="*/ 2147483647 h 67"/>
                  <a:gd name="T12" fmla="*/ 0 60000 65536"/>
                  <a:gd name="T13" fmla="*/ 0 60000 65536"/>
                  <a:gd name="T14" fmla="*/ 0 60000 65536"/>
                  <a:gd name="T15" fmla="*/ 0 60000 65536"/>
                  <a:gd name="T16" fmla="*/ 0 60000 65536"/>
                  <a:gd name="T17" fmla="*/ 0 60000 65536"/>
                  <a:gd name="T18" fmla="*/ 0 w 102"/>
                  <a:gd name="T19" fmla="*/ 0 h 67"/>
                  <a:gd name="T20" fmla="*/ 102 w 102"/>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2" h="67">
                    <a:moveTo>
                      <a:pt x="102" y="67"/>
                    </a:moveTo>
                    <a:lnTo>
                      <a:pt x="102" y="67"/>
                    </a:lnTo>
                    <a:lnTo>
                      <a:pt x="0" y="67"/>
                    </a:lnTo>
                    <a:lnTo>
                      <a:pt x="0" y="0"/>
                    </a:lnTo>
                    <a:lnTo>
                      <a:pt x="102" y="0"/>
                    </a:lnTo>
                    <a:lnTo>
                      <a:pt x="102"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grpSp>
        <p:sp>
          <p:nvSpPr>
            <p:cNvPr id="371" name="文本框 370"/>
            <p:cNvSpPr txBox="1"/>
            <p:nvPr/>
          </p:nvSpPr>
          <p:spPr>
            <a:xfrm>
              <a:off x="4305406" y="5383395"/>
              <a:ext cx="705007" cy="277706"/>
            </a:xfrm>
            <a:prstGeom prst="rect">
              <a:avLst/>
            </a:prstGeom>
            <a:noFill/>
          </p:spPr>
          <p:txBody>
            <a:bodyPr wrap="square" lIns="0" tIns="0" rIns="0" bIns="0" rtlCol="0" anchor="ctr" anchorCtr="0">
              <a:noAutofit/>
            </a:bodyPr>
            <a:lstStyle/>
            <a:p>
              <a:pPr fontAlgn="ctr"/>
              <a:r>
                <a:rPr lang="en-US" sz="600" b="1">
                  <a:solidFill>
                    <a:srgbClr val="474747"/>
                  </a:solidFill>
                  <a:latin typeface="Arial" panose="020B0604020202020204" pitchFamily="34" charset="0"/>
                </a:rPr>
                <a:t>Hi 1720</a:t>
              </a:r>
              <a:endParaRPr lang="en-US" altLang="zh-CN" sz="600" b="1">
                <a:solidFill>
                  <a:srgbClr val="474747"/>
                </a:solidFill>
                <a:latin typeface="Arial" panose="020B0604020202020204" pitchFamily="34" charset="0"/>
              </a:endParaRPr>
            </a:p>
          </p:txBody>
        </p:sp>
      </p:grpSp>
      <p:grpSp>
        <p:nvGrpSpPr>
          <p:cNvPr id="395" name="组合 674"/>
          <p:cNvGrpSpPr>
            <a:grpSpLocks/>
          </p:cNvGrpSpPr>
          <p:nvPr/>
        </p:nvGrpSpPr>
        <p:grpSpPr bwMode="auto">
          <a:xfrm>
            <a:off x="9375207" y="5438381"/>
            <a:ext cx="694520" cy="139446"/>
            <a:chOff x="2219325" y="860426"/>
            <a:chExt cx="868363" cy="174625"/>
          </a:xfrm>
          <a:solidFill>
            <a:schemeClr val="tx1">
              <a:lumMod val="65000"/>
              <a:lumOff val="35000"/>
            </a:schemeClr>
          </a:solidFill>
        </p:grpSpPr>
        <p:sp>
          <p:nvSpPr>
            <p:cNvPr id="396" name="Freeform 206"/>
            <p:cNvSpPr>
              <a:spLocks noEditPoints="1"/>
            </p:cNvSpPr>
            <p:nvPr/>
          </p:nvSpPr>
          <p:spPr bwMode="auto">
            <a:xfrm>
              <a:off x="2219325" y="860426"/>
              <a:ext cx="868363" cy="174625"/>
            </a:xfrm>
            <a:custGeom>
              <a:avLst/>
              <a:gdLst>
                <a:gd name="T0" fmla="*/ 2147483647 w 2070"/>
                <a:gd name="T1" fmla="*/ 2147483647 h 412"/>
                <a:gd name="T2" fmla="*/ 2147483647 w 2070"/>
                <a:gd name="T3" fmla="*/ 2147483647 h 412"/>
                <a:gd name="T4" fmla="*/ 2147483647 w 2070"/>
                <a:gd name="T5" fmla="*/ 2147483647 h 412"/>
                <a:gd name="T6" fmla="*/ 2147483647 w 2070"/>
                <a:gd name="T7" fmla="*/ 2147483647 h 412"/>
                <a:gd name="T8" fmla="*/ 2147483647 w 2070"/>
                <a:gd name="T9" fmla="*/ 2147483647 h 412"/>
                <a:gd name="T10" fmla="*/ 2147483647 w 2070"/>
                <a:gd name="T11" fmla="*/ 2147483647 h 412"/>
                <a:gd name="T12" fmla="*/ 2147483647 w 2070"/>
                <a:gd name="T13" fmla="*/ 2147483647 h 412"/>
                <a:gd name="T14" fmla="*/ 2147483647 w 2070"/>
                <a:gd name="T15" fmla="*/ 2147483647 h 412"/>
                <a:gd name="T16" fmla="*/ 2147483647 w 2070"/>
                <a:gd name="T17" fmla="*/ 2147483647 h 412"/>
                <a:gd name="T18" fmla="*/ 2147483647 w 2070"/>
                <a:gd name="T19" fmla="*/ 2147483647 h 412"/>
                <a:gd name="T20" fmla="*/ 2147483647 w 2070"/>
                <a:gd name="T21" fmla="*/ 2147483647 h 412"/>
                <a:gd name="T22" fmla="*/ 2147483647 w 2070"/>
                <a:gd name="T23" fmla="*/ 2147483647 h 412"/>
                <a:gd name="T24" fmla="*/ 2147483647 w 2070"/>
                <a:gd name="T25" fmla="*/ 2147483647 h 412"/>
                <a:gd name="T26" fmla="*/ 2147483647 w 2070"/>
                <a:gd name="T27" fmla="*/ 2147483647 h 412"/>
                <a:gd name="T28" fmla="*/ 2147483647 w 2070"/>
                <a:gd name="T29" fmla="*/ 0 h 412"/>
                <a:gd name="T30" fmla="*/ 2147483647 w 2070"/>
                <a:gd name="T31" fmla="*/ 0 h 412"/>
                <a:gd name="T32" fmla="*/ 2147483647 w 2070"/>
                <a:gd name="T33" fmla="*/ 0 h 412"/>
                <a:gd name="T34" fmla="*/ 0 w 2070"/>
                <a:gd name="T35" fmla="*/ 2147483647 h 412"/>
                <a:gd name="T36" fmla="*/ 2147483647 w 2070"/>
                <a:gd name="T37" fmla="*/ 2147483647 h 412"/>
                <a:gd name="T38" fmla="*/ 2147483647 w 2070"/>
                <a:gd name="T39" fmla="*/ 2147483647 h 412"/>
                <a:gd name="T40" fmla="*/ 2147483647 w 2070"/>
                <a:gd name="T41" fmla="*/ 2147483647 h 412"/>
                <a:gd name="T42" fmla="*/ 2147483647 w 2070"/>
                <a:gd name="T43" fmla="*/ 2147483647 h 412"/>
                <a:gd name="T44" fmla="*/ 2147483647 w 2070"/>
                <a:gd name="T45" fmla="*/ 2147483647 h 412"/>
                <a:gd name="T46" fmla="*/ 2147483647 w 2070"/>
                <a:gd name="T47" fmla="*/ 2147483647 h 412"/>
                <a:gd name="T48" fmla="*/ 2147483647 w 2070"/>
                <a:gd name="T49" fmla="*/ 2147483647 h 412"/>
                <a:gd name="T50" fmla="*/ 2147483647 w 2070"/>
                <a:gd name="T51" fmla="*/ 2147483647 h 412"/>
                <a:gd name="T52" fmla="*/ 2147483647 w 2070"/>
                <a:gd name="T53" fmla="*/ 2147483647 h 412"/>
                <a:gd name="T54" fmla="*/ 2147483647 w 2070"/>
                <a:gd name="T55" fmla="*/ 2147483647 h 412"/>
                <a:gd name="T56" fmla="*/ 2147483647 w 2070"/>
                <a:gd name="T57" fmla="*/ 2147483647 h 412"/>
                <a:gd name="T58" fmla="*/ 2147483647 w 2070"/>
                <a:gd name="T59" fmla="*/ 2147483647 h 412"/>
                <a:gd name="T60" fmla="*/ 2147483647 w 2070"/>
                <a:gd name="T61" fmla="*/ 2147483647 h 412"/>
                <a:gd name="T62" fmla="*/ 2147483647 w 2070"/>
                <a:gd name="T63" fmla="*/ 0 h 4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70"/>
                <a:gd name="T97" fmla="*/ 0 h 412"/>
                <a:gd name="T98" fmla="*/ 2070 w 2070"/>
                <a:gd name="T99" fmla="*/ 412 h 4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70" h="412">
                  <a:moveTo>
                    <a:pt x="2013" y="316"/>
                  </a:moveTo>
                  <a:lnTo>
                    <a:pt x="2013" y="316"/>
                  </a:lnTo>
                  <a:lnTo>
                    <a:pt x="1921" y="316"/>
                  </a:lnTo>
                  <a:lnTo>
                    <a:pt x="1921" y="141"/>
                  </a:lnTo>
                  <a:lnTo>
                    <a:pt x="2016" y="141"/>
                  </a:lnTo>
                  <a:lnTo>
                    <a:pt x="2016" y="312"/>
                  </a:lnTo>
                  <a:cubicBezTo>
                    <a:pt x="2016" y="314"/>
                    <a:pt x="2015" y="316"/>
                    <a:pt x="2013" y="316"/>
                  </a:cubicBezTo>
                  <a:close/>
                  <a:moveTo>
                    <a:pt x="2013" y="53"/>
                  </a:moveTo>
                  <a:lnTo>
                    <a:pt x="2013" y="53"/>
                  </a:lnTo>
                  <a:cubicBezTo>
                    <a:pt x="2015" y="53"/>
                    <a:pt x="2016" y="55"/>
                    <a:pt x="2016" y="57"/>
                  </a:cubicBezTo>
                  <a:lnTo>
                    <a:pt x="2016" y="115"/>
                  </a:lnTo>
                  <a:lnTo>
                    <a:pt x="1921" y="115"/>
                  </a:lnTo>
                  <a:lnTo>
                    <a:pt x="1921" y="53"/>
                  </a:lnTo>
                  <a:lnTo>
                    <a:pt x="2013" y="53"/>
                  </a:lnTo>
                  <a:close/>
                  <a:moveTo>
                    <a:pt x="139" y="115"/>
                  </a:moveTo>
                  <a:lnTo>
                    <a:pt x="139" y="115"/>
                  </a:lnTo>
                  <a:lnTo>
                    <a:pt x="53" y="115"/>
                  </a:lnTo>
                  <a:lnTo>
                    <a:pt x="53" y="57"/>
                  </a:lnTo>
                  <a:cubicBezTo>
                    <a:pt x="53" y="55"/>
                    <a:pt x="54" y="53"/>
                    <a:pt x="56" y="53"/>
                  </a:cubicBezTo>
                  <a:lnTo>
                    <a:pt x="139" y="53"/>
                  </a:lnTo>
                  <a:lnTo>
                    <a:pt x="139" y="115"/>
                  </a:lnTo>
                  <a:close/>
                  <a:moveTo>
                    <a:pt x="56" y="316"/>
                  </a:moveTo>
                  <a:lnTo>
                    <a:pt x="56" y="316"/>
                  </a:lnTo>
                  <a:cubicBezTo>
                    <a:pt x="54" y="316"/>
                    <a:pt x="53" y="314"/>
                    <a:pt x="53" y="312"/>
                  </a:cubicBezTo>
                  <a:lnTo>
                    <a:pt x="53" y="141"/>
                  </a:lnTo>
                  <a:lnTo>
                    <a:pt x="139" y="141"/>
                  </a:lnTo>
                  <a:lnTo>
                    <a:pt x="139" y="316"/>
                  </a:lnTo>
                  <a:lnTo>
                    <a:pt x="56" y="316"/>
                  </a:lnTo>
                  <a:close/>
                  <a:moveTo>
                    <a:pt x="2013" y="0"/>
                  </a:moveTo>
                  <a:lnTo>
                    <a:pt x="2013" y="0"/>
                  </a:lnTo>
                  <a:lnTo>
                    <a:pt x="1843" y="0"/>
                  </a:lnTo>
                  <a:lnTo>
                    <a:pt x="1812" y="0"/>
                  </a:lnTo>
                  <a:lnTo>
                    <a:pt x="226" y="0"/>
                  </a:lnTo>
                  <a:lnTo>
                    <a:pt x="56" y="0"/>
                  </a:lnTo>
                  <a:cubicBezTo>
                    <a:pt x="25" y="0"/>
                    <a:pt x="0" y="25"/>
                    <a:pt x="0" y="57"/>
                  </a:cubicBezTo>
                  <a:lnTo>
                    <a:pt x="0" y="312"/>
                  </a:lnTo>
                  <a:cubicBezTo>
                    <a:pt x="0" y="343"/>
                    <a:pt x="25" y="369"/>
                    <a:pt x="56" y="369"/>
                  </a:cubicBezTo>
                  <a:lnTo>
                    <a:pt x="226" y="369"/>
                  </a:lnTo>
                  <a:lnTo>
                    <a:pt x="1284" y="369"/>
                  </a:lnTo>
                  <a:cubicBezTo>
                    <a:pt x="1295" y="394"/>
                    <a:pt x="1320" y="412"/>
                    <a:pt x="1349" y="412"/>
                  </a:cubicBezTo>
                  <a:cubicBezTo>
                    <a:pt x="1387" y="412"/>
                    <a:pt x="1418" y="381"/>
                    <a:pt x="1418" y="342"/>
                  </a:cubicBezTo>
                  <a:cubicBezTo>
                    <a:pt x="1418" y="304"/>
                    <a:pt x="1387" y="273"/>
                    <a:pt x="1349" y="273"/>
                  </a:cubicBezTo>
                  <a:cubicBezTo>
                    <a:pt x="1319" y="273"/>
                    <a:pt x="1295" y="291"/>
                    <a:pt x="1284" y="316"/>
                  </a:cubicBezTo>
                  <a:lnTo>
                    <a:pt x="226" y="316"/>
                  </a:lnTo>
                  <a:lnTo>
                    <a:pt x="165" y="316"/>
                  </a:lnTo>
                  <a:lnTo>
                    <a:pt x="165" y="53"/>
                  </a:lnTo>
                  <a:lnTo>
                    <a:pt x="226" y="53"/>
                  </a:lnTo>
                  <a:lnTo>
                    <a:pt x="1812" y="53"/>
                  </a:lnTo>
                  <a:lnTo>
                    <a:pt x="1843" y="53"/>
                  </a:lnTo>
                  <a:lnTo>
                    <a:pt x="1894" y="53"/>
                  </a:lnTo>
                  <a:lnTo>
                    <a:pt x="1894" y="316"/>
                  </a:lnTo>
                  <a:lnTo>
                    <a:pt x="1843" y="316"/>
                  </a:lnTo>
                  <a:lnTo>
                    <a:pt x="1794" y="316"/>
                  </a:lnTo>
                  <a:lnTo>
                    <a:pt x="1626" y="316"/>
                  </a:lnTo>
                  <a:cubicBezTo>
                    <a:pt x="1615" y="291"/>
                    <a:pt x="1590" y="273"/>
                    <a:pt x="1562" y="273"/>
                  </a:cubicBezTo>
                  <a:cubicBezTo>
                    <a:pt x="1523" y="273"/>
                    <a:pt x="1492" y="304"/>
                    <a:pt x="1492" y="342"/>
                  </a:cubicBezTo>
                  <a:cubicBezTo>
                    <a:pt x="1492" y="381"/>
                    <a:pt x="1523" y="412"/>
                    <a:pt x="1562" y="412"/>
                  </a:cubicBezTo>
                  <a:cubicBezTo>
                    <a:pt x="1590" y="412"/>
                    <a:pt x="1615" y="394"/>
                    <a:pt x="1626" y="369"/>
                  </a:cubicBezTo>
                  <a:lnTo>
                    <a:pt x="1794" y="369"/>
                  </a:lnTo>
                  <a:lnTo>
                    <a:pt x="1843" y="369"/>
                  </a:lnTo>
                  <a:lnTo>
                    <a:pt x="2013" y="369"/>
                  </a:lnTo>
                  <a:cubicBezTo>
                    <a:pt x="2044" y="369"/>
                    <a:pt x="2070" y="343"/>
                    <a:pt x="2070" y="312"/>
                  </a:cubicBezTo>
                  <a:lnTo>
                    <a:pt x="2070" y="57"/>
                  </a:lnTo>
                  <a:cubicBezTo>
                    <a:pt x="2070" y="25"/>
                    <a:pt x="2044" y="0"/>
                    <a:pt x="2013" y="0"/>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97" name="Freeform 207"/>
            <p:cNvSpPr>
              <a:spLocks/>
            </p:cNvSpPr>
            <p:nvPr/>
          </p:nvSpPr>
          <p:spPr bwMode="auto">
            <a:xfrm>
              <a:off x="2251075" y="949326"/>
              <a:ext cx="17463" cy="17463"/>
            </a:xfrm>
            <a:custGeom>
              <a:avLst/>
              <a:gdLst>
                <a:gd name="T0" fmla="*/ 0 w 43"/>
                <a:gd name="T1" fmla="*/ 2147483647 h 43"/>
                <a:gd name="T2" fmla="*/ 0 w 43"/>
                <a:gd name="T3" fmla="*/ 2147483647 h 43"/>
                <a:gd name="T4" fmla="*/ 2147483647 w 43"/>
                <a:gd name="T5" fmla="*/ 2147483647 h 43"/>
                <a:gd name="T6" fmla="*/ 2147483647 w 43"/>
                <a:gd name="T7" fmla="*/ 0 h 43"/>
                <a:gd name="T8" fmla="*/ 0 w 43"/>
                <a:gd name="T9" fmla="*/ 0 h 43"/>
                <a:gd name="T10" fmla="*/ 0 w 43"/>
                <a:gd name="T11" fmla="*/ 2147483647 h 43"/>
                <a:gd name="T12" fmla="*/ 0 60000 65536"/>
                <a:gd name="T13" fmla="*/ 0 60000 65536"/>
                <a:gd name="T14" fmla="*/ 0 60000 65536"/>
                <a:gd name="T15" fmla="*/ 0 60000 65536"/>
                <a:gd name="T16" fmla="*/ 0 60000 65536"/>
                <a:gd name="T17" fmla="*/ 0 60000 65536"/>
                <a:gd name="T18" fmla="*/ 0 w 43"/>
                <a:gd name="T19" fmla="*/ 0 h 43"/>
                <a:gd name="T20" fmla="*/ 43 w 4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43" h="43">
                  <a:moveTo>
                    <a:pt x="0" y="43"/>
                  </a:moveTo>
                  <a:lnTo>
                    <a:pt x="0" y="43"/>
                  </a:lnTo>
                  <a:lnTo>
                    <a:pt x="43" y="43"/>
                  </a:lnTo>
                  <a:lnTo>
                    <a:pt x="43" y="0"/>
                  </a:lnTo>
                  <a:lnTo>
                    <a:pt x="0" y="0"/>
                  </a:lnTo>
                  <a:lnTo>
                    <a:pt x="0" y="43"/>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98" name="Freeform 208"/>
            <p:cNvSpPr>
              <a:spLocks/>
            </p:cNvSpPr>
            <p:nvPr/>
          </p:nvSpPr>
          <p:spPr bwMode="auto">
            <a:xfrm>
              <a:off x="3036888" y="949326"/>
              <a:ext cx="19050" cy="17463"/>
            </a:xfrm>
            <a:custGeom>
              <a:avLst/>
              <a:gdLst>
                <a:gd name="T0" fmla="*/ 0 w 43"/>
                <a:gd name="T1" fmla="*/ 2147483647 h 43"/>
                <a:gd name="T2" fmla="*/ 0 w 43"/>
                <a:gd name="T3" fmla="*/ 2147483647 h 43"/>
                <a:gd name="T4" fmla="*/ 2147483647 w 43"/>
                <a:gd name="T5" fmla="*/ 2147483647 h 43"/>
                <a:gd name="T6" fmla="*/ 2147483647 w 43"/>
                <a:gd name="T7" fmla="*/ 0 h 43"/>
                <a:gd name="T8" fmla="*/ 0 w 43"/>
                <a:gd name="T9" fmla="*/ 0 h 43"/>
                <a:gd name="T10" fmla="*/ 0 w 43"/>
                <a:gd name="T11" fmla="*/ 2147483647 h 43"/>
                <a:gd name="T12" fmla="*/ 0 60000 65536"/>
                <a:gd name="T13" fmla="*/ 0 60000 65536"/>
                <a:gd name="T14" fmla="*/ 0 60000 65536"/>
                <a:gd name="T15" fmla="*/ 0 60000 65536"/>
                <a:gd name="T16" fmla="*/ 0 60000 65536"/>
                <a:gd name="T17" fmla="*/ 0 60000 65536"/>
                <a:gd name="T18" fmla="*/ 0 w 43"/>
                <a:gd name="T19" fmla="*/ 0 h 43"/>
                <a:gd name="T20" fmla="*/ 43 w 4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43" h="43">
                  <a:moveTo>
                    <a:pt x="0" y="43"/>
                  </a:moveTo>
                  <a:lnTo>
                    <a:pt x="0" y="43"/>
                  </a:lnTo>
                  <a:lnTo>
                    <a:pt x="43" y="43"/>
                  </a:lnTo>
                  <a:lnTo>
                    <a:pt x="43" y="0"/>
                  </a:lnTo>
                  <a:lnTo>
                    <a:pt x="0" y="0"/>
                  </a:lnTo>
                  <a:lnTo>
                    <a:pt x="0" y="43"/>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399" name="Freeform 209"/>
            <p:cNvSpPr>
              <a:spLocks/>
            </p:cNvSpPr>
            <p:nvPr/>
          </p:nvSpPr>
          <p:spPr bwMode="auto">
            <a:xfrm>
              <a:off x="2365375" y="900113"/>
              <a:ext cx="87313" cy="25400"/>
            </a:xfrm>
            <a:custGeom>
              <a:avLst/>
              <a:gdLst>
                <a:gd name="T0" fmla="*/ 2147483647 w 210"/>
                <a:gd name="T1" fmla="*/ 0 h 60"/>
                <a:gd name="T2" fmla="*/ 2147483647 w 210"/>
                <a:gd name="T3" fmla="*/ 0 h 60"/>
                <a:gd name="T4" fmla="*/ 0 w 210"/>
                <a:gd name="T5" fmla="*/ 0 h 60"/>
                <a:gd name="T6" fmla="*/ 0 w 210"/>
                <a:gd name="T7" fmla="*/ 2147483647 h 60"/>
                <a:gd name="T8" fmla="*/ 2147483647 w 210"/>
                <a:gd name="T9" fmla="*/ 2147483647 h 60"/>
                <a:gd name="T10" fmla="*/ 2147483647 w 210"/>
                <a:gd name="T11" fmla="*/ 0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167" y="0"/>
                  </a:moveTo>
                  <a:lnTo>
                    <a:pt x="167" y="0"/>
                  </a:lnTo>
                  <a:lnTo>
                    <a:pt x="0" y="0"/>
                  </a:lnTo>
                  <a:lnTo>
                    <a:pt x="0" y="60"/>
                  </a:lnTo>
                  <a:lnTo>
                    <a:pt x="210" y="60"/>
                  </a:lnTo>
                  <a:lnTo>
                    <a:pt x="16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00" name="Freeform 210"/>
            <p:cNvSpPr>
              <a:spLocks/>
            </p:cNvSpPr>
            <p:nvPr/>
          </p:nvSpPr>
          <p:spPr bwMode="auto">
            <a:xfrm>
              <a:off x="2444750" y="903288"/>
              <a:ext cx="23813" cy="19050"/>
            </a:xfrm>
            <a:custGeom>
              <a:avLst/>
              <a:gdLst>
                <a:gd name="T0" fmla="*/ 2147483647 w 57"/>
                <a:gd name="T1" fmla="*/ 0 h 43"/>
                <a:gd name="T2" fmla="*/ 2147483647 w 57"/>
                <a:gd name="T3" fmla="*/ 0 h 43"/>
                <a:gd name="T4" fmla="*/ 0 w 57"/>
                <a:gd name="T5" fmla="*/ 0 h 43"/>
                <a:gd name="T6" fmla="*/ 2147483647 w 57"/>
                <a:gd name="T7" fmla="*/ 2147483647 h 43"/>
                <a:gd name="T8" fmla="*/ 2147483647 w 57"/>
                <a:gd name="T9" fmla="*/ 2147483647 h 43"/>
                <a:gd name="T10" fmla="*/ 2147483647 w 57"/>
                <a:gd name="T11" fmla="*/ 0 h 43"/>
                <a:gd name="T12" fmla="*/ 0 60000 65536"/>
                <a:gd name="T13" fmla="*/ 0 60000 65536"/>
                <a:gd name="T14" fmla="*/ 0 60000 65536"/>
                <a:gd name="T15" fmla="*/ 0 60000 65536"/>
                <a:gd name="T16" fmla="*/ 0 60000 65536"/>
                <a:gd name="T17" fmla="*/ 0 60000 65536"/>
                <a:gd name="T18" fmla="*/ 0 w 57"/>
                <a:gd name="T19" fmla="*/ 0 h 43"/>
                <a:gd name="T20" fmla="*/ 57 w 5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7" h="43">
                  <a:moveTo>
                    <a:pt x="57" y="0"/>
                  </a:moveTo>
                  <a:lnTo>
                    <a:pt x="57" y="0"/>
                  </a:lnTo>
                  <a:lnTo>
                    <a:pt x="0" y="0"/>
                  </a:lnTo>
                  <a:lnTo>
                    <a:pt x="30" y="43"/>
                  </a:lnTo>
                  <a:lnTo>
                    <a:pt x="57" y="43"/>
                  </a:lnTo>
                  <a:lnTo>
                    <a:pt x="5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01" name="Freeform 211"/>
            <p:cNvSpPr>
              <a:spLocks/>
            </p:cNvSpPr>
            <p:nvPr/>
          </p:nvSpPr>
          <p:spPr bwMode="auto">
            <a:xfrm>
              <a:off x="2365375" y="939801"/>
              <a:ext cx="87313" cy="25400"/>
            </a:xfrm>
            <a:custGeom>
              <a:avLst/>
              <a:gdLst>
                <a:gd name="T0" fmla="*/ 0 w 210"/>
                <a:gd name="T1" fmla="*/ 2147483647 h 60"/>
                <a:gd name="T2" fmla="*/ 0 w 210"/>
                <a:gd name="T3" fmla="*/ 2147483647 h 60"/>
                <a:gd name="T4" fmla="*/ 2147483647 w 210"/>
                <a:gd name="T5" fmla="*/ 2147483647 h 60"/>
                <a:gd name="T6" fmla="*/ 2147483647 w 210"/>
                <a:gd name="T7" fmla="*/ 0 h 60"/>
                <a:gd name="T8" fmla="*/ 0 w 210"/>
                <a:gd name="T9" fmla="*/ 0 h 60"/>
                <a:gd name="T10" fmla="*/ 0 w 210"/>
                <a:gd name="T11" fmla="*/ 2147483647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60"/>
                  </a:moveTo>
                  <a:lnTo>
                    <a:pt x="0" y="60"/>
                  </a:lnTo>
                  <a:lnTo>
                    <a:pt x="210" y="60"/>
                  </a:lnTo>
                  <a:lnTo>
                    <a:pt x="167"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02" name="Freeform 212"/>
            <p:cNvSpPr>
              <a:spLocks/>
            </p:cNvSpPr>
            <p:nvPr/>
          </p:nvSpPr>
          <p:spPr bwMode="auto">
            <a:xfrm>
              <a:off x="2444750" y="942976"/>
              <a:ext cx="23813" cy="17463"/>
            </a:xfrm>
            <a:custGeom>
              <a:avLst/>
              <a:gdLst>
                <a:gd name="T0" fmla="*/ 2147483647 w 57"/>
                <a:gd name="T1" fmla="*/ 2147483647 h 42"/>
                <a:gd name="T2" fmla="*/ 2147483647 w 57"/>
                <a:gd name="T3" fmla="*/ 2147483647 h 42"/>
                <a:gd name="T4" fmla="*/ 2147483647 w 57"/>
                <a:gd name="T5" fmla="*/ 0 h 42"/>
                <a:gd name="T6" fmla="*/ 0 w 57"/>
                <a:gd name="T7" fmla="*/ 0 h 42"/>
                <a:gd name="T8" fmla="*/ 2147483647 w 57"/>
                <a:gd name="T9" fmla="*/ 2147483647 h 42"/>
                <a:gd name="T10" fmla="*/ 2147483647 w 57"/>
                <a:gd name="T11" fmla="*/ 2147483647 h 42"/>
                <a:gd name="T12" fmla="*/ 0 60000 65536"/>
                <a:gd name="T13" fmla="*/ 0 60000 65536"/>
                <a:gd name="T14" fmla="*/ 0 60000 65536"/>
                <a:gd name="T15" fmla="*/ 0 60000 65536"/>
                <a:gd name="T16" fmla="*/ 0 60000 65536"/>
                <a:gd name="T17" fmla="*/ 0 60000 65536"/>
                <a:gd name="T18" fmla="*/ 0 w 57"/>
                <a:gd name="T19" fmla="*/ 0 h 42"/>
                <a:gd name="T20" fmla="*/ 57 w 57"/>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7" h="42">
                  <a:moveTo>
                    <a:pt x="57" y="42"/>
                  </a:moveTo>
                  <a:lnTo>
                    <a:pt x="57" y="42"/>
                  </a:lnTo>
                  <a:lnTo>
                    <a:pt x="57" y="0"/>
                  </a:lnTo>
                  <a:lnTo>
                    <a:pt x="0" y="0"/>
                  </a:lnTo>
                  <a:lnTo>
                    <a:pt x="30" y="42"/>
                  </a:lnTo>
                  <a:lnTo>
                    <a:pt x="57" y="42"/>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03" name="Freeform 213"/>
            <p:cNvSpPr>
              <a:spLocks/>
            </p:cNvSpPr>
            <p:nvPr/>
          </p:nvSpPr>
          <p:spPr bwMode="auto">
            <a:xfrm>
              <a:off x="2519363" y="900113"/>
              <a:ext cx="88900" cy="25400"/>
            </a:xfrm>
            <a:custGeom>
              <a:avLst/>
              <a:gdLst>
                <a:gd name="T0" fmla="*/ 2147483647 w 212"/>
                <a:gd name="T1" fmla="*/ 0 h 60"/>
                <a:gd name="T2" fmla="*/ 2147483647 w 212"/>
                <a:gd name="T3" fmla="*/ 0 h 60"/>
                <a:gd name="T4" fmla="*/ 0 w 212"/>
                <a:gd name="T5" fmla="*/ 0 h 60"/>
                <a:gd name="T6" fmla="*/ 0 w 212"/>
                <a:gd name="T7" fmla="*/ 2147483647 h 60"/>
                <a:gd name="T8" fmla="*/ 2147483647 w 212"/>
                <a:gd name="T9" fmla="*/ 2147483647 h 60"/>
                <a:gd name="T10" fmla="*/ 2147483647 w 212"/>
                <a:gd name="T11" fmla="*/ 0 h 60"/>
                <a:gd name="T12" fmla="*/ 0 60000 65536"/>
                <a:gd name="T13" fmla="*/ 0 60000 65536"/>
                <a:gd name="T14" fmla="*/ 0 60000 65536"/>
                <a:gd name="T15" fmla="*/ 0 60000 65536"/>
                <a:gd name="T16" fmla="*/ 0 60000 65536"/>
                <a:gd name="T17" fmla="*/ 0 60000 65536"/>
                <a:gd name="T18" fmla="*/ 0 w 212"/>
                <a:gd name="T19" fmla="*/ 0 h 60"/>
                <a:gd name="T20" fmla="*/ 212 w 212"/>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2" h="60">
                  <a:moveTo>
                    <a:pt x="169" y="0"/>
                  </a:moveTo>
                  <a:lnTo>
                    <a:pt x="169" y="0"/>
                  </a:lnTo>
                  <a:lnTo>
                    <a:pt x="0" y="0"/>
                  </a:lnTo>
                  <a:lnTo>
                    <a:pt x="0" y="60"/>
                  </a:lnTo>
                  <a:lnTo>
                    <a:pt x="212" y="60"/>
                  </a:lnTo>
                  <a:lnTo>
                    <a:pt x="169"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04" name="Freeform 214"/>
            <p:cNvSpPr>
              <a:spLocks/>
            </p:cNvSpPr>
            <p:nvPr/>
          </p:nvSpPr>
          <p:spPr bwMode="auto">
            <a:xfrm>
              <a:off x="2600325" y="903288"/>
              <a:ext cx="25400" cy="19050"/>
            </a:xfrm>
            <a:custGeom>
              <a:avLst/>
              <a:gdLst>
                <a:gd name="T0" fmla="*/ 2147483647 w 58"/>
                <a:gd name="T1" fmla="*/ 0 h 43"/>
                <a:gd name="T2" fmla="*/ 2147483647 w 58"/>
                <a:gd name="T3" fmla="*/ 0 h 43"/>
                <a:gd name="T4" fmla="*/ 0 w 58"/>
                <a:gd name="T5" fmla="*/ 0 h 43"/>
                <a:gd name="T6" fmla="*/ 2147483647 w 58"/>
                <a:gd name="T7" fmla="*/ 2147483647 h 43"/>
                <a:gd name="T8" fmla="*/ 2147483647 w 58"/>
                <a:gd name="T9" fmla="*/ 2147483647 h 43"/>
                <a:gd name="T10" fmla="*/ 2147483647 w 58"/>
                <a:gd name="T11" fmla="*/ 0 h 43"/>
                <a:gd name="T12" fmla="*/ 0 60000 65536"/>
                <a:gd name="T13" fmla="*/ 0 60000 65536"/>
                <a:gd name="T14" fmla="*/ 0 60000 65536"/>
                <a:gd name="T15" fmla="*/ 0 60000 65536"/>
                <a:gd name="T16" fmla="*/ 0 60000 65536"/>
                <a:gd name="T17" fmla="*/ 0 60000 65536"/>
                <a:gd name="T18" fmla="*/ 0 w 58"/>
                <a:gd name="T19" fmla="*/ 0 h 43"/>
                <a:gd name="T20" fmla="*/ 58 w 58"/>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8" h="43">
                  <a:moveTo>
                    <a:pt x="58" y="0"/>
                  </a:moveTo>
                  <a:lnTo>
                    <a:pt x="58" y="0"/>
                  </a:lnTo>
                  <a:lnTo>
                    <a:pt x="0" y="0"/>
                  </a:lnTo>
                  <a:lnTo>
                    <a:pt x="31" y="43"/>
                  </a:lnTo>
                  <a:lnTo>
                    <a:pt x="58" y="43"/>
                  </a:lnTo>
                  <a:lnTo>
                    <a:pt x="58"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05" name="Freeform 215"/>
            <p:cNvSpPr>
              <a:spLocks/>
            </p:cNvSpPr>
            <p:nvPr/>
          </p:nvSpPr>
          <p:spPr bwMode="auto">
            <a:xfrm>
              <a:off x="2519363" y="939801"/>
              <a:ext cx="88900" cy="25400"/>
            </a:xfrm>
            <a:custGeom>
              <a:avLst/>
              <a:gdLst>
                <a:gd name="T0" fmla="*/ 0 w 212"/>
                <a:gd name="T1" fmla="*/ 2147483647 h 60"/>
                <a:gd name="T2" fmla="*/ 0 w 212"/>
                <a:gd name="T3" fmla="*/ 2147483647 h 60"/>
                <a:gd name="T4" fmla="*/ 2147483647 w 212"/>
                <a:gd name="T5" fmla="*/ 2147483647 h 60"/>
                <a:gd name="T6" fmla="*/ 2147483647 w 212"/>
                <a:gd name="T7" fmla="*/ 0 h 60"/>
                <a:gd name="T8" fmla="*/ 0 w 212"/>
                <a:gd name="T9" fmla="*/ 0 h 60"/>
                <a:gd name="T10" fmla="*/ 0 w 212"/>
                <a:gd name="T11" fmla="*/ 2147483647 h 60"/>
                <a:gd name="T12" fmla="*/ 0 60000 65536"/>
                <a:gd name="T13" fmla="*/ 0 60000 65536"/>
                <a:gd name="T14" fmla="*/ 0 60000 65536"/>
                <a:gd name="T15" fmla="*/ 0 60000 65536"/>
                <a:gd name="T16" fmla="*/ 0 60000 65536"/>
                <a:gd name="T17" fmla="*/ 0 60000 65536"/>
                <a:gd name="T18" fmla="*/ 0 w 212"/>
                <a:gd name="T19" fmla="*/ 0 h 60"/>
                <a:gd name="T20" fmla="*/ 212 w 212"/>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2" h="60">
                  <a:moveTo>
                    <a:pt x="0" y="60"/>
                  </a:moveTo>
                  <a:lnTo>
                    <a:pt x="0" y="60"/>
                  </a:lnTo>
                  <a:lnTo>
                    <a:pt x="212" y="60"/>
                  </a:lnTo>
                  <a:lnTo>
                    <a:pt x="169"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06" name="Freeform 216"/>
            <p:cNvSpPr>
              <a:spLocks/>
            </p:cNvSpPr>
            <p:nvPr/>
          </p:nvSpPr>
          <p:spPr bwMode="auto">
            <a:xfrm>
              <a:off x="2600325" y="942976"/>
              <a:ext cx="25400" cy="17463"/>
            </a:xfrm>
            <a:custGeom>
              <a:avLst/>
              <a:gdLst>
                <a:gd name="T0" fmla="*/ 2147483647 w 58"/>
                <a:gd name="T1" fmla="*/ 2147483647 h 42"/>
                <a:gd name="T2" fmla="*/ 2147483647 w 58"/>
                <a:gd name="T3" fmla="*/ 2147483647 h 42"/>
                <a:gd name="T4" fmla="*/ 2147483647 w 58"/>
                <a:gd name="T5" fmla="*/ 0 h 42"/>
                <a:gd name="T6" fmla="*/ 0 w 58"/>
                <a:gd name="T7" fmla="*/ 0 h 42"/>
                <a:gd name="T8" fmla="*/ 2147483647 w 58"/>
                <a:gd name="T9" fmla="*/ 2147483647 h 42"/>
                <a:gd name="T10" fmla="*/ 2147483647 w 58"/>
                <a:gd name="T11" fmla="*/ 2147483647 h 42"/>
                <a:gd name="T12" fmla="*/ 0 60000 65536"/>
                <a:gd name="T13" fmla="*/ 0 60000 65536"/>
                <a:gd name="T14" fmla="*/ 0 60000 65536"/>
                <a:gd name="T15" fmla="*/ 0 60000 65536"/>
                <a:gd name="T16" fmla="*/ 0 60000 65536"/>
                <a:gd name="T17" fmla="*/ 0 60000 65536"/>
                <a:gd name="T18" fmla="*/ 0 w 58"/>
                <a:gd name="T19" fmla="*/ 0 h 42"/>
                <a:gd name="T20" fmla="*/ 58 w 58"/>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8" h="42">
                  <a:moveTo>
                    <a:pt x="58" y="42"/>
                  </a:moveTo>
                  <a:lnTo>
                    <a:pt x="58" y="42"/>
                  </a:lnTo>
                  <a:lnTo>
                    <a:pt x="58" y="0"/>
                  </a:lnTo>
                  <a:lnTo>
                    <a:pt x="0" y="0"/>
                  </a:lnTo>
                  <a:lnTo>
                    <a:pt x="31" y="42"/>
                  </a:lnTo>
                  <a:lnTo>
                    <a:pt x="58" y="42"/>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07" name="Freeform 217"/>
            <p:cNvSpPr>
              <a:spLocks/>
            </p:cNvSpPr>
            <p:nvPr/>
          </p:nvSpPr>
          <p:spPr bwMode="auto">
            <a:xfrm>
              <a:off x="2679700" y="900113"/>
              <a:ext cx="87313" cy="25400"/>
            </a:xfrm>
            <a:custGeom>
              <a:avLst/>
              <a:gdLst>
                <a:gd name="T0" fmla="*/ 2147483647 w 210"/>
                <a:gd name="T1" fmla="*/ 0 h 60"/>
                <a:gd name="T2" fmla="*/ 2147483647 w 210"/>
                <a:gd name="T3" fmla="*/ 0 h 60"/>
                <a:gd name="T4" fmla="*/ 0 w 210"/>
                <a:gd name="T5" fmla="*/ 0 h 60"/>
                <a:gd name="T6" fmla="*/ 0 w 210"/>
                <a:gd name="T7" fmla="*/ 2147483647 h 60"/>
                <a:gd name="T8" fmla="*/ 2147483647 w 210"/>
                <a:gd name="T9" fmla="*/ 2147483647 h 60"/>
                <a:gd name="T10" fmla="*/ 2147483647 w 210"/>
                <a:gd name="T11" fmla="*/ 0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167" y="0"/>
                  </a:moveTo>
                  <a:lnTo>
                    <a:pt x="167" y="0"/>
                  </a:lnTo>
                  <a:lnTo>
                    <a:pt x="0" y="0"/>
                  </a:lnTo>
                  <a:lnTo>
                    <a:pt x="0" y="60"/>
                  </a:lnTo>
                  <a:lnTo>
                    <a:pt x="210" y="60"/>
                  </a:lnTo>
                  <a:lnTo>
                    <a:pt x="16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08" name="Freeform 218"/>
            <p:cNvSpPr>
              <a:spLocks/>
            </p:cNvSpPr>
            <p:nvPr/>
          </p:nvSpPr>
          <p:spPr bwMode="auto">
            <a:xfrm>
              <a:off x="2759075" y="903288"/>
              <a:ext cx="23813" cy="19050"/>
            </a:xfrm>
            <a:custGeom>
              <a:avLst/>
              <a:gdLst>
                <a:gd name="T0" fmla="*/ 2147483647 w 57"/>
                <a:gd name="T1" fmla="*/ 0 h 43"/>
                <a:gd name="T2" fmla="*/ 2147483647 w 57"/>
                <a:gd name="T3" fmla="*/ 0 h 43"/>
                <a:gd name="T4" fmla="*/ 0 w 57"/>
                <a:gd name="T5" fmla="*/ 0 h 43"/>
                <a:gd name="T6" fmla="*/ 2147483647 w 57"/>
                <a:gd name="T7" fmla="*/ 2147483647 h 43"/>
                <a:gd name="T8" fmla="*/ 2147483647 w 57"/>
                <a:gd name="T9" fmla="*/ 2147483647 h 43"/>
                <a:gd name="T10" fmla="*/ 2147483647 w 57"/>
                <a:gd name="T11" fmla="*/ 0 h 43"/>
                <a:gd name="T12" fmla="*/ 0 60000 65536"/>
                <a:gd name="T13" fmla="*/ 0 60000 65536"/>
                <a:gd name="T14" fmla="*/ 0 60000 65536"/>
                <a:gd name="T15" fmla="*/ 0 60000 65536"/>
                <a:gd name="T16" fmla="*/ 0 60000 65536"/>
                <a:gd name="T17" fmla="*/ 0 60000 65536"/>
                <a:gd name="T18" fmla="*/ 0 w 57"/>
                <a:gd name="T19" fmla="*/ 0 h 43"/>
                <a:gd name="T20" fmla="*/ 57 w 5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7" h="43">
                  <a:moveTo>
                    <a:pt x="57" y="0"/>
                  </a:moveTo>
                  <a:lnTo>
                    <a:pt x="57" y="0"/>
                  </a:lnTo>
                  <a:lnTo>
                    <a:pt x="0" y="0"/>
                  </a:lnTo>
                  <a:lnTo>
                    <a:pt x="31" y="43"/>
                  </a:lnTo>
                  <a:lnTo>
                    <a:pt x="57" y="43"/>
                  </a:lnTo>
                  <a:lnTo>
                    <a:pt x="5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09" name="Freeform 219"/>
            <p:cNvSpPr>
              <a:spLocks/>
            </p:cNvSpPr>
            <p:nvPr/>
          </p:nvSpPr>
          <p:spPr bwMode="auto">
            <a:xfrm>
              <a:off x="2679700" y="939801"/>
              <a:ext cx="87313" cy="25400"/>
            </a:xfrm>
            <a:custGeom>
              <a:avLst/>
              <a:gdLst>
                <a:gd name="T0" fmla="*/ 0 w 210"/>
                <a:gd name="T1" fmla="*/ 2147483647 h 60"/>
                <a:gd name="T2" fmla="*/ 0 w 210"/>
                <a:gd name="T3" fmla="*/ 2147483647 h 60"/>
                <a:gd name="T4" fmla="*/ 2147483647 w 210"/>
                <a:gd name="T5" fmla="*/ 2147483647 h 60"/>
                <a:gd name="T6" fmla="*/ 2147483647 w 210"/>
                <a:gd name="T7" fmla="*/ 0 h 60"/>
                <a:gd name="T8" fmla="*/ 0 w 210"/>
                <a:gd name="T9" fmla="*/ 0 h 60"/>
                <a:gd name="T10" fmla="*/ 0 w 210"/>
                <a:gd name="T11" fmla="*/ 2147483647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60"/>
                  </a:moveTo>
                  <a:lnTo>
                    <a:pt x="0" y="60"/>
                  </a:lnTo>
                  <a:lnTo>
                    <a:pt x="210" y="60"/>
                  </a:lnTo>
                  <a:lnTo>
                    <a:pt x="167"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10" name="Freeform 220"/>
            <p:cNvSpPr>
              <a:spLocks/>
            </p:cNvSpPr>
            <p:nvPr/>
          </p:nvSpPr>
          <p:spPr bwMode="auto">
            <a:xfrm>
              <a:off x="2759075" y="942976"/>
              <a:ext cx="23813" cy="17463"/>
            </a:xfrm>
            <a:custGeom>
              <a:avLst/>
              <a:gdLst>
                <a:gd name="T0" fmla="*/ 2147483647 w 57"/>
                <a:gd name="T1" fmla="*/ 2147483647 h 42"/>
                <a:gd name="T2" fmla="*/ 2147483647 w 57"/>
                <a:gd name="T3" fmla="*/ 2147483647 h 42"/>
                <a:gd name="T4" fmla="*/ 2147483647 w 57"/>
                <a:gd name="T5" fmla="*/ 0 h 42"/>
                <a:gd name="T6" fmla="*/ 0 w 57"/>
                <a:gd name="T7" fmla="*/ 0 h 42"/>
                <a:gd name="T8" fmla="*/ 2147483647 w 57"/>
                <a:gd name="T9" fmla="*/ 2147483647 h 42"/>
                <a:gd name="T10" fmla="*/ 2147483647 w 57"/>
                <a:gd name="T11" fmla="*/ 2147483647 h 42"/>
                <a:gd name="T12" fmla="*/ 0 60000 65536"/>
                <a:gd name="T13" fmla="*/ 0 60000 65536"/>
                <a:gd name="T14" fmla="*/ 0 60000 65536"/>
                <a:gd name="T15" fmla="*/ 0 60000 65536"/>
                <a:gd name="T16" fmla="*/ 0 60000 65536"/>
                <a:gd name="T17" fmla="*/ 0 60000 65536"/>
                <a:gd name="T18" fmla="*/ 0 w 57"/>
                <a:gd name="T19" fmla="*/ 0 h 42"/>
                <a:gd name="T20" fmla="*/ 57 w 57"/>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7" h="42">
                  <a:moveTo>
                    <a:pt x="57" y="42"/>
                  </a:moveTo>
                  <a:lnTo>
                    <a:pt x="57" y="42"/>
                  </a:lnTo>
                  <a:lnTo>
                    <a:pt x="57" y="0"/>
                  </a:lnTo>
                  <a:lnTo>
                    <a:pt x="0" y="0"/>
                  </a:lnTo>
                  <a:lnTo>
                    <a:pt x="31" y="42"/>
                  </a:lnTo>
                  <a:lnTo>
                    <a:pt x="57" y="42"/>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11" name="Freeform 221"/>
            <p:cNvSpPr>
              <a:spLocks/>
            </p:cNvSpPr>
            <p:nvPr/>
          </p:nvSpPr>
          <p:spPr bwMode="auto">
            <a:xfrm>
              <a:off x="2838450" y="900113"/>
              <a:ext cx="87313" cy="25400"/>
            </a:xfrm>
            <a:custGeom>
              <a:avLst/>
              <a:gdLst>
                <a:gd name="T0" fmla="*/ 0 w 210"/>
                <a:gd name="T1" fmla="*/ 0 h 60"/>
                <a:gd name="T2" fmla="*/ 0 w 210"/>
                <a:gd name="T3" fmla="*/ 0 h 60"/>
                <a:gd name="T4" fmla="*/ 0 w 210"/>
                <a:gd name="T5" fmla="*/ 2147483647 h 60"/>
                <a:gd name="T6" fmla="*/ 2147483647 w 210"/>
                <a:gd name="T7" fmla="*/ 2147483647 h 60"/>
                <a:gd name="T8" fmla="*/ 2147483647 w 210"/>
                <a:gd name="T9" fmla="*/ 0 h 60"/>
                <a:gd name="T10" fmla="*/ 0 w 210"/>
                <a:gd name="T11" fmla="*/ 0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0"/>
                  </a:moveTo>
                  <a:lnTo>
                    <a:pt x="0" y="0"/>
                  </a:lnTo>
                  <a:lnTo>
                    <a:pt x="0" y="60"/>
                  </a:lnTo>
                  <a:lnTo>
                    <a:pt x="210" y="60"/>
                  </a:lnTo>
                  <a:lnTo>
                    <a:pt x="167" y="0"/>
                  </a:lnTo>
                  <a:lnTo>
                    <a:pt x="0"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12" name="Freeform 222"/>
            <p:cNvSpPr>
              <a:spLocks/>
            </p:cNvSpPr>
            <p:nvPr/>
          </p:nvSpPr>
          <p:spPr bwMode="auto">
            <a:xfrm>
              <a:off x="2917825" y="903288"/>
              <a:ext cx="25400" cy="19050"/>
            </a:xfrm>
            <a:custGeom>
              <a:avLst/>
              <a:gdLst>
                <a:gd name="T0" fmla="*/ 2147483647 w 57"/>
                <a:gd name="T1" fmla="*/ 0 h 43"/>
                <a:gd name="T2" fmla="*/ 2147483647 w 57"/>
                <a:gd name="T3" fmla="*/ 0 h 43"/>
                <a:gd name="T4" fmla="*/ 0 w 57"/>
                <a:gd name="T5" fmla="*/ 0 h 43"/>
                <a:gd name="T6" fmla="*/ 2147483647 w 57"/>
                <a:gd name="T7" fmla="*/ 2147483647 h 43"/>
                <a:gd name="T8" fmla="*/ 2147483647 w 57"/>
                <a:gd name="T9" fmla="*/ 2147483647 h 43"/>
                <a:gd name="T10" fmla="*/ 2147483647 w 57"/>
                <a:gd name="T11" fmla="*/ 0 h 43"/>
                <a:gd name="T12" fmla="*/ 0 60000 65536"/>
                <a:gd name="T13" fmla="*/ 0 60000 65536"/>
                <a:gd name="T14" fmla="*/ 0 60000 65536"/>
                <a:gd name="T15" fmla="*/ 0 60000 65536"/>
                <a:gd name="T16" fmla="*/ 0 60000 65536"/>
                <a:gd name="T17" fmla="*/ 0 60000 65536"/>
                <a:gd name="T18" fmla="*/ 0 w 57"/>
                <a:gd name="T19" fmla="*/ 0 h 43"/>
                <a:gd name="T20" fmla="*/ 57 w 5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7" h="43">
                  <a:moveTo>
                    <a:pt x="57" y="0"/>
                  </a:moveTo>
                  <a:lnTo>
                    <a:pt x="57" y="0"/>
                  </a:lnTo>
                  <a:lnTo>
                    <a:pt x="0" y="0"/>
                  </a:lnTo>
                  <a:lnTo>
                    <a:pt x="31" y="43"/>
                  </a:lnTo>
                  <a:lnTo>
                    <a:pt x="57" y="43"/>
                  </a:lnTo>
                  <a:lnTo>
                    <a:pt x="5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13" name="Freeform 223"/>
            <p:cNvSpPr>
              <a:spLocks/>
            </p:cNvSpPr>
            <p:nvPr/>
          </p:nvSpPr>
          <p:spPr bwMode="auto">
            <a:xfrm>
              <a:off x="2838450" y="939801"/>
              <a:ext cx="87313" cy="25400"/>
            </a:xfrm>
            <a:custGeom>
              <a:avLst/>
              <a:gdLst>
                <a:gd name="T0" fmla="*/ 0 w 210"/>
                <a:gd name="T1" fmla="*/ 2147483647 h 60"/>
                <a:gd name="T2" fmla="*/ 0 w 210"/>
                <a:gd name="T3" fmla="*/ 2147483647 h 60"/>
                <a:gd name="T4" fmla="*/ 2147483647 w 210"/>
                <a:gd name="T5" fmla="*/ 2147483647 h 60"/>
                <a:gd name="T6" fmla="*/ 2147483647 w 210"/>
                <a:gd name="T7" fmla="*/ 0 h 60"/>
                <a:gd name="T8" fmla="*/ 0 w 210"/>
                <a:gd name="T9" fmla="*/ 0 h 60"/>
                <a:gd name="T10" fmla="*/ 0 w 210"/>
                <a:gd name="T11" fmla="*/ 2147483647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60"/>
                  </a:moveTo>
                  <a:lnTo>
                    <a:pt x="0" y="60"/>
                  </a:lnTo>
                  <a:lnTo>
                    <a:pt x="210" y="60"/>
                  </a:lnTo>
                  <a:lnTo>
                    <a:pt x="167"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grpSp>
      <p:grpSp>
        <p:nvGrpSpPr>
          <p:cNvPr id="414" name="组合 674"/>
          <p:cNvGrpSpPr>
            <a:grpSpLocks/>
          </p:cNvGrpSpPr>
          <p:nvPr/>
        </p:nvGrpSpPr>
        <p:grpSpPr bwMode="auto">
          <a:xfrm>
            <a:off x="10407465" y="5363015"/>
            <a:ext cx="694520" cy="139446"/>
            <a:chOff x="2219325" y="860426"/>
            <a:chExt cx="868363" cy="174625"/>
          </a:xfrm>
          <a:solidFill>
            <a:schemeClr val="tx1">
              <a:lumMod val="65000"/>
              <a:lumOff val="35000"/>
            </a:schemeClr>
          </a:solidFill>
        </p:grpSpPr>
        <p:sp>
          <p:nvSpPr>
            <p:cNvPr id="415" name="Freeform 206"/>
            <p:cNvSpPr>
              <a:spLocks noEditPoints="1"/>
            </p:cNvSpPr>
            <p:nvPr/>
          </p:nvSpPr>
          <p:spPr bwMode="auto">
            <a:xfrm>
              <a:off x="2219325" y="860426"/>
              <a:ext cx="868363" cy="174625"/>
            </a:xfrm>
            <a:custGeom>
              <a:avLst/>
              <a:gdLst>
                <a:gd name="T0" fmla="*/ 2147483647 w 2070"/>
                <a:gd name="T1" fmla="*/ 2147483647 h 412"/>
                <a:gd name="T2" fmla="*/ 2147483647 w 2070"/>
                <a:gd name="T3" fmla="*/ 2147483647 h 412"/>
                <a:gd name="T4" fmla="*/ 2147483647 w 2070"/>
                <a:gd name="T5" fmla="*/ 2147483647 h 412"/>
                <a:gd name="T6" fmla="*/ 2147483647 w 2070"/>
                <a:gd name="T7" fmla="*/ 2147483647 h 412"/>
                <a:gd name="T8" fmla="*/ 2147483647 w 2070"/>
                <a:gd name="T9" fmla="*/ 2147483647 h 412"/>
                <a:gd name="T10" fmla="*/ 2147483647 w 2070"/>
                <a:gd name="T11" fmla="*/ 2147483647 h 412"/>
                <a:gd name="T12" fmla="*/ 2147483647 w 2070"/>
                <a:gd name="T13" fmla="*/ 2147483647 h 412"/>
                <a:gd name="T14" fmla="*/ 2147483647 w 2070"/>
                <a:gd name="T15" fmla="*/ 2147483647 h 412"/>
                <a:gd name="T16" fmla="*/ 2147483647 w 2070"/>
                <a:gd name="T17" fmla="*/ 2147483647 h 412"/>
                <a:gd name="T18" fmla="*/ 2147483647 w 2070"/>
                <a:gd name="T19" fmla="*/ 2147483647 h 412"/>
                <a:gd name="T20" fmla="*/ 2147483647 w 2070"/>
                <a:gd name="T21" fmla="*/ 2147483647 h 412"/>
                <a:gd name="T22" fmla="*/ 2147483647 w 2070"/>
                <a:gd name="T23" fmla="*/ 2147483647 h 412"/>
                <a:gd name="T24" fmla="*/ 2147483647 w 2070"/>
                <a:gd name="T25" fmla="*/ 2147483647 h 412"/>
                <a:gd name="T26" fmla="*/ 2147483647 w 2070"/>
                <a:gd name="T27" fmla="*/ 2147483647 h 412"/>
                <a:gd name="T28" fmla="*/ 2147483647 w 2070"/>
                <a:gd name="T29" fmla="*/ 0 h 412"/>
                <a:gd name="T30" fmla="*/ 2147483647 w 2070"/>
                <a:gd name="T31" fmla="*/ 0 h 412"/>
                <a:gd name="T32" fmla="*/ 2147483647 w 2070"/>
                <a:gd name="T33" fmla="*/ 0 h 412"/>
                <a:gd name="T34" fmla="*/ 0 w 2070"/>
                <a:gd name="T35" fmla="*/ 2147483647 h 412"/>
                <a:gd name="T36" fmla="*/ 2147483647 w 2070"/>
                <a:gd name="T37" fmla="*/ 2147483647 h 412"/>
                <a:gd name="T38" fmla="*/ 2147483647 w 2070"/>
                <a:gd name="T39" fmla="*/ 2147483647 h 412"/>
                <a:gd name="T40" fmla="*/ 2147483647 w 2070"/>
                <a:gd name="T41" fmla="*/ 2147483647 h 412"/>
                <a:gd name="T42" fmla="*/ 2147483647 w 2070"/>
                <a:gd name="T43" fmla="*/ 2147483647 h 412"/>
                <a:gd name="T44" fmla="*/ 2147483647 w 2070"/>
                <a:gd name="T45" fmla="*/ 2147483647 h 412"/>
                <a:gd name="T46" fmla="*/ 2147483647 w 2070"/>
                <a:gd name="T47" fmla="*/ 2147483647 h 412"/>
                <a:gd name="T48" fmla="*/ 2147483647 w 2070"/>
                <a:gd name="T49" fmla="*/ 2147483647 h 412"/>
                <a:gd name="T50" fmla="*/ 2147483647 w 2070"/>
                <a:gd name="T51" fmla="*/ 2147483647 h 412"/>
                <a:gd name="T52" fmla="*/ 2147483647 w 2070"/>
                <a:gd name="T53" fmla="*/ 2147483647 h 412"/>
                <a:gd name="T54" fmla="*/ 2147483647 w 2070"/>
                <a:gd name="T55" fmla="*/ 2147483647 h 412"/>
                <a:gd name="T56" fmla="*/ 2147483647 w 2070"/>
                <a:gd name="T57" fmla="*/ 2147483647 h 412"/>
                <a:gd name="T58" fmla="*/ 2147483647 w 2070"/>
                <a:gd name="T59" fmla="*/ 2147483647 h 412"/>
                <a:gd name="T60" fmla="*/ 2147483647 w 2070"/>
                <a:gd name="T61" fmla="*/ 2147483647 h 412"/>
                <a:gd name="T62" fmla="*/ 2147483647 w 2070"/>
                <a:gd name="T63" fmla="*/ 0 h 4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70"/>
                <a:gd name="T97" fmla="*/ 0 h 412"/>
                <a:gd name="T98" fmla="*/ 2070 w 2070"/>
                <a:gd name="T99" fmla="*/ 412 h 4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70" h="412">
                  <a:moveTo>
                    <a:pt x="2013" y="316"/>
                  </a:moveTo>
                  <a:lnTo>
                    <a:pt x="2013" y="316"/>
                  </a:lnTo>
                  <a:lnTo>
                    <a:pt x="1921" y="316"/>
                  </a:lnTo>
                  <a:lnTo>
                    <a:pt x="1921" y="141"/>
                  </a:lnTo>
                  <a:lnTo>
                    <a:pt x="2016" y="141"/>
                  </a:lnTo>
                  <a:lnTo>
                    <a:pt x="2016" y="312"/>
                  </a:lnTo>
                  <a:cubicBezTo>
                    <a:pt x="2016" y="314"/>
                    <a:pt x="2015" y="316"/>
                    <a:pt x="2013" y="316"/>
                  </a:cubicBezTo>
                  <a:close/>
                  <a:moveTo>
                    <a:pt x="2013" y="53"/>
                  </a:moveTo>
                  <a:lnTo>
                    <a:pt x="2013" y="53"/>
                  </a:lnTo>
                  <a:cubicBezTo>
                    <a:pt x="2015" y="53"/>
                    <a:pt x="2016" y="55"/>
                    <a:pt x="2016" y="57"/>
                  </a:cubicBezTo>
                  <a:lnTo>
                    <a:pt x="2016" y="115"/>
                  </a:lnTo>
                  <a:lnTo>
                    <a:pt x="1921" y="115"/>
                  </a:lnTo>
                  <a:lnTo>
                    <a:pt x="1921" y="53"/>
                  </a:lnTo>
                  <a:lnTo>
                    <a:pt x="2013" y="53"/>
                  </a:lnTo>
                  <a:close/>
                  <a:moveTo>
                    <a:pt x="139" y="115"/>
                  </a:moveTo>
                  <a:lnTo>
                    <a:pt x="139" y="115"/>
                  </a:lnTo>
                  <a:lnTo>
                    <a:pt x="53" y="115"/>
                  </a:lnTo>
                  <a:lnTo>
                    <a:pt x="53" y="57"/>
                  </a:lnTo>
                  <a:cubicBezTo>
                    <a:pt x="53" y="55"/>
                    <a:pt x="54" y="53"/>
                    <a:pt x="56" y="53"/>
                  </a:cubicBezTo>
                  <a:lnTo>
                    <a:pt x="139" y="53"/>
                  </a:lnTo>
                  <a:lnTo>
                    <a:pt x="139" y="115"/>
                  </a:lnTo>
                  <a:close/>
                  <a:moveTo>
                    <a:pt x="56" y="316"/>
                  </a:moveTo>
                  <a:lnTo>
                    <a:pt x="56" y="316"/>
                  </a:lnTo>
                  <a:cubicBezTo>
                    <a:pt x="54" y="316"/>
                    <a:pt x="53" y="314"/>
                    <a:pt x="53" y="312"/>
                  </a:cubicBezTo>
                  <a:lnTo>
                    <a:pt x="53" y="141"/>
                  </a:lnTo>
                  <a:lnTo>
                    <a:pt x="139" y="141"/>
                  </a:lnTo>
                  <a:lnTo>
                    <a:pt x="139" y="316"/>
                  </a:lnTo>
                  <a:lnTo>
                    <a:pt x="56" y="316"/>
                  </a:lnTo>
                  <a:close/>
                  <a:moveTo>
                    <a:pt x="2013" y="0"/>
                  </a:moveTo>
                  <a:lnTo>
                    <a:pt x="2013" y="0"/>
                  </a:lnTo>
                  <a:lnTo>
                    <a:pt x="1843" y="0"/>
                  </a:lnTo>
                  <a:lnTo>
                    <a:pt x="1812" y="0"/>
                  </a:lnTo>
                  <a:lnTo>
                    <a:pt x="226" y="0"/>
                  </a:lnTo>
                  <a:lnTo>
                    <a:pt x="56" y="0"/>
                  </a:lnTo>
                  <a:cubicBezTo>
                    <a:pt x="25" y="0"/>
                    <a:pt x="0" y="25"/>
                    <a:pt x="0" y="57"/>
                  </a:cubicBezTo>
                  <a:lnTo>
                    <a:pt x="0" y="312"/>
                  </a:lnTo>
                  <a:cubicBezTo>
                    <a:pt x="0" y="343"/>
                    <a:pt x="25" y="369"/>
                    <a:pt x="56" y="369"/>
                  </a:cubicBezTo>
                  <a:lnTo>
                    <a:pt x="226" y="369"/>
                  </a:lnTo>
                  <a:lnTo>
                    <a:pt x="1284" y="369"/>
                  </a:lnTo>
                  <a:cubicBezTo>
                    <a:pt x="1295" y="394"/>
                    <a:pt x="1320" y="412"/>
                    <a:pt x="1349" y="412"/>
                  </a:cubicBezTo>
                  <a:cubicBezTo>
                    <a:pt x="1387" y="412"/>
                    <a:pt x="1418" y="381"/>
                    <a:pt x="1418" y="342"/>
                  </a:cubicBezTo>
                  <a:cubicBezTo>
                    <a:pt x="1418" y="304"/>
                    <a:pt x="1387" y="273"/>
                    <a:pt x="1349" y="273"/>
                  </a:cubicBezTo>
                  <a:cubicBezTo>
                    <a:pt x="1319" y="273"/>
                    <a:pt x="1295" y="291"/>
                    <a:pt x="1284" y="316"/>
                  </a:cubicBezTo>
                  <a:lnTo>
                    <a:pt x="226" y="316"/>
                  </a:lnTo>
                  <a:lnTo>
                    <a:pt x="165" y="316"/>
                  </a:lnTo>
                  <a:lnTo>
                    <a:pt x="165" y="53"/>
                  </a:lnTo>
                  <a:lnTo>
                    <a:pt x="226" y="53"/>
                  </a:lnTo>
                  <a:lnTo>
                    <a:pt x="1812" y="53"/>
                  </a:lnTo>
                  <a:lnTo>
                    <a:pt x="1843" y="53"/>
                  </a:lnTo>
                  <a:lnTo>
                    <a:pt x="1894" y="53"/>
                  </a:lnTo>
                  <a:lnTo>
                    <a:pt x="1894" y="316"/>
                  </a:lnTo>
                  <a:lnTo>
                    <a:pt x="1843" y="316"/>
                  </a:lnTo>
                  <a:lnTo>
                    <a:pt x="1794" y="316"/>
                  </a:lnTo>
                  <a:lnTo>
                    <a:pt x="1626" y="316"/>
                  </a:lnTo>
                  <a:cubicBezTo>
                    <a:pt x="1615" y="291"/>
                    <a:pt x="1590" y="273"/>
                    <a:pt x="1562" y="273"/>
                  </a:cubicBezTo>
                  <a:cubicBezTo>
                    <a:pt x="1523" y="273"/>
                    <a:pt x="1492" y="304"/>
                    <a:pt x="1492" y="342"/>
                  </a:cubicBezTo>
                  <a:cubicBezTo>
                    <a:pt x="1492" y="381"/>
                    <a:pt x="1523" y="412"/>
                    <a:pt x="1562" y="412"/>
                  </a:cubicBezTo>
                  <a:cubicBezTo>
                    <a:pt x="1590" y="412"/>
                    <a:pt x="1615" y="394"/>
                    <a:pt x="1626" y="369"/>
                  </a:cubicBezTo>
                  <a:lnTo>
                    <a:pt x="1794" y="369"/>
                  </a:lnTo>
                  <a:lnTo>
                    <a:pt x="1843" y="369"/>
                  </a:lnTo>
                  <a:lnTo>
                    <a:pt x="2013" y="369"/>
                  </a:lnTo>
                  <a:cubicBezTo>
                    <a:pt x="2044" y="369"/>
                    <a:pt x="2070" y="343"/>
                    <a:pt x="2070" y="312"/>
                  </a:cubicBezTo>
                  <a:lnTo>
                    <a:pt x="2070" y="57"/>
                  </a:lnTo>
                  <a:cubicBezTo>
                    <a:pt x="2070" y="25"/>
                    <a:pt x="2044" y="0"/>
                    <a:pt x="2013" y="0"/>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16" name="Freeform 207"/>
            <p:cNvSpPr>
              <a:spLocks/>
            </p:cNvSpPr>
            <p:nvPr/>
          </p:nvSpPr>
          <p:spPr bwMode="auto">
            <a:xfrm>
              <a:off x="2251075" y="949326"/>
              <a:ext cx="17463" cy="17463"/>
            </a:xfrm>
            <a:custGeom>
              <a:avLst/>
              <a:gdLst>
                <a:gd name="T0" fmla="*/ 0 w 43"/>
                <a:gd name="T1" fmla="*/ 2147483647 h 43"/>
                <a:gd name="T2" fmla="*/ 0 w 43"/>
                <a:gd name="T3" fmla="*/ 2147483647 h 43"/>
                <a:gd name="T4" fmla="*/ 2147483647 w 43"/>
                <a:gd name="T5" fmla="*/ 2147483647 h 43"/>
                <a:gd name="T6" fmla="*/ 2147483647 w 43"/>
                <a:gd name="T7" fmla="*/ 0 h 43"/>
                <a:gd name="T8" fmla="*/ 0 w 43"/>
                <a:gd name="T9" fmla="*/ 0 h 43"/>
                <a:gd name="T10" fmla="*/ 0 w 43"/>
                <a:gd name="T11" fmla="*/ 2147483647 h 43"/>
                <a:gd name="T12" fmla="*/ 0 60000 65536"/>
                <a:gd name="T13" fmla="*/ 0 60000 65536"/>
                <a:gd name="T14" fmla="*/ 0 60000 65536"/>
                <a:gd name="T15" fmla="*/ 0 60000 65536"/>
                <a:gd name="T16" fmla="*/ 0 60000 65536"/>
                <a:gd name="T17" fmla="*/ 0 60000 65536"/>
                <a:gd name="T18" fmla="*/ 0 w 43"/>
                <a:gd name="T19" fmla="*/ 0 h 43"/>
                <a:gd name="T20" fmla="*/ 43 w 4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43" h="43">
                  <a:moveTo>
                    <a:pt x="0" y="43"/>
                  </a:moveTo>
                  <a:lnTo>
                    <a:pt x="0" y="43"/>
                  </a:lnTo>
                  <a:lnTo>
                    <a:pt x="43" y="43"/>
                  </a:lnTo>
                  <a:lnTo>
                    <a:pt x="43" y="0"/>
                  </a:lnTo>
                  <a:lnTo>
                    <a:pt x="0" y="0"/>
                  </a:lnTo>
                  <a:lnTo>
                    <a:pt x="0" y="43"/>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17" name="Freeform 208"/>
            <p:cNvSpPr>
              <a:spLocks/>
            </p:cNvSpPr>
            <p:nvPr/>
          </p:nvSpPr>
          <p:spPr bwMode="auto">
            <a:xfrm>
              <a:off x="3036888" y="949326"/>
              <a:ext cx="19050" cy="17463"/>
            </a:xfrm>
            <a:custGeom>
              <a:avLst/>
              <a:gdLst>
                <a:gd name="T0" fmla="*/ 0 w 43"/>
                <a:gd name="T1" fmla="*/ 2147483647 h 43"/>
                <a:gd name="T2" fmla="*/ 0 w 43"/>
                <a:gd name="T3" fmla="*/ 2147483647 h 43"/>
                <a:gd name="T4" fmla="*/ 2147483647 w 43"/>
                <a:gd name="T5" fmla="*/ 2147483647 h 43"/>
                <a:gd name="T6" fmla="*/ 2147483647 w 43"/>
                <a:gd name="T7" fmla="*/ 0 h 43"/>
                <a:gd name="T8" fmla="*/ 0 w 43"/>
                <a:gd name="T9" fmla="*/ 0 h 43"/>
                <a:gd name="T10" fmla="*/ 0 w 43"/>
                <a:gd name="T11" fmla="*/ 2147483647 h 43"/>
                <a:gd name="T12" fmla="*/ 0 60000 65536"/>
                <a:gd name="T13" fmla="*/ 0 60000 65536"/>
                <a:gd name="T14" fmla="*/ 0 60000 65536"/>
                <a:gd name="T15" fmla="*/ 0 60000 65536"/>
                <a:gd name="T16" fmla="*/ 0 60000 65536"/>
                <a:gd name="T17" fmla="*/ 0 60000 65536"/>
                <a:gd name="T18" fmla="*/ 0 w 43"/>
                <a:gd name="T19" fmla="*/ 0 h 43"/>
                <a:gd name="T20" fmla="*/ 43 w 4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43" h="43">
                  <a:moveTo>
                    <a:pt x="0" y="43"/>
                  </a:moveTo>
                  <a:lnTo>
                    <a:pt x="0" y="43"/>
                  </a:lnTo>
                  <a:lnTo>
                    <a:pt x="43" y="43"/>
                  </a:lnTo>
                  <a:lnTo>
                    <a:pt x="43" y="0"/>
                  </a:lnTo>
                  <a:lnTo>
                    <a:pt x="0" y="0"/>
                  </a:lnTo>
                  <a:lnTo>
                    <a:pt x="0" y="43"/>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18" name="Freeform 209"/>
            <p:cNvSpPr>
              <a:spLocks/>
            </p:cNvSpPr>
            <p:nvPr/>
          </p:nvSpPr>
          <p:spPr bwMode="auto">
            <a:xfrm>
              <a:off x="2365375" y="900113"/>
              <a:ext cx="87313" cy="25400"/>
            </a:xfrm>
            <a:custGeom>
              <a:avLst/>
              <a:gdLst>
                <a:gd name="T0" fmla="*/ 2147483647 w 210"/>
                <a:gd name="T1" fmla="*/ 0 h 60"/>
                <a:gd name="T2" fmla="*/ 2147483647 w 210"/>
                <a:gd name="T3" fmla="*/ 0 h 60"/>
                <a:gd name="T4" fmla="*/ 0 w 210"/>
                <a:gd name="T5" fmla="*/ 0 h 60"/>
                <a:gd name="T6" fmla="*/ 0 w 210"/>
                <a:gd name="T7" fmla="*/ 2147483647 h 60"/>
                <a:gd name="T8" fmla="*/ 2147483647 w 210"/>
                <a:gd name="T9" fmla="*/ 2147483647 h 60"/>
                <a:gd name="T10" fmla="*/ 2147483647 w 210"/>
                <a:gd name="T11" fmla="*/ 0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167" y="0"/>
                  </a:moveTo>
                  <a:lnTo>
                    <a:pt x="167" y="0"/>
                  </a:lnTo>
                  <a:lnTo>
                    <a:pt x="0" y="0"/>
                  </a:lnTo>
                  <a:lnTo>
                    <a:pt x="0" y="60"/>
                  </a:lnTo>
                  <a:lnTo>
                    <a:pt x="210" y="60"/>
                  </a:lnTo>
                  <a:lnTo>
                    <a:pt x="16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19" name="Freeform 210"/>
            <p:cNvSpPr>
              <a:spLocks/>
            </p:cNvSpPr>
            <p:nvPr/>
          </p:nvSpPr>
          <p:spPr bwMode="auto">
            <a:xfrm>
              <a:off x="2444750" y="903288"/>
              <a:ext cx="23813" cy="19050"/>
            </a:xfrm>
            <a:custGeom>
              <a:avLst/>
              <a:gdLst>
                <a:gd name="T0" fmla="*/ 2147483647 w 57"/>
                <a:gd name="T1" fmla="*/ 0 h 43"/>
                <a:gd name="T2" fmla="*/ 2147483647 w 57"/>
                <a:gd name="T3" fmla="*/ 0 h 43"/>
                <a:gd name="T4" fmla="*/ 0 w 57"/>
                <a:gd name="T5" fmla="*/ 0 h 43"/>
                <a:gd name="T6" fmla="*/ 2147483647 w 57"/>
                <a:gd name="T7" fmla="*/ 2147483647 h 43"/>
                <a:gd name="T8" fmla="*/ 2147483647 w 57"/>
                <a:gd name="T9" fmla="*/ 2147483647 h 43"/>
                <a:gd name="T10" fmla="*/ 2147483647 w 57"/>
                <a:gd name="T11" fmla="*/ 0 h 43"/>
                <a:gd name="T12" fmla="*/ 0 60000 65536"/>
                <a:gd name="T13" fmla="*/ 0 60000 65536"/>
                <a:gd name="T14" fmla="*/ 0 60000 65536"/>
                <a:gd name="T15" fmla="*/ 0 60000 65536"/>
                <a:gd name="T16" fmla="*/ 0 60000 65536"/>
                <a:gd name="T17" fmla="*/ 0 60000 65536"/>
                <a:gd name="T18" fmla="*/ 0 w 57"/>
                <a:gd name="T19" fmla="*/ 0 h 43"/>
                <a:gd name="T20" fmla="*/ 57 w 5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7" h="43">
                  <a:moveTo>
                    <a:pt x="57" y="0"/>
                  </a:moveTo>
                  <a:lnTo>
                    <a:pt x="57" y="0"/>
                  </a:lnTo>
                  <a:lnTo>
                    <a:pt x="0" y="0"/>
                  </a:lnTo>
                  <a:lnTo>
                    <a:pt x="30" y="43"/>
                  </a:lnTo>
                  <a:lnTo>
                    <a:pt x="57" y="43"/>
                  </a:lnTo>
                  <a:lnTo>
                    <a:pt x="5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20" name="Freeform 211"/>
            <p:cNvSpPr>
              <a:spLocks/>
            </p:cNvSpPr>
            <p:nvPr/>
          </p:nvSpPr>
          <p:spPr bwMode="auto">
            <a:xfrm>
              <a:off x="2365375" y="939801"/>
              <a:ext cx="87313" cy="25400"/>
            </a:xfrm>
            <a:custGeom>
              <a:avLst/>
              <a:gdLst>
                <a:gd name="T0" fmla="*/ 0 w 210"/>
                <a:gd name="T1" fmla="*/ 2147483647 h 60"/>
                <a:gd name="T2" fmla="*/ 0 w 210"/>
                <a:gd name="T3" fmla="*/ 2147483647 h 60"/>
                <a:gd name="T4" fmla="*/ 2147483647 w 210"/>
                <a:gd name="T5" fmla="*/ 2147483647 h 60"/>
                <a:gd name="T6" fmla="*/ 2147483647 w 210"/>
                <a:gd name="T7" fmla="*/ 0 h 60"/>
                <a:gd name="T8" fmla="*/ 0 w 210"/>
                <a:gd name="T9" fmla="*/ 0 h 60"/>
                <a:gd name="T10" fmla="*/ 0 w 210"/>
                <a:gd name="T11" fmla="*/ 2147483647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60"/>
                  </a:moveTo>
                  <a:lnTo>
                    <a:pt x="0" y="60"/>
                  </a:lnTo>
                  <a:lnTo>
                    <a:pt x="210" y="60"/>
                  </a:lnTo>
                  <a:lnTo>
                    <a:pt x="167"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21" name="Freeform 212"/>
            <p:cNvSpPr>
              <a:spLocks/>
            </p:cNvSpPr>
            <p:nvPr/>
          </p:nvSpPr>
          <p:spPr bwMode="auto">
            <a:xfrm>
              <a:off x="2444750" y="942976"/>
              <a:ext cx="23813" cy="17463"/>
            </a:xfrm>
            <a:custGeom>
              <a:avLst/>
              <a:gdLst>
                <a:gd name="T0" fmla="*/ 2147483647 w 57"/>
                <a:gd name="T1" fmla="*/ 2147483647 h 42"/>
                <a:gd name="T2" fmla="*/ 2147483647 w 57"/>
                <a:gd name="T3" fmla="*/ 2147483647 h 42"/>
                <a:gd name="T4" fmla="*/ 2147483647 w 57"/>
                <a:gd name="T5" fmla="*/ 0 h 42"/>
                <a:gd name="T6" fmla="*/ 0 w 57"/>
                <a:gd name="T7" fmla="*/ 0 h 42"/>
                <a:gd name="T8" fmla="*/ 2147483647 w 57"/>
                <a:gd name="T9" fmla="*/ 2147483647 h 42"/>
                <a:gd name="T10" fmla="*/ 2147483647 w 57"/>
                <a:gd name="T11" fmla="*/ 2147483647 h 42"/>
                <a:gd name="T12" fmla="*/ 0 60000 65536"/>
                <a:gd name="T13" fmla="*/ 0 60000 65536"/>
                <a:gd name="T14" fmla="*/ 0 60000 65536"/>
                <a:gd name="T15" fmla="*/ 0 60000 65536"/>
                <a:gd name="T16" fmla="*/ 0 60000 65536"/>
                <a:gd name="T17" fmla="*/ 0 60000 65536"/>
                <a:gd name="T18" fmla="*/ 0 w 57"/>
                <a:gd name="T19" fmla="*/ 0 h 42"/>
                <a:gd name="T20" fmla="*/ 57 w 57"/>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7" h="42">
                  <a:moveTo>
                    <a:pt x="57" y="42"/>
                  </a:moveTo>
                  <a:lnTo>
                    <a:pt x="57" y="42"/>
                  </a:lnTo>
                  <a:lnTo>
                    <a:pt x="57" y="0"/>
                  </a:lnTo>
                  <a:lnTo>
                    <a:pt x="0" y="0"/>
                  </a:lnTo>
                  <a:lnTo>
                    <a:pt x="30" y="42"/>
                  </a:lnTo>
                  <a:lnTo>
                    <a:pt x="57" y="42"/>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22" name="Freeform 213"/>
            <p:cNvSpPr>
              <a:spLocks/>
            </p:cNvSpPr>
            <p:nvPr/>
          </p:nvSpPr>
          <p:spPr bwMode="auto">
            <a:xfrm>
              <a:off x="2519363" y="900113"/>
              <a:ext cx="88900" cy="25400"/>
            </a:xfrm>
            <a:custGeom>
              <a:avLst/>
              <a:gdLst>
                <a:gd name="T0" fmla="*/ 2147483647 w 212"/>
                <a:gd name="T1" fmla="*/ 0 h 60"/>
                <a:gd name="T2" fmla="*/ 2147483647 w 212"/>
                <a:gd name="T3" fmla="*/ 0 h 60"/>
                <a:gd name="T4" fmla="*/ 0 w 212"/>
                <a:gd name="T5" fmla="*/ 0 h 60"/>
                <a:gd name="T6" fmla="*/ 0 w 212"/>
                <a:gd name="T7" fmla="*/ 2147483647 h 60"/>
                <a:gd name="T8" fmla="*/ 2147483647 w 212"/>
                <a:gd name="T9" fmla="*/ 2147483647 h 60"/>
                <a:gd name="T10" fmla="*/ 2147483647 w 212"/>
                <a:gd name="T11" fmla="*/ 0 h 60"/>
                <a:gd name="T12" fmla="*/ 0 60000 65536"/>
                <a:gd name="T13" fmla="*/ 0 60000 65536"/>
                <a:gd name="T14" fmla="*/ 0 60000 65536"/>
                <a:gd name="T15" fmla="*/ 0 60000 65536"/>
                <a:gd name="T16" fmla="*/ 0 60000 65536"/>
                <a:gd name="T17" fmla="*/ 0 60000 65536"/>
                <a:gd name="T18" fmla="*/ 0 w 212"/>
                <a:gd name="T19" fmla="*/ 0 h 60"/>
                <a:gd name="T20" fmla="*/ 212 w 212"/>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2" h="60">
                  <a:moveTo>
                    <a:pt x="169" y="0"/>
                  </a:moveTo>
                  <a:lnTo>
                    <a:pt x="169" y="0"/>
                  </a:lnTo>
                  <a:lnTo>
                    <a:pt x="0" y="0"/>
                  </a:lnTo>
                  <a:lnTo>
                    <a:pt x="0" y="60"/>
                  </a:lnTo>
                  <a:lnTo>
                    <a:pt x="212" y="60"/>
                  </a:lnTo>
                  <a:lnTo>
                    <a:pt x="169"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23" name="Freeform 214"/>
            <p:cNvSpPr>
              <a:spLocks/>
            </p:cNvSpPr>
            <p:nvPr/>
          </p:nvSpPr>
          <p:spPr bwMode="auto">
            <a:xfrm>
              <a:off x="2600325" y="903288"/>
              <a:ext cx="25400" cy="19050"/>
            </a:xfrm>
            <a:custGeom>
              <a:avLst/>
              <a:gdLst>
                <a:gd name="T0" fmla="*/ 2147483647 w 58"/>
                <a:gd name="T1" fmla="*/ 0 h 43"/>
                <a:gd name="T2" fmla="*/ 2147483647 w 58"/>
                <a:gd name="T3" fmla="*/ 0 h 43"/>
                <a:gd name="T4" fmla="*/ 0 w 58"/>
                <a:gd name="T5" fmla="*/ 0 h 43"/>
                <a:gd name="T6" fmla="*/ 2147483647 w 58"/>
                <a:gd name="T7" fmla="*/ 2147483647 h 43"/>
                <a:gd name="T8" fmla="*/ 2147483647 w 58"/>
                <a:gd name="T9" fmla="*/ 2147483647 h 43"/>
                <a:gd name="T10" fmla="*/ 2147483647 w 58"/>
                <a:gd name="T11" fmla="*/ 0 h 43"/>
                <a:gd name="T12" fmla="*/ 0 60000 65536"/>
                <a:gd name="T13" fmla="*/ 0 60000 65536"/>
                <a:gd name="T14" fmla="*/ 0 60000 65536"/>
                <a:gd name="T15" fmla="*/ 0 60000 65536"/>
                <a:gd name="T16" fmla="*/ 0 60000 65536"/>
                <a:gd name="T17" fmla="*/ 0 60000 65536"/>
                <a:gd name="T18" fmla="*/ 0 w 58"/>
                <a:gd name="T19" fmla="*/ 0 h 43"/>
                <a:gd name="T20" fmla="*/ 58 w 58"/>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8" h="43">
                  <a:moveTo>
                    <a:pt x="58" y="0"/>
                  </a:moveTo>
                  <a:lnTo>
                    <a:pt x="58" y="0"/>
                  </a:lnTo>
                  <a:lnTo>
                    <a:pt x="0" y="0"/>
                  </a:lnTo>
                  <a:lnTo>
                    <a:pt x="31" y="43"/>
                  </a:lnTo>
                  <a:lnTo>
                    <a:pt x="58" y="43"/>
                  </a:lnTo>
                  <a:lnTo>
                    <a:pt x="58"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24" name="Freeform 215"/>
            <p:cNvSpPr>
              <a:spLocks/>
            </p:cNvSpPr>
            <p:nvPr/>
          </p:nvSpPr>
          <p:spPr bwMode="auto">
            <a:xfrm>
              <a:off x="2519363" y="939801"/>
              <a:ext cx="88900" cy="25400"/>
            </a:xfrm>
            <a:custGeom>
              <a:avLst/>
              <a:gdLst>
                <a:gd name="T0" fmla="*/ 0 w 212"/>
                <a:gd name="T1" fmla="*/ 2147483647 h 60"/>
                <a:gd name="T2" fmla="*/ 0 w 212"/>
                <a:gd name="T3" fmla="*/ 2147483647 h 60"/>
                <a:gd name="T4" fmla="*/ 2147483647 w 212"/>
                <a:gd name="T5" fmla="*/ 2147483647 h 60"/>
                <a:gd name="T6" fmla="*/ 2147483647 w 212"/>
                <a:gd name="T7" fmla="*/ 0 h 60"/>
                <a:gd name="T8" fmla="*/ 0 w 212"/>
                <a:gd name="T9" fmla="*/ 0 h 60"/>
                <a:gd name="T10" fmla="*/ 0 w 212"/>
                <a:gd name="T11" fmla="*/ 2147483647 h 60"/>
                <a:gd name="T12" fmla="*/ 0 60000 65536"/>
                <a:gd name="T13" fmla="*/ 0 60000 65536"/>
                <a:gd name="T14" fmla="*/ 0 60000 65536"/>
                <a:gd name="T15" fmla="*/ 0 60000 65536"/>
                <a:gd name="T16" fmla="*/ 0 60000 65536"/>
                <a:gd name="T17" fmla="*/ 0 60000 65536"/>
                <a:gd name="T18" fmla="*/ 0 w 212"/>
                <a:gd name="T19" fmla="*/ 0 h 60"/>
                <a:gd name="T20" fmla="*/ 212 w 212"/>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2" h="60">
                  <a:moveTo>
                    <a:pt x="0" y="60"/>
                  </a:moveTo>
                  <a:lnTo>
                    <a:pt x="0" y="60"/>
                  </a:lnTo>
                  <a:lnTo>
                    <a:pt x="212" y="60"/>
                  </a:lnTo>
                  <a:lnTo>
                    <a:pt x="169"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25" name="Freeform 216"/>
            <p:cNvSpPr>
              <a:spLocks/>
            </p:cNvSpPr>
            <p:nvPr/>
          </p:nvSpPr>
          <p:spPr bwMode="auto">
            <a:xfrm>
              <a:off x="2600325" y="942976"/>
              <a:ext cx="25400" cy="17463"/>
            </a:xfrm>
            <a:custGeom>
              <a:avLst/>
              <a:gdLst>
                <a:gd name="T0" fmla="*/ 2147483647 w 58"/>
                <a:gd name="T1" fmla="*/ 2147483647 h 42"/>
                <a:gd name="T2" fmla="*/ 2147483647 w 58"/>
                <a:gd name="T3" fmla="*/ 2147483647 h 42"/>
                <a:gd name="T4" fmla="*/ 2147483647 w 58"/>
                <a:gd name="T5" fmla="*/ 0 h 42"/>
                <a:gd name="T6" fmla="*/ 0 w 58"/>
                <a:gd name="T7" fmla="*/ 0 h 42"/>
                <a:gd name="T8" fmla="*/ 2147483647 w 58"/>
                <a:gd name="T9" fmla="*/ 2147483647 h 42"/>
                <a:gd name="T10" fmla="*/ 2147483647 w 58"/>
                <a:gd name="T11" fmla="*/ 2147483647 h 42"/>
                <a:gd name="T12" fmla="*/ 0 60000 65536"/>
                <a:gd name="T13" fmla="*/ 0 60000 65536"/>
                <a:gd name="T14" fmla="*/ 0 60000 65536"/>
                <a:gd name="T15" fmla="*/ 0 60000 65536"/>
                <a:gd name="T16" fmla="*/ 0 60000 65536"/>
                <a:gd name="T17" fmla="*/ 0 60000 65536"/>
                <a:gd name="T18" fmla="*/ 0 w 58"/>
                <a:gd name="T19" fmla="*/ 0 h 42"/>
                <a:gd name="T20" fmla="*/ 58 w 58"/>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8" h="42">
                  <a:moveTo>
                    <a:pt x="58" y="42"/>
                  </a:moveTo>
                  <a:lnTo>
                    <a:pt x="58" y="42"/>
                  </a:lnTo>
                  <a:lnTo>
                    <a:pt x="58" y="0"/>
                  </a:lnTo>
                  <a:lnTo>
                    <a:pt x="0" y="0"/>
                  </a:lnTo>
                  <a:lnTo>
                    <a:pt x="31" y="42"/>
                  </a:lnTo>
                  <a:lnTo>
                    <a:pt x="58" y="42"/>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26" name="Freeform 217"/>
            <p:cNvSpPr>
              <a:spLocks/>
            </p:cNvSpPr>
            <p:nvPr/>
          </p:nvSpPr>
          <p:spPr bwMode="auto">
            <a:xfrm>
              <a:off x="2679700" y="900113"/>
              <a:ext cx="87313" cy="25400"/>
            </a:xfrm>
            <a:custGeom>
              <a:avLst/>
              <a:gdLst>
                <a:gd name="T0" fmla="*/ 2147483647 w 210"/>
                <a:gd name="T1" fmla="*/ 0 h 60"/>
                <a:gd name="T2" fmla="*/ 2147483647 w 210"/>
                <a:gd name="T3" fmla="*/ 0 h 60"/>
                <a:gd name="T4" fmla="*/ 0 w 210"/>
                <a:gd name="T5" fmla="*/ 0 h 60"/>
                <a:gd name="T6" fmla="*/ 0 w 210"/>
                <a:gd name="T7" fmla="*/ 2147483647 h 60"/>
                <a:gd name="T8" fmla="*/ 2147483647 w 210"/>
                <a:gd name="T9" fmla="*/ 2147483647 h 60"/>
                <a:gd name="T10" fmla="*/ 2147483647 w 210"/>
                <a:gd name="T11" fmla="*/ 0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167" y="0"/>
                  </a:moveTo>
                  <a:lnTo>
                    <a:pt x="167" y="0"/>
                  </a:lnTo>
                  <a:lnTo>
                    <a:pt x="0" y="0"/>
                  </a:lnTo>
                  <a:lnTo>
                    <a:pt x="0" y="60"/>
                  </a:lnTo>
                  <a:lnTo>
                    <a:pt x="210" y="60"/>
                  </a:lnTo>
                  <a:lnTo>
                    <a:pt x="16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27" name="Freeform 218"/>
            <p:cNvSpPr>
              <a:spLocks/>
            </p:cNvSpPr>
            <p:nvPr/>
          </p:nvSpPr>
          <p:spPr bwMode="auto">
            <a:xfrm>
              <a:off x="2759075" y="903288"/>
              <a:ext cx="23813" cy="19050"/>
            </a:xfrm>
            <a:custGeom>
              <a:avLst/>
              <a:gdLst>
                <a:gd name="T0" fmla="*/ 2147483647 w 57"/>
                <a:gd name="T1" fmla="*/ 0 h 43"/>
                <a:gd name="T2" fmla="*/ 2147483647 w 57"/>
                <a:gd name="T3" fmla="*/ 0 h 43"/>
                <a:gd name="T4" fmla="*/ 0 w 57"/>
                <a:gd name="T5" fmla="*/ 0 h 43"/>
                <a:gd name="T6" fmla="*/ 2147483647 w 57"/>
                <a:gd name="T7" fmla="*/ 2147483647 h 43"/>
                <a:gd name="T8" fmla="*/ 2147483647 w 57"/>
                <a:gd name="T9" fmla="*/ 2147483647 h 43"/>
                <a:gd name="T10" fmla="*/ 2147483647 w 57"/>
                <a:gd name="T11" fmla="*/ 0 h 43"/>
                <a:gd name="T12" fmla="*/ 0 60000 65536"/>
                <a:gd name="T13" fmla="*/ 0 60000 65536"/>
                <a:gd name="T14" fmla="*/ 0 60000 65536"/>
                <a:gd name="T15" fmla="*/ 0 60000 65536"/>
                <a:gd name="T16" fmla="*/ 0 60000 65536"/>
                <a:gd name="T17" fmla="*/ 0 60000 65536"/>
                <a:gd name="T18" fmla="*/ 0 w 57"/>
                <a:gd name="T19" fmla="*/ 0 h 43"/>
                <a:gd name="T20" fmla="*/ 57 w 5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7" h="43">
                  <a:moveTo>
                    <a:pt x="57" y="0"/>
                  </a:moveTo>
                  <a:lnTo>
                    <a:pt x="57" y="0"/>
                  </a:lnTo>
                  <a:lnTo>
                    <a:pt x="0" y="0"/>
                  </a:lnTo>
                  <a:lnTo>
                    <a:pt x="31" y="43"/>
                  </a:lnTo>
                  <a:lnTo>
                    <a:pt x="57" y="43"/>
                  </a:lnTo>
                  <a:lnTo>
                    <a:pt x="5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28" name="Freeform 219"/>
            <p:cNvSpPr>
              <a:spLocks/>
            </p:cNvSpPr>
            <p:nvPr/>
          </p:nvSpPr>
          <p:spPr bwMode="auto">
            <a:xfrm>
              <a:off x="2679700" y="939801"/>
              <a:ext cx="87313" cy="25400"/>
            </a:xfrm>
            <a:custGeom>
              <a:avLst/>
              <a:gdLst>
                <a:gd name="T0" fmla="*/ 0 w 210"/>
                <a:gd name="T1" fmla="*/ 2147483647 h 60"/>
                <a:gd name="T2" fmla="*/ 0 w 210"/>
                <a:gd name="T3" fmla="*/ 2147483647 h 60"/>
                <a:gd name="T4" fmla="*/ 2147483647 w 210"/>
                <a:gd name="T5" fmla="*/ 2147483647 h 60"/>
                <a:gd name="T6" fmla="*/ 2147483647 w 210"/>
                <a:gd name="T7" fmla="*/ 0 h 60"/>
                <a:gd name="T8" fmla="*/ 0 w 210"/>
                <a:gd name="T9" fmla="*/ 0 h 60"/>
                <a:gd name="T10" fmla="*/ 0 w 210"/>
                <a:gd name="T11" fmla="*/ 2147483647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60"/>
                  </a:moveTo>
                  <a:lnTo>
                    <a:pt x="0" y="60"/>
                  </a:lnTo>
                  <a:lnTo>
                    <a:pt x="210" y="60"/>
                  </a:lnTo>
                  <a:lnTo>
                    <a:pt x="167"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29" name="Freeform 220"/>
            <p:cNvSpPr>
              <a:spLocks/>
            </p:cNvSpPr>
            <p:nvPr/>
          </p:nvSpPr>
          <p:spPr bwMode="auto">
            <a:xfrm>
              <a:off x="2759075" y="942976"/>
              <a:ext cx="23813" cy="17463"/>
            </a:xfrm>
            <a:custGeom>
              <a:avLst/>
              <a:gdLst>
                <a:gd name="T0" fmla="*/ 2147483647 w 57"/>
                <a:gd name="T1" fmla="*/ 2147483647 h 42"/>
                <a:gd name="T2" fmla="*/ 2147483647 w 57"/>
                <a:gd name="T3" fmla="*/ 2147483647 h 42"/>
                <a:gd name="T4" fmla="*/ 2147483647 w 57"/>
                <a:gd name="T5" fmla="*/ 0 h 42"/>
                <a:gd name="T6" fmla="*/ 0 w 57"/>
                <a:gd name="T7" fmla="*/ 0 h 42"/>
                <a:gd name="T8" fmla="*/ 2147483647 w 57"/>
                <a:gd name="T9" fmla="*/ 2147483647 h 42"/>
                <a:gd name="T10" fmla="*/ 2147483647 w 57"/>
                <a:gd name="T11" fmla="*/ 2147483647 h 42"/>
                <a:gd name="T12" fmla="*/ 0 60000 65536"/>
                <a:gd name="T13" fmla="*/ 0 60000 65536"/>
                <a:gd name="T14" fmla="*/ 0 60000 65536"/>
                <a:gd name="T15" fmla="*/ 0 60000 65536"/>
                <a:gd name="T16" fmla="*/ 0 60000 65536"/>
                <a:gd name="T17" fmla="*/ 0 60000 65536"/>
                <a:gd name="T18" fmla="*/ 0 w 57"/>
                <a:gd name="T19" fmla="*/ 0 h 42"/>
                <a:gd name="T20" fmla="*/ 57 w 57"/>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7" h="42">
                  <a:moveTo>
                    <a:pt x="57" y="42"/>
                  </a:moveTo>
                  <a:lnTo>
                    <a:pt x="57" y="42"/>
                  </a:lnTo>
                  <a:lnTo>
                    <a:pt x="57" y="0"/>
                  </a:lnTo>
                  <a:lnTo>
                    <a:pt x="0" y="0"/>
                  </a:lnTo>
                  <a:lnTo>
                    <a:pt x="31" y="42"/>
                  </a:lnTo>
                  <a:lnTo>
                    <a:pt x="57" y="42"/>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30" name="Freeform 221"/>
            <p:cNvSpPr>
              <a:spLocks/>
            </p:cNvSpPr>
            <p:nvPr/>
          </p:nvSpPr>
          <p:spPr bwMode="auto">
            <a:xfrm>
              <a:off x="2838450" y="900113"/>
              <a:ext cx="87313" cy="25400"/>
            </a:xfrm>
            <a:custGeom>
              <a:avLst/>
              <a:gdLst>
                <a:gd name="T0" fmla="*/ 0 w 210"/>
                <a:gd name="T1" fmla="*/ 0 h 60"/>
                <a:gd name="T2" fmla="*/ 0 w 210"/>
                <a:gd name="T3" fmla="*/ 0 h 60"/>
                <a:gd name="T4" fmla="*/ 0 w 210"/>
                <a:gd name="T5" fmla="*/ 2147483647 h 60"/>
                <a:gd name="T6" fmla="*/ 2147483647 w 210"/>
                <a:gd name="T7" fmla="*/ 2147483647 h 60"/>
                <a:gd name="T8" fmla="*/ 2147483647 w 210"/>
                <a:gd name="T9" fmla="*/ 0 h 60"/>
                <a:gd name="T10" fmla="*/ 0 w 210"/>
                <a:gd name="T11" fmla="*/ 0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0"/>
                  </a:moveTo>
                  <a:lnTo>
                    <a:pt x="0" y="0"/>
                  </a:lnTo>
                  <a:lnTo>
                    <a:pt x="0" y="60"/>
                  </a:lnTo>
                  <a:lnTo>
                    <a:pt x="210" y="60"/>
                  </a:lnTo>
                  <a:lnTo>
                    <a:pt x="167" y="0"/>
                  </a:lnTo>
                  <a:lnTo>
                    <a:pt x="0"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31" name="Freeform 222"/>
            <p:cNvSpPr>
              <a:spLocks/>
            </p:cNvSpPr>
            <p:nvPr/>
          </p:nvSpPr>
          <p:spPr bwMode="auto">
            <a:xfrm>
              <a:off x="2917825" y="903288"/>
              <a:ext cx="25400" cy="19050"/>
            </a:xfrm>
            <a:custGeom>
              <a:avLst/>
              <a:gdLst>
                <a:gd name="T0" fmla="*/ 2147483647 w 57"/>
                <a:gd name="T1" fmla="*/ 0 h 43"/>
                <a:gd name="T2" fmla="*/ 2147483647 w 57"/>
                <a:gd name="T3" fmla="*/ 0 h 43"/>
                <a:gd name="T4" fmla="*/ 0 w 57"/>
                <a:gd name="T5" fmla="*/ 0 h 43"/>
                <a:gd name="T6" fmla="*/ 2147483647 w 57"/>
                <a:gd name="T7" fmla="*/ 2147483647 h 43"/>
                <a:gd name="T8" fmla="*/ 2147483647 w 57"/>
                <a:gd name="T9" fmla="*/ 2147483647 h 43"/>
                <a:gd name="T10" fmla="*/ 2147483647 w 57"/>
                <a:gd name="T11" fmla="*/ 0 h 43"/>
                <a:gd name="T12" fmla="*/ 0 60000 65536"/>
                <a:gd name="T13" fmla="*/ 0 60000 65536"/>
                <a:gd name="T14" fmla="*/ 0 60000 65536"/>
                <a:gd name="T15" fmla="*/ 0 60000 65536"/>
                <a:gd name="T16" fmla="*/ 0 60000 65536"/>
                <a:gd name="T17" fmla="*/ 0 60000 65536"/>
                <a:gd name="T18" fmla="*/ 0 w 57"/>
                <a:gd name="T19" fmla="*/ 0 h 43"/>
                <a:gd name="T20" fmla="*/ 57 w 5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7" h="43">
                  <a:moveTo>
                    <a:pt x="57" y="0"/>
                  </a:moveTo>
                  <a:lnTo>
                    <a:pt x="57" y="0"/>
                  </a:lnTo>
                  <a:lnTo>
                    <a:pt x="0" y="0"/>
                  </a:lnTo>
                  <a:lnTo>
                    <a:pt x="31" y="43"/>
                  </a:lnTo>
                  <a:lnTo>
                    <a:pt x="57" y="43"/>
                  </a:lnTo>
                  <a:lnTo>
                    <a:pt x="5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32" name="Freeform 223"/>
            <p:cNvSpPr>
              <a:spLocks/>
            </p:cNvSpPr>
            <p:nvPr/>
          </p:nvSpPr>
          <p:spPr bwMode="auto">
            <a:xfrm>
              <a:off x="2838450" y="939801"/>
              <a:ext cx="87313" cy="25400"/>
            </a:xfrm>
            <a:custGeom>
              <a:avLst/>
              <a:gdLst>
                <a:gd name="T0" fmla="*/ 0 w 210"/>
                <a:gd name="T1" fmla="*/ 2147483647 h 60"/>
                <a:gd name="T2" fmla="*/ 0 w 210"/>
                <a:gd name="T3" fmla="*/ 2147483647 h 60"/>
                <a:gd name="T4" fmla="*/ 2147483647 w 210"/>
                <a:gd name="T5" fmla="*/ 2147483647 h 60"/>
                <a:gd name="T6" fmla="*/ 2147483647 w 210"/>
                <a:gd name="T7" fmla="*/ 0 h 60"/>
                <a:gd name="T8" fmla="*/ 0 w 210"/>
                <a:gd name="T9" fmla="*/ 0 h 60"/>
                <a:gd name="T10" fmla="*/ 0 w 210"/>
                <a:gd name="T11" fmla="*/ 2147483647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60"/>
                  </a:moveTo>
                  <a:lnTo>
                    <a:pt x="0" y="60"/>
                  </a:lnTo>
                  <a:lnTo>
                    <a:pt x="210" y="60"/>
                  </a:lnTo>
                  <a:lnTo>
                    <a:pt x="167"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grpSp>
      <p:grpSp>
        <p:nvGrpSpPr>
          <p:cNvPr id="433" name="组合 674"/>
          <p:cNvGrpSpPr>
            <a:grpSpLocks/>
          </p:cNvGrpSpPr>
          <p:nvPr/>
        </p:nvGrpSpPr>
        <p:grpSpPr bwMode="auto">
          <a:xfrm>
            <a:off x="10407464" y="5489118"/>
            <a:ext cx="694520" cy="139446"/>
            <a:chOff x="2219325" y="860426"/>
            <a:chExt cx="868363" cy="174625"/>
          </a:xfrm>
          <a:solidFill>
            <a:schemeClr val="tx1">
              <a:lumMod val="65000"/>
              <a:lumOff val="35000"/>
            </a:schemeClr>
          </a:solidFill>
        </p:grpSpPr>
        <p:sp>
          <p:nvSpPr>
            <p:cNvPr id="434" name="Freeform 206"/>
            <p:cNvSpPr>
              <a:spLocks noEditPoints="1"/>
            </p:cNvSpPr>
            <p:nvPr/>
          </p:nvSpPr>
          <p:spPr bwMode="auto">
            <a:xfrm>
              <a:off x="2219325" y="860426"/>
              <a:ext cx="868363" cy="174625"/>
            </a:xfrm>
            <a:custGeom>
              <a:avLst/>
              <a:gdLst>
                <a:gd name="T0" fmla="*/ 2147483647 w 2070"/>
                <a:gd name="T1" fmla="*/ 2147483647 h 412"/>
                <a:gd name="T2" fmla="*/ 2147483647 w 2070"/>
                <a:gd name="T3" fmla="*/ 2147483647 h 412"/>
                <a:gd name="T4" fmla="*/ 2147483647 w 2070"/>
                <a:gd name="T5" fmla="*/ 2147483647 h 412"/>
                <a:gd name="T6" fmla="*/ 2147483647 w 2070"/>
                <a:gd name="T7" fmla="*/ 2147483647 h 412"/>
                <a:gd name="T8" fmla="*/ 2147483647 w 2070"/>
                <a:gd name="T9" fmla="*/ 2147483647 h 412"/>
                <a:gd name="T10" fmla="*/ 2147483647 w 2070"/>
                <a:gd name="T11" fmla="*/ 2147483647 h 412"/>
                <a:gd name="T12" fmla="*/ 2147483647 w 2070"/>
                <a:gd name="T13" fmla="*/ 2147483647 h 412"/>
                <a:gd name="T14" fmla="*/ 2147483647 w 2070"/>
                <a:gd name="T15" fmla="*/ 2147483647 h 412"/>
                <a:gd name="T16" fmla="*/ 2147483647 w 2070"/>
                <a:gd name="T17" fmla="*/ 2147483647 h 412"/>
                <a:gd name="T18" fmla="*/ 2147483647 w 2070"/>
                <a:gd name="T19" fmla="*/ 2147483647 h 412"/>
                <a:gd name="T20" fmla="*/ 2147483647 w 2070"/>
                <a:gd name="T21" fmla="*/ 2147483647 h 412"/>
                <a:gd name="T22" fmla="*/ 2147483647 w 2070"/>
                <a:gd name="T23" fmla="*/ 2147483647 h 412"/>
                <a:gd name="T24" fmla="*/ 2147483647 w 2070"/>
                <a:gd name="T25" fmla="*/ 2147483647 h 412"/>
                <a:gd name="T26" fmla="*/ 2147483647 w 2070"/>
                <a:gd name="T27" fmla="*/ 2147483647 h 412"/>
                <a:gd name="T28" fmla="*/ 2147483647 w 2070"/>
                <a:gd name="T29" fmla="*/ 0 h 412"/>
                <a:gd name="T30" fmla="*/ 2147483647 w 2070"/>
                <a:gd name="T31" fmla="*/ 0 h 412"/>
                <a:gd name="T32" fmla="*/ 2147483647 w 2070"/>
                <a:gd name="T33" fmla="*/ 0 h 412"/>
                <a:gd name="T34" fmla="*/ 0 w 2070"/>
                <a:gd name="T35" fmla="*/ 2147483647 h 412"/>
                <a:gd name="T36" fmla="*/ 2147483647 w 2070"/>
                <a:gd name="T37" fmla="*/ 2147483647 h 412"/>
                <a:gd name="T38" fmla="*/ 2147483647 w 2070"/>
                <a:gd name="T39" fmla="*/ 2147483647 h 412"/>
                <a:gd name="T40" fmla="*/ 2147483647 w 2070"/>
                <a:gd name="T41" fmla="*/ 2147483647 h 412"/>
                <a:gd name="T42" fmla="*/ 2147483647 w 2070"/>
                <a:gd name="T43" fmla="*/ 2147483647 h 412"/>
                <a:gd name="T44" fmla="*/ 2147483647 w 2070"/>
                <a:gd name="T45" fmla="*/ 2147483647 h 412"/>
                <a:gd name="T46" fmla="*/ 2147483647 w 2070"/>
                <a:gd name="T47" fmla="*/ 2147483647 h 412"/>
                <a:gd name="T48" fmla="*/ 2147483647 w 2070"/>
                <a:gd name="T49" fmla="*/ 2147483647 h 412"/>
                <a:gd name="T50" fmla="*/ 2147483647 w 2070"/>
                <a:gd name="T51" fmla="*/ 2147483647 h 412"/>
                <a:gd name="T52" fmla="*/ 2147483647 w 2070"/>
                <a:gd name="T53" fmla="*/ 2147483647 h 412"/>
                <a:gd name="T54" fmla="*/ 2147483647 w 2070"/>
                <a:gd name="T55" fmla="*/ 2147483647 h 412"/>
                <a:gd name="T56" fmla="*/ 2147483647 w 2070"/>
                <a:gd name="T57" fmla="*/ 2147483647 h 412"/>
                <a:gd name="T58" fmla="*/ 2147483647 w 2070"/>
                <a:gd name="T59" fmla="*/ 2147483647 h 412"/>
                <a:gd name="T60" fmla="*/ 2147483647 w 2070"/>
                <a:gd name="T61" fmla="*/ 2147483647 h 412"/>
                <a:gd name="T62" fmla="*/ 2147483647 w 2070"/>
                <a:gd name="T63" fmla="*/ 0 h 4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70"/>
                <a:gd name="T97" fmla="*/ 0 h 412"/>
                <a:gd name="T98" fmla="*/ 2070 w 2070"/>
                <a:gd name="T99" fmla="*/ 412 h 4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70" h="412">
                  <a:moveTo>
                    <a:pt x="2013" y="316"/>
                  </a:moveTo>
                  <a:lnTo>
                    <a:pt x="2013" y="316"/>
                  </a:lnTo>
                  <a:lnTo>
                    <a:pt x="1921" y="316"/>
                  </a:lnTo>
                  <a:lnTo>
                    <a:pt x="1921" y="141"/>
                  </a:lnTo>
                  <a:lnTo>
                    <a:pt x="2016" y="141"/>
                  </a:lnTo>
                  <a:lnTo>
                    <a:pt x="2016" y="312"/>
                  </a:lnTo>
                  <a:cubicBezTo>
                    <a:pt x="2016" y="314"/>
                    <a:pt x="2015" y="316"/>
                    <a:pt x="2013" y="316"/>
                  </a:cubicBezTo>
                  <a:close/>
                  <a:moveTo>
                    <a:pt x="2013" y="53"/>
                  </a:moveTo>
                  <a:lnTo>
                    <a:pt x="2013" y="53"/>
                  </a:lnTo>
                  <a:cubicBezTo>
                    <a:pt x="2015" y="53"/>
                    <a:pt x="2016" y="55"/>
                    <a:pt x="2016" y="57"/>
                  </a:cubicBezTo>
                  <a:lnTo>
                    <a:pt x="2016" y="115"/>
                  </a:lnTo>
                  <a:lnTo>
                    <a:pt x="1921" y="115"/>
                  </a:lnTo>
                  <a:lnTo>
                    <a:pt x="1921" y="53"/>
                  </a:lnTo>
                  <a:lnTo>
                    <a:pt x="2013" y="53"/>
                  </a:lnTo>
                  <a:close/>
                  <a:moveTo>
                    <a:pt x="139" y="115"/>
                  </a:moveTo>
                  <a:lnTo>
                    <a:pt x="139" y="115"/>
                  </a:lnTo>
                  <a:lnTo>
                    <a:pt x="53" y="115"/>
                  </a:lnTo>
                  <a:lnTo>
                    <a:pt x="53" y="57"/>
                  </a:lnTo>
                  <a:cubicBezTo>
                    <a:pt x="53" y="55"/>
                    <a:pt x="54" y="53"/>
                    <a:pt x="56" y="53"/>
                  </a:cubicBezTo>
                  <a:lnTo>
                    <a:pt x="139" y="53"/>
                  </a:lnTo>
                  <a:lnTo>
                    <a:pt x="139" y="115"/>
                  </a:lnTo>
                  <a:close/>
                  <a:moveTo>
                    <a:pt x="56" y="316"/>
                  </a:moveTo>
                  <a:lnTo>
                    <a:pt x="56" y="316"/>
                  </a:lnTo>
                  <a:cubicBezTo>
                    <a:pt x="54" y="316"/>
                    <a:pt x="53" y="314"/>
                    <a:pt x="53" y="312"/>
                  </a:cubicBezTo>
                  <a:lnTo>
                    <a:pt x="53" y="141"/>
                  </a:lnTo>
                  <a:lnTo>
                    <a:pt x="139" y="141"/>
                  </a:lnTo>
                  <a:lnTo>
                    <a:pt x="139" y="316"/>
                  </a:lnTo>
                  <a:lnTo>
                    <a:pt x="56" y="316"/>
                  </a:lnTo>
                  <a:close/>
                  <a:moveTo>
                    <a:pt x="2013" y="0"/>
                  </a:moveTo>
                  <a:lnTo>
                    <a:pt x="2013" y="0"/>
                  </a:lnTo>
                  <a:lnTo>
                    <a:pt x="1843" y="0"/>
                  </a:lnTo>
                  <a:lnTo>
                    <a:pt x="1812" y="0"/>
                  </a:lnTo>
                  <a:lnTo>
                    <a:pt x="226" y="0"/>
                  </a:lnTo>
                  <a:lnTo>
                    <a:pt x="56" y="0"/>
                  </a:lnTo>
                  <a:cubicBezTo>
                    <a:pt x="25" y="0"/>
                    <a:pt x="0" y="25"/>
                    <a:pt x="0" y="57"/>
                  </a:cubicBezTo>
                  <a:lnTo>
                    <a:pt x="0" y="312"/>
                  </a:lnTo>
                  <a:cubicBezTo>
                    <a:pt x="0" y="343"/>
                    <a:pt x="25" y="369"/>
                    <a:pt x="56" y="369"/>
                  </a:cubicBezTo>
                  <a:lnTo>
                    <a:pt x="226" y="369"/>
                  </a:lnTo>
                  <a:lnTo>
                    <a:pt x="1284" y="369"/>
                  </a:lnTo>
                  <a:cubicBezTo>
                    <a:pt x="1295" y="394"/>
                    <a:pt x="1320" y="412"/>
                    <a:pt x="1349" y="412"/>
                  </a:cubicBezTo>
                  <a:cubicBezTo>
                    <a:pt x="1387" y="412"/>
                    <a:pt x="1418" y="381"/>
                    <a:pt x="1418" y="342"/>
                  </a:cubicBezTo>
                  <a:cubicBezTo>
                    <a:pt x="1418" y="304"/>
                    <a:pt x="1387" y="273"/>
                    <a:pt x="1349" y="273"/>
                  </a:cubicBezTo>
                  <a:cubicBezTo>
                    <a:pt x="1319" y="273"/>
                    <a:pt x="1295" y="291"/>
                    <a:pt x="1284" y="316"/>
                  </a:cubicBezTo>
                  <a:lnTo>
                    <a:pt x="226" y="316"/>
                  </a:lnTo>
                  <a:lnTo>
                    <a:pt x="165" y="316"/>
                  </a:lnTo>
                  <a:lnTo>
                    <a:pt x="165" y="53"/>
                  </a:lnTo>
                  <a:lnTo>
                    <a:pt x="226" y="53"/>
                  </a:lnTo>
                  <a:lnTo>
                    <a:pt x="1812" y="53"/>
                  </a:lnTo>
                  <a:lnTo>
                    <a:pt x="1843" y="53"/>
                  </a:lnTo>
                  <a:lnTo>
                    <a:pt x="1894" y="53"/>
                  </a:lnTo>
                  <a:lnTo>
                    <a:pt x="1894" y="316"/>
                  </a:lnTo>
                  <a:lnTo>
                    <a:pt x="1843" y="316"/>
                  </a:lnTo>
                  <a:lnTo>
                    <a:pt x="1794" y="316"/>
                  </a:lnTo>
                  <a:lnTo>
                    <a:pt x="1626" y="316"/>
                  </a:lnTo>
                  <a:cubicBezTo>
                    <a:pt x="1615" y="291"/>
                    <a:pt x="1590" y="273"/>
                    <a:pt x="1562" y="273"/>
                  </a:cubicBezTo>
                  <a:cubicBezTo>
                    <a:pt x="1523" y="273"/>
                    <a:pt x="1492" y="304"/>
                    <a:pt x="1492" y="342"/>
                  </a:cubicBezTo>
                  <a:cubicBezTo>
                    <a:pt x="1492" y="381"/>
                    <a:pt x="1523" y="412"/>
                    <a:pt x="1562" y="412"/>
                  </a:cubicBezTo>
                  <a:cubicBezTo>
                    <a:pt x="1590" y="412"/>
                    <a:pt x="1615" y="394"/>
                    <a:pt x="1626" y="369"/>
                  </a:cubicBezTo>
                  <a:lnTo>
                    <a:pt x="1794" y="369"/>
                  </a:lnTo>
                  <a:lnTo>
                    <a:pt x="1843" y="369"/>
                  </a:lnTo>
                  <a:lnTo>
                    <a:pt x="2013" y="369"/>
                  </a:lnTo>
                  <a:cubicBezTo>
                    <a:pt x="2044" y="369"/>
                    <a:pt x="2070" y="343"/>
                    <a:pt x="2070" y="312"/>
                  </a:cubicBezTo>
                  <a:lnTo>
                    <a:pt x="2070" y="57"/>
                  </a:lnTo>
                  <a:cubicBezTo>
                    <a:pt x="2070" y="25"/>
                    <a:pt x="2044" y="0"/>
                    <a:pt x="2013" y="0"/>
                  </a:cubicBez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35" name="Freeform 207"/>
            <p:cNvSpPr>
              <a:spLocks/>
            </p:cNvSpPr>
            <p:nvPr/>
          </p:nvSpPr>
          <p:spPr bwMode="auto">
            <a:xfrm>
              <a:off x="2251075" y="949326"/>
              <a:ext cx="17463" cy="17463"/>
            </a:xfrm>
            <a:custGeom>
              <a:avLst/>
              <a:gdLst>
                <a:gd name="T0" fmla="*/ 0 w 43"/>
                <a:gd name="T1" fmla="*/ 2147483647 h 43"/>
                <a:gd name="T2" fmla="*/ 0 w 43"/>
                <a:gd name="T3" fmla="*/ 2147483647 h 43"/>
                <a:gd name="T4" fmla="*/ 2147483647 w 43"/>
                <a:gd name="T5" fmla="*/ 2147483647 h 43"/>
                <a:gd name="T6" fmla="*/ 2147483647 w 43"/>
                <a:gd name="T7" fmla="*/ 0 h 43"/>
                <a:gd name="T8" fmla="*/ 0 w 43"/>
                <a:gd name="T9" fmla="*/ 0 h 43"/>
                <a:gd name="T10" fmla="*/ 0 w 43"/>
                <a:gd name="T11" fmla="*/ 2147483647 h 43"/>
                <a:gd name="T12" fmla="*/ 0 60000 65536"/>
                <a:gd name="T13" fmla="*/ 0 60000 65536"/>
                <a:gd name="T14" fmla="*/ 0 60000 65536"/>
                <a:gd name="T15" fmla="*/ 0 60000 65536"/>
                <a:gd name="T16" fmla="*/ 0 60000 65536"/>
                <a:gd name="T17" fmla="*/ 0 60000 65536"/>
                <a:gd name="T18" fmla="*/ 0 w 43"/>
                <a:gd name="T19" fmla="*/ 0 h 43"/>
                <a:gd name="T20" fmla="*/ 43 w 4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43" h="43">
                  <a:moveTo>
                    <a:pt x="0" y="43"/>
                  </a:moveTo>
                  <a:lnTo>
                    <a:pt x="0" y="43"/>
                  </a:lnTo>
                  <a:lnTo>
                    <a:pt x="43" y="43"/>
                  </a:lnTo>
                  <a:lnTo>
                    <a:pt x="43" y="0"/>
                  </a:lnTo>
                  <a:lnTo>
                    <a:pt x="0" y="0"/>
                  </a:lnTo>
                  <a:lnTo>
                    <a:pt x="0" y="43"/>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36" name="Freeform 208"/>
            <p:cNvSpPr>
              <a:spLocks/>
            </p:cNvSpPr>
            <p:nvPr/>
          </p:nvSpPr>
          <p:spPr bwMode="auto">
            <a:xfrm>
              <a:off x="3036888" y="949326"/>
              <a:ext cx="19050" cy="17463"/>
            </a:xfrm>
            <a:custGeom>
              <a:avLst/>
              <a:gdLst>
                <a:gd name="T0" fmla="*/ 0 w 43"/>
                <a:gd name="T1" fmla="*/ 2147483647 h 43"/>
                <a:gd name="T2" fmla="*/ 0 w 43"/>
                <a:gd name="T3" fmla="*/ 2147483647 h 43"/>
                <a:gd name="T4" fmla="*/ 2147483647 w 43"/>
                <a:gd name="T5" fmla="*/ 2147483647 h 43"/>
                <a:gd name="T6" fmla="*/ 2147483647 w 43"/>
                <a:gd name="T7" fmla="*/ 0 h 43"/>
                <a:gd name="T8" fmla="*/ 0 w 43"/>
                <a:gd name="T9" fmla="*/ 0 h 43"/>
                <a:gd name="T10" fmla="*/ 0 w 43"/>
                <a:gd name="T11" fmla="*/ 2147483647 h 43"/>
                <a:gd name="T12" fmla="*/ 0 60000 65536"/>
                <a:gd name="T13" fmla="*/ 0 60000 65536"/>
                <a:gd name="T14" fmla="*/ 0 60000 65536"/>
                <a:gd name="T15" fmla="*/ 0 60000 65536"/>
                <a:gd name="T16" fmla="*/ 0 60000 65536"/>
                <a:gd name="T17" fmla="*/ 0 60000 65536"/>
                <a:gd name="T18" fmla="*/ 0 w 43"/>
                <a:gd name="T19" fmla="*/ 0 h 43"/>
                <a:gd name="T20" fmla="*/ 43 w 43"/>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43" h="43">
                  <a:moveTo>
                    <a:pt x="0" y="43"/>
                  </a:moveTo>
                  <a:lnTo>
                    <a:pt x="0" y="43"/>
                  </a:lnTo>
                  <a:lnTo>
                    <a:pt x="43" y="43"/>
                  </a:lnTo>
                  <a:lnTo>
                    <a:pt x="43" y="0"/>
                  </a:lnTo>
                  <a:lnTo>
                    <a:pt x="0" y="0"/>
                  </a:lnTo>
                  <a:lnTo>
                    <a:pt x="0" y="43"/>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37" name="Freeform 209"/>
            <p:cNvSpPr>
              <a:spLocks/>
            </p:cNvSpPr>
            <p:nvPr/>
          </p:nvSpPr>
          <p:spPr bwMode="auto">
            <a:xfrm>
              <a:off x="2365375" y="900113"/>
              <a:ext cx="87313" cy="25400"/>
            </a:xfrm>
            <a:custGeom>
              <a:avLst/>
              <a:gdLst>
                <a:gd name="T0" fmla="*/ 2147483647 w 210"/>
                <a:gd name="T1" fmla="*/ 0 h 60"/>
                <a:gd name="T2" fmla="*/ 2147483647 w 210"/>
                <a:gd name="T3" fmla="*/ 0 h 60"/>
                <a:gd name="T4" fmla="*/ 0 w 210"/>
                <a:gd name="T5" fmla="*/ 0 h 60"/>
                <a:gd name="T6" fmla="*/ 0 w 210"/>
                <a:gd name="T7" fmla="*/ 2147483647 h 60"/>
                <a:gd name="T8" fmla="*/ 2147483647 w 210"/>
                <a:gd name="T9" fmla="*/ 2147483647 h 60"/>
                <a:gd name="T10" fmla="*/ 2147483647 w 210"/>
                <a:gd name="T11" fmla="*/ 0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167" y="0"/>
                  </a:moveTo>
                  <a:lnTo>
                    <a:pt x="167" y="0"/>
                  </a:lnTo>
                  <a:lnTo>
                    <a:pt x="0" y="0"/>
                  </a:lnTo>
                  <a:lnTo>
                    <a:pt x="0" y="60"/>
                  </a:lnTo>
                  <a:lnTo>
                    <a:pt x="210" y="60"/>
                  </a:lnTo>
                  <a:lnTo>
                    <a:pt x="16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38" name="Freeform 210"/>
            <p:cNvSpPr>
              <a:spLocks/>
            </p:cNvSpPr>
            <p:nvPr/>
          </p:nvSpPr>
          <p:spPr bwMode="auto">
            <a:xfrm>
              <a:off x="2444750" y="903288"/>
              <a:ext cx="23813" cy="19050"/>
            </a:xfrm>
            <a:custGeom>
              <a:avLst/>
              <a:gdLst>
                <a:gd name="T0" fmla="*/ 2147483647 w 57"/>
                <a:gd name="T1" fmla="*/ 0 h 43"/>
                <a:gd name="T2" fmla="*/ 2147483647 w 57"/>
                <a:gd name="T3" fmla="*/ 0 h 43"/>
                <a:gd name="T4" fmla="*/ 0 w 57"/>
                <a:gd name="T5" fmla="*/ 0 h 43"/>
                <a:gd name="T6" fmla="*/ 2147483647 w 57"/>
                <a:gd name="T7" fmla="*/ 2147483647 h 43"/>
                <a:gd name="T8" fmla="*/ 2147483647 w 57"/>
                <a:gd name="T9" fmla="*/ 2147483647 h 43"/>
                <a:gd name="T10" fmla="*/ 2147483647 w 57"/>
                <a:gd name="T11" fmla="*/ 0 h 43"/>
                <a:gd name="T12" fmla="*/ 0 60000 65536"/>
                <a:gd name="T13" fmla="*/ 0 60000 65536"/>
                <a:gd name="T14" fmla="*/ 0 60000 65536"/>
                <a:gd name="T15" fmla="*/ 0 60000 65536"/>
                <a:gd name="T16" fmla="*/ 0 60000 65536"/>
                <a:gd name="T17" fmla="*/ 0 60000 65536"/>
                <a:gd name="T18" fmla="*/ 0 w 57"/>
                <a:gd name="T19" fmla="*/ 0 h 43"/>
                <a:gd name="T20" fmla="*/ 57 w 5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7" h="43">
                  <a:moveTo>
                    <a:pt x="57" y="0"/>
                  </a:moveTo>
                  <a:lnTo>
                    <a:pt x="57" y="0"/>
                  </a:lnTo>
                  <a:lnTo>
                    <a:pt x="0" y="0"/>
                  </a:lnTo>
                  <a:lnTo>
                    <a:pt x="30" y="43"/>
                  </a:lnTo>
                  <a:lnTo>
                    <a:pt x="57" y="43"/>
                  </a:lnTo>
                  <a:lnTo>
                    <a:pt x="5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39" name="Freeform 211"/>
            <p:cNvSpPr>
              <a:spLocks/>
            </p:cNvSpPr>
            <p:nvPr/>
          </p:nvSpPr>
          <p:spPr bwMode="auto">
            <a:xfrm>
              <a:off x="2365375" y="939801"/>
              <a:ext cx="87313" cy="25400"/>
            </a:xfrm>
            <a:custGeom>
              <a:avLst/>
              <a:gdLst>
                <a:gd name="T0" fmla="*/ 0 w 210"/>
                <a:gd name="T1" fmla="*/ 2147483647 h 60"/>
                <a:gd name="T2" fmla="*/ 0 w 210"/>
                <a:gd name="T3" fmla="*/ 2147483647 h 60"/>
                <a:gd name="T4" fmla="*/ 2147483647 w 210"/>
                <a:gd name="T5" fmla="*/ 2147483647 h 60"/>
                <a:gd name="T6" fmla="*/ 2147483647 w 210"/>
                <a:gd name="T7" fmla="*/ 0 h 60"/>
                <a:gd name="T8" fmla="*/ 0 w 210"/>
                <a:gd name="T9" fmla="*/ 0 h 60"/>
                <a:gd name="T10" fmla="*/ 0 w 210"/>
                <a:gd name="T11" fmla="*/ 2147483647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60"/>
                  </a:moveTo>
                  <a:lnTo>
                    <a:pt x="0" y="60"/>
                  </a:lnTo>
                  <a:lnTo>
                    <a:pt x="210" y="60"/>
                  </a:lnTo>
                  <a:lnTo>
                    <a:pt x="167"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40" name="Freeform 212"/>
            <p:cNvSpPr>
              <a:spLocks/>
            </p:cNvSpPr>
            <p:nvPr/>
          </p:nvSpPr>
          <p:spPr bwMode="auto">
            <a:xfrm>
              <a:off x="2444750" y="942976"/>
              <a:ext cx="23813" cy="17463"/>
            </a:xfrm>
            <a:custGeom>
              <a:avLst/>
              <a:gdLst>
                <a:gd name="T0" fmla="*/ 2147483647 w 57"/>
                <a:gd name="T1" fmla="*/ 2147483647 h 42"/>
                <a:gd name="T2" fmla="*/ 2147483647 w 57"/>
                <a:gd name="T3" fmla="*/ 2147483647 h 42"/>
                <a:gd name="T4" fmla="*/ 2147483647 w 57"/>
                <a:gd name="T5" fmla="*/ 0 h 42"/>
                <a:gd name="T6" fmla="*/ 0 w 57"/>
                <a:gd name="T7" fmla="*/ 0 h 42"/>
                <a:gd name="T8" fmla="*/ 2147483647 w 57"/>
                <a:gd name="T9" fmla="*/ 2147483647 h 42"/>
                <a:gd name="T10" fmla="*/ 2147483647 w 57"/>
                <a:gd name="T11" fmla="*/ 2147483647 h 42"/>
                <a:gd name="T12" fmla="*/ 0 60000 65536"/>
                <a:gd name="T13" fmla="*/ 0 60000 65536"/>
                <a:gd name="T14" fmla="*/ 0 60000 65536"/>
                <a:gd name="T15" fmla="*/ 0 60000 65536"/>
                <a:gd name="T16" fmla="*/ 0 60000 65536"/>
                <a:gd name="T17" fmla="*/ 0 60000 65536"/>
                <a:gd name="T18" fmla="*/ 0 w 57"/>
                <a:gd name="T19" fmla="*/ 0 h 42"/>
                <a:gd name="T20" fmla="*/ 57 w 57"/>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7" h="42">
                  <a:moveTo>
                    <a:pt x="57" y="42"/>
                  </a:moveTo>
                  <a:lnTo>
                    <a:pt x="57" y="42"/>
                  </a:lnTo>
                  <a:lnTo>
                    <a:pt x="57" y="0"/>
                  </a:lnTo>
                  <a:lnTo>
                    <a:pt x="0" y="0"/>
                  </a:lnTo>
                  <a:lnTo>
                    <a:pt x="30" y="42"/>
                  </a:lnTo>
                  <a:lnTo>
                    <a:pt x="57" y="42"/>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41" name="Freeform 213"/>
            <p:cNvSpPr>
              <a:spLocks/>
            </p:cNvSpPr>
            <p:nvPr/>
          </p:nvSpPr>
          <p:spPr bwMode="auto">
            <a:xfrm>
              <a:off x="2519363" y="900113"/>
              <a:ext cx="88900" cy="25400"/>
            </a:xfrm>
            <a:custGeom>
              <a:avLst/>
              <a:gdLst>
                <a:gd name="T0" fmla="*/ 2147483647 w 212"/>
                <a:gd name="T1" fmla="*/ 0 h 60"/>
                <a:gd name="T2" fmla="*/ 2147483647 w 212"/>
                <a:gd name="T3" fmla="*/ 0 h 60"/>
                <a:gd name="T4" fmla="*/ 0 w 212"/>
                <a:gd name="T5" fmla="*/ 0 h 60"/>
                <a:gd name="T6" fmla="*/ 0 w 212"/>
                <a:gd name="T7" fmla="*/ 2147483647 h 60"/>
                <a:gd name="T8" fmla="*/ 2147483647 w 212"/>
                <a:gd name="T9" fmla="*/ 2147483647 h 60"/>
                <a:gd name="T10" fmla="*/ 2147483647 w 212"/>
                <a:gd name="T11" fmla="*/ 0 h 60"/>
                <a:gd name="T12" fmla="*/ 0 60000 65536"/>
                <a:gd name="T13" fmla="*/ 0 60000 65536"/>
                <a:gd name="T14" fmla="*/ 0 60000 65536"/>
                <a:gd name="T15" fmla="*/ 0 60000 65536"/>
                <a:gd name="T16" fmla="*/ 0 60000 65536"/>
                <a:gd name="T17" fmla="*/ 0 60000 65536"/>
                <a:gd name="T18" fmla="*/ 0 w 212"/>
                <a:gd name="T19" fmla="*/ 0 h 60"/>
                <a:gd name="T20" fmla="*/ 212 w 212"/>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2" h="60">
                  <a:moveTo>
                    <a:pt x="169" y="0"/>
                  </a:moveTo>
                  <a:lnTo>
                    <a:pt x="169" y="0"/>
                  </a:lnTo>
                  <a:lnTo>
                    <a:pt x="0" y="0"/>
                  </a:lnTo>
                  <a:lnTo>
                    <a:pt x="0" y="60"/>
                  </a:lnTo>
                  <a:lnTo>
                    <a:pt x="212" y="60"/>
                  </a:lnTo>
                  <a:lnTo>
                    <a:pt x="169"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42" name="Freeform 214"/>
            <p:cNvSpPr>
              <a:spLocks/>
            </p:cNvSpPr>
            <p:nvPr/>
          </p:nvSpPr>
          <p:spPr bwMode="auto">
            <a:xfrm>
              <a:off x="2600325" y="903288"/>
              <a:ext cx="25400" cy="19050"/>
            </a:xfrm>
            <a:custGeom>
              <a:avLst/>
              <a:gdLst>
                <a:gd name="T0" fmla="*/ 2147483647 w 58"/>
                <a:gd name="T1" fmla="*/ 0 h 43"/>
                <a:gd name="T2" fmla="*/ 2147483647 w 58"/>
                <a:gd name="T3" fmla="*/ 0 h 43"/>
                <a:gd name="T4" fmla="*/ 0 w 58"/>
                <a:gd name="T5" fmla="*/ 0 h 43"/>
                <a:gd name="T6" fmla="*/ 2147483647 w 58"/>
                <a:gd name="T7" fmla="*/ 2147483647 h 43"/>
                <a:gd name="T8" fmla="*/ 2147483647 w 58"/>
                <a:gd name="T9" fmla="*/ 2147483647 h 43"/>
                <a:gd name="T10" fmla="*/ 2147483647 w 58"/>
                <a:gd name="T11" fmla="*/ 0 h 43"/>
                <a:gd name="T12" fmla="*/ 0 60000 65536"/>
                <a:gd name="T13" fmla="*/ 0 60000 65536"/>
                <a:gd name="T14" fmla="*/ 0 60000 65536"/>
                <a:gd name="T15" fmla="*/ 0 60000 65536"/>
                <a:gd name="T16" fmla="*/ 0 60000 65536"/>
                <a:gd name="T17" fmla="*/ 0 60000 65536"/>
                <a:gd name="T18" fmla="*/ 0 w 58"/>
                <a:gd name="T19" fmla="*/ 0 h 43"/>
                <a:gd name="T20" fmla="*/ 58 w 58"/>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8" h="43">
                  <a:moveTo>
                    <a:pt x="58" y="0"/>
                  </a:moveTo>
                  <a:lnTo>
                    <a:pt x="58" y="0"/>
                  </a:lnTo>
                  <a:lnTo>
                    <a:pt x="0" y="0"/>
                  </a:lnTo>
                  <a:lnTo>
                    <a:pt x="31" y="43"/>
                  </a:lnTo>
                  <a:lnTo>
                    <a:pt x="58" y="43"/>
                  </a:lnTo>
                  <a:lnTo>
                    <a:pt x="58"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43" name="Freeform 215"/>
            <p:cNvSpPr>
              <a:spLocks/>
            </p:cNvSpPr>
            <p:nvPr/>
          </p:nvSpPr>
          <p:spPr bwMode="auto">
            <a:xfrm>
              <a:off x="2519363" y="939801"/>
              <a:ext cx="88900" cy="25400"/>
            </a:xfrm>
            <a:custGeom>
              <a:avLst/>
              <a:gdLst>
                <a:gd name="T0" fmla="*/ 0 w 212"/>
                <a:gd name="T1" fmla="*/ 2147483647 h 60"/>
                <a:gd name="T2" fmla="*/ 0 w 212"/>
                <a:gd name="T3" fmla="*/ 2147483647 h 60"/>
                <a:gd name="T4" fmla="*/ 2147483647 w 212"/>
                <a:gd name="T5" fmla="*/ 2147483647 h 60"/>
                <a:gd name="T6" fmla="*/ 2147483647 w 212"/>
                <a:gd name="T7" fmla="*/ 0 h 60"/>
                <a:gd name="T8" fmla="*/ 0 w 212"/>
                <a:gd name="T9" fmla="*/ 0 h 60"/>
                <a:gd name="T10" fmla="*/ 0 w 212"/>
                <a:gd name="T11" fmla="*/ 2147483647 h 60"/>
                <a:gd name="T12" fmla="*/ 0 60000 65536"/>
                <a:gd name="T13" fmla="*/ 0 60000 65536"/>
                <a:gd name="T14" fmla="*/ 0 60000 65536"/>
                <a:gd name="T15" fmla="*/ 0 60000 65536"/>
                <a:gd name="T16" fmla="*/ 0 60000 65536"/>
                <a:gd name="T17" fmla="*/ 0 60000 65536"/>
                <a:gd name="T18" fmla="*/ 0 w 212"/>
                <a:gd name="T19" fmla="*/ 0 h 60"/>
                <a:gd name="T20" fmla="*/ 212 w 212"/>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2" h="60">
                  <a:moveTo>
                    <a:pt x="0" y="60"/>
                  </a:moveTo>
                  <a:lnTo>
                    <a:pt x="0" y="60"/>
                  </a:lnTo>
                  <a:lnTo>
                    <a:pt x="212" y="60"/>
                  </a:lnTo>
                  <a:lnTo>
                    <a:pt x="169"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44" name="Freeform 216"/>
            <p:cNvSpPr>
              <a:spLocks/>
            </p:cNvSpPr>
            <p:nvPr/>
          </p:nvSpPr>
          <p:spPr bwMode="auto">
            <a:xfrm>
              <a:off x="2600325" y="942976"/>
              <a:ext cx="25400" cy="17463"/>
            </a:xfrm>
            <a:custGeom>
              <a:avLst/>
              <a:gdLst>
                <a:gd name="T0" fmla="*/ 2147483647 w 58"/>
                <a:gd name="T1" fmla="*/ 2147483647 h 42"/>
                <a:gd name="T2" fmla="*/ 2147483647 w 58"/>
                <a:gd name="T3" fmla="*/ 2147483647 h 42"/>
                <a:gd name="T4" fmla="*/ 2147483647 w 58"/>
                <a:gd name="T5" fmla="*/ 0 h 42"/>
                <a:gd name="T6" fmla="*/ 0 w 58"/>
                <a:gd name="T7" fmla="*/ 0 h 42"/>
                <a:gd name="T8" fmla="*/ 2147483647 w 58"/>
                <a:gd name="T9" fmla="*/ 2147483647 h 42"/>
                <a:gd name="T10" fmla="*/ 2147483647 w 58"/>
                <a:gd name="T11" fmla="*/ 2147483647 h 42"/>
                <a:gd name="T12" fmla="*/ 0 60000 65536"/>
                <a:gd name="T13" fmla="*/ 0 60000 65536"/>
                <a:gd name="T14" fmla="*/ 0 60000 65536"/>
                <a:gd name="T15" fmla="*/ 0 60000 65536"/>
                <a:gd name="T16" fmla="*/ 0 60000 65536"/>
                <a:gd name="T17" fmla="*/ 0 60000 65536"/>
                <a:gd name="T18" fmla="*/ 0 w 58"/>
                <a:gd name="T19" fmla="*/ 0 h 42"/>
                <a:gd name="T20" fmla="*/ 58 w 58"/>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8" h="42">
                  <a:moveTo>
                    <a:pt x="58" y="42"/>
                  </a:moveTo>
                  <a:lnTo>
                    <a:pt x="58" y="42"/>
                  </a:lnTo>
                  <a:lnTo>
                    <a:pt x="58" y="0"/>
                  </a:lnTo>
                  <a:lnTo>
                    <a:pt x="0" y="0"/>
                  </a:lnTo>
                  <a:lnTo>
                    <a:pt x="31" y="42"/>
                  </a:lnTo>
                  <a:lnTo>
                    <a:pt x="58" y="42"/>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45" name="Freeform 217"/>
            <p:cNvSpPr>
              <a:spLocks/>
            </p:cNvSpPr>
            <p:nvPr/>
          </p:nvSpPr>
          <p:spPr bwMode="auto">
            <a:xfrm>
              <a:off x="2679700" y="900113"/>
              <a:ext cx="87313" cy="25400"/>
            </a:xfrm>
            <a:custGeom>
              <a:avLst/>
              <a:gdLst>
                <a:gd name="T0" fmla="*/ 2147483647 w 210"/>
                <a:gd name="T1" fmla="*/ 0 h 60"/>
                <a:gd name="T2" fmla="*/ 2147483647 w 210"/>
                <a:gd name="T3" fmla="*/ 0 h 60"/>
                <a:gd name="T4" fmla="*/ 0 w 210"/>
                <a:gd name="T5" fmla="*/ 0 h 60"/>
                <a:gd name="T6" fmla="*/ 0 w 210"/>
                <a:gd name="T7" fmla="*/ 2147483647 h 60"/>
                <a:gd name="T8" fmla="*/ 2147483647 w 210"/>
                <a:gd name="T9" fmla="*/ 2147483647 h 60"/>
                <a:gd name="T10" fmla="*/ 2147483647 w 210"/>
                <a:gd name="T11" fmla="*/ 0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167" y="0"/>
                  </a:moveTo>
                  <a:lnTo>
                    <a:pt x="167" y="0"/>
                  </a:lnTo>
                  <a:lnTo>
                    <a:pt x="0" y="0"/>
                  </a:lnTo>
                  <a:lnTo>
                    <a:pt x="0" y="60"/>
                  </a:lnTo>
                  <a:lnTo>
                    <a:pt x="210" y="60"/>
                  </a:lnTo>
                  <a:lnTo>
                    <a:pt x="16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46" name="Freeform 218"/>
            <p:cNvSpPr>
              <a:spLocks/>
            </p:cNvSpPr>
            <p:nvPr/>
          </p:nvSpPr>
          <p:spPr bwMode="auto">
            <a:xfrm>
              <a:off x="2759075" y="903288"/>
              <a:ext cx="23813" cy="19050"/>
            </a:xfrm>
            <a:custGeom>
              <a:avLst/>
              <a:gdLst>
                <a:gd name="T0" fmla="*/ 2147483647 w 57"/>
                <a:gd name="T1" fmla="*/ 0 h 43"/>
                <a:gd name="T2" fmla="*/ 2147483647 w 57"/>
                <a:gd name="T3" fmla="*/ 0 h 43"/>
                <a:gd name="T4" fmla="*/ 0 w 57"/>
                <a:gd name="T5" fmla="*/ 0 h 43"/>
                <a:gd name="T6" fmla="*/ 2147483647 w 57"/>
                <a:gd name="T7" fmla="*/ 2147483647 h 43"/>
                <a:gd name="T8" fmla="*/ 2147483647 w 57"/>
                <a:gd name="T9" fmla="*/ 2147483647 h 43"/>
                <a:gd name="T10" fmla="*/ 2147483647 w 57"/>
                <a:gd name="T11" fmla="*/ 0 h 43"/>
                <a:gd name="T12" fmla="*/ 0 60000 65536"/>
                <a:gd name="T13" fmla="*/ 0 60000 65536"/>
                <a:gd name="T14" fmla="*/ 0 60000 65536"/>
                <a:gd name="T15" fmla="*/ 0 60000 65536"/>
                <a:gd name="T16" fmla="*/ 0 60000 65536"/>
                <a:gd name="T17" fmla="*/ 0 60000 65536"/>
                <a:gd name="T18" fmla="*/ 0 w 57"/>
                <a:gd name="T19" fmla="*/ 0 h 43"/>
                <a:gd name="T20" fmla="*/ 57 w 5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7" h="43">
                  <a:moveTo>
                    <a:pt x="57" y="0"/>
                  </a:moveTo>
                  <a:lnTo>
                    <a:pt x="57" y="0"/>
                  </a:lnTo>
                  <a:lnTo>
                    <a:pt x="0" y="0"/>
                  </a:lnTo>
                  <a:lnTo>
                    <a:pt x="31" y="43"/>
                  </a:lnTo>
                  <a:lnTo>
                    <a:pt x="57" y="43"/>
                  </a:lnTo>
                  <a:lnTo>
                    <a:pt x="5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47" name="Freeform 219"/>
            <p:cNvSpPr>
              <a:spLocks/>
            </p:cNvSpPr>
            <p:nvPr/>
          </p:nvSpPr>
          <p:spPr bwMode="auto">
            <a:xfrm>
              <a:off x="2679700" y="939801"/>
              <a:ext cx="87313" cy="25400"/>
            </a:xfrm>
            <a:custGeom>
              <a:avLst/>
              <a:gdLst>
                <a:gd name="T0" fmla="*/ 0 w 210"/>
                <a:gd name="T1" fmla="*/ 2147483647 h 60"/>
                <a:gd name="T2" fmla="*/ 0 w 210"/>
                <a:gd name="T3" fmla="*/ 2147483647 h 60"/>
                <a:gd name="T4" fmla="*/ 2147483647 w 210"/>
                <a:gd name="T5" fmla="*/ 2147483647 h 60"/>
                <a:gd name="T6" fmla="*/ 2147483647 w 210"/>
                <a:gd name="T7" fmla="*/ 0 h 60"/>
                <a:gd name="T8" fmla="*/ 0 w 210"/>
                <a:gd name="T9" fmla="*/ 0 h 60"/>
                <a:gd name="T10" fmla="*/ 0 w 210"/>
                <a:gd name="T11" fmla="*/ 2147483647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60"/>
                  </a:moveTo>
                  <a:lnTo>
                    <a:pt x="0" y="60"/>
                  </a:lnTo>
                  <a:lnTo>
                    <a:pt x="210" y="60"/>
                  </a:lnTo>
                  <a:lnTo>
                    <a:pt x="167"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48" name="Freeform 220"/>
            <p:cNvSpPr>
              <a:spLocks/>
            </p:cNvSpPr>
            <p:nvPr/>
          </p:nvSpPr>
          <p:spPr bwMode="auto">
            <a:xfrm>
              <a:off x="2759075" y="942976"/>
              <a:ext cx="23813" cy="17463"/>
            </a:xfrm>
            <a:custGeom>
              <a:avLst/>
              <a:gdLst>
                <a:gd name="T0" fmla="*/ 2147483647 w 57"/>
                <a:gd name="T1" fmla="*/ 2147483647 h 42"/>
                <a:gd name="T2" fmla="*/ 2147483647 w 57"/>
                <a:gd name="T3" fmla="*/ 2147483647 h 42"/>
                <a:gd name="T4" fmla="*/ 2147483647 w 57"/>
                <a:gd name="T5" fmla="*/ 0 h 42"/>
                <a:gd name="T6" fmla="*/ 0 w 57"/>
                <a:gd name="T7" fmla="*/ 0 h 42"/>
                <a:gd name="T8" fmla="*/ 2147483647 w 57"/>
                <a:gd name="T9" fmla="*/ 2147483647 h 42"/>
                <a:gd name="T10" fmla="*/ 2147483647 w 57"/>
                <a:gd name="T11" fmla="*/ 2147483647 h 42"/>
                <a:gd name="T12" fmla="*/ 0 60000 65536"/>
                <a:gd name="T13" fmla="*/ 0 60000 65536"/>
                <a:gd name="T14" fmla="*/ 0 60000 65536"/>
                <a:gd name="T15" fmla="*/ 0 60000 65536"/>
                <a:gd name="T16" fmla="*/ 0 60000 65536"/>
                <a:gd name="T17" fmla="*/ 0 60000 65536"/>
                <a:gd name="T18" fmla="*/ 0 w 57"/>
                <a:gd name="T19" fmla="*/ 0 h 42"/>
                <a:gd name="T20" fmla="*/ 57 w 57"/>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7" h="42">
                  <a:moveTo>
                    <a:pt x="57" y="42"/>
                  </a:moveTo>
                  <a:lnTo>
                    <a:pt x="57" y="42"/>
                  </a:lnTo>
                  <a:lnTo>
                    <a:pt x="57" y="0"/>
                  </a:lnTo>
                  <a:lnTo>
                    <a:pt x="0" y="0"/>
                  </a:lnTo>
                  <a:lnTo>
                    <a:pt x="31" y="42"/>
                  </a:lnTo>
                  <a:lnTo>
                    <a:pt x="57" y="42"/>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49" name="Freeform 221"/>
            <p:cNvSpPr>
              <a:spLocks/>
            </p:cNvSpPr>
            <p:nvPr/>
          </p:nvSpPr>
          <p:spPr bwMode="auto">
            <a:xfrm>
              <a:off x="2838450" y="900113"/>
              <a:ext cx="87313" cy="25400"/>
            </a:xfrm>
            <a:custGeom>
              <a:avLst/>
              <a:gdLst>
                <a:gd name="T0" fmla="*/ 0 w 210"/>
                <a:gd name="T1" fmla="*/ 0 h 60"/>
                <a:gd name="T2" fmla="*/ 0 w 210"/>
                <a:gd name="T3" fmla="*/ 0 h 60"/>
                <a:gd name="T4" fmla="*/ 0 w 210"/>
                <a:gd name="T5" fmla="*/ 2147483647 h 60"/>
                <a:gd name="T6" fmla="*/ 2147483647 w 210"/>
                <a:gd name="T7" fmla="*/ 2147483647 h 60"/>
                <a:gd name="T8" fmla="*/ 2147483647 w 210"/>
                <a:gd name="T9" fmla="*/ 0 h 60"/>
                <a:gd name="T10" fmla="*/ 0 w 210"/>
                <a:gd name="T11" fmla="*/ 0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0"/>
                  </a:moveTo>
                  <a:lnTo>
                    <a:pt x="0" y="0"/>
                  </a:lnTo>
                  <a:lnTo>
                    <a:pt x="0" y="60"/>
                  </a:lnTo>
                  <a:lnTo>
                    <a:pt x="210" y="60"/>
                  </a:lnTo>
                  <a:lnTo>
                    <a:pt x="167" y="0"/>
                  </a:lnTo>
                  <a:lnTo>
                    <a:pt x="0"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50" name="Freeform 222"/>
            <p:cNvSpPr>
              <a:spLocks/>
            </p:cNvSpPr>
            <p:nvPr/>
          </p:nvSpPr>
          <p:spPr bwMode="auto">
            <a:xfrm>
              <a:off x="2917825" y="903288"/>
              <a:ext cx="25400" cy="19050"/>
            </a:xfrm>
            <a:custGeom>
              <a:avLst/>
              <a:gdLst>
                <a:gd name="T0" fmla="*/ 2147483647 w 57"/>
                <a:gd name="T1" fmla="*/ 0 h 43"/>
                <a:gd name="T2" fmla="*/ 2147483647 w 57"/>
                <a:gd name="T3" fmla="*/ 0 h 43"/>
                <a:gd name="T4" fmla="*/ 0 w 57"/>
                <a:gd name="T5" fmla="*/ 0 h 43"/>
                <a:gd name="T6" fmla="*/ 2147483647 w 57"/>
                <a:gd name="T7" fmla="*/ 2147483647 h 43"/>
                <a:gd name="T8" fmla="*/ 2147483647 w 57"/>
                <a:gd name="T9" fmla="*/ 2147483647 h 43"/>
                <a:gd name="T10" fmla="*/ 2147483647 w 57"/>
                <a:gd name="T11" fmla="*/ 0 h 43"/>
                <a:gd name="T12" fmla="*/ 0 60000 65536"/>
                <a:gd name="T13" fmla="*/ 0 60000 65536"/>
                <a:gd name="T14" fmla="*/ 0 60000 65536"/>
                <a:gd name="T15" fmla="*/ 0 60000 65536"/>
                <a:gd name="T16" fmla="*/ 0 60000 65536"/>
                <a:gd name="T17" fmla="*/ 0 60000 65536"/>
                <a:gd name="T18" fmla="*/ 0 w 57"/>
                <a:gd name="T19" fmla="*/ 0 h 43"/>
                <a:gd name="T20" fmla="*/ 57 w 5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7" h="43">
                  <a:moveTo>
                    <a:pt x="57" y="0"/>
                  </a:moveTo>
                  <a:lnTo>
                    <a:pt x="57" y="0"/>
                  </a:lnTo>
                  <a:lnTo>
                    <a:pt x="0" y="0"/>
                  </a:lnTo>
                  <a:lnTo>
                    <a:pt x="31" y="43"/>
                  </a:lnTo>
                  <a:lnTo>
                    <a:pt x="57" y="43"/>
                  </a:lnTo>
                  <a:lnTo>
                    <a:pt x="57" y="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sp>
          <p:nvSpPr>
            <p:cNvPr id="451" name="Freeform 223"/>
            <p:cNvSpPr>
              <a:spLocks/>
            </p:cNvSpPr>
            <p:nvPr/>
          </p:nvSpPr>
          <p:spPr bwMode="auto">
            <a:xfrm>
              <a:off x="2838450" y="939801"/>
              <a:ext cx="87313" cy="25400"/>
            </a:xfrm>
            <a:custGeom>
              <a:avLst/>
              <a:gdLst>
                <a:gd name="T0" fmla="*/ 0 w 210"/>
                <a:gd name="T1" fmla="*/ 2147483647 h 60"/>
                <a:gd name="T2" fmla="*/ 0 w 210"/>
                <a:gd name="T3" fmla="*/ 2147483647 h 60"/>
                <a:gd name="T4" fmla="*/ 2147483647 w 210"/>
                <a:gd name="T5" fmla="*/ 2147483647 h 60"/>
                <a:gd name="T6" fmla="*/ 2147483647 w 210"/>
                <a:gd name="T7" fmla="*/ 0 h 60"/>
                <a:gd name="T8" fmla="*/ 0 w 210"/>
                <a:gd name="T9" fmla="*/ 0 h 60"/>
                <a:gd name="T10" fmla="*/ 0 w 210"/>
                <a:gd name="T11" fmla="*/ 2147483647 h 60"/>
                <a:gd name="T12" fmla="*/ 0 60000 65536"/>
                <a:gd name="T13" fmla="*/ 0 60000 65536"/>
                <a:gd name="T14" fmla="*/ 0 60000 65536"/>
                <a:gd name="T15" fmla="*/ 0 60000 65536"/>
                <a:gd name="T16" fmla="*/ 0 60000 65536"/>
                <a:gd name="T17" fmla="*/ 0 60000 65536"/>
                <a:gd name="T18" fmla="*/ 0 w 210"/>
                <a:gd name="T19" fmla="*/ 0 h 60"/>
                <a:gd name="T20" fmla="*/ 210 w 21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10" h="60">
                  <a:moveTo>
                    <a:pt x="0" y="60"/>
                  </a:moveTo>
                  <a:lnTo>
                    <a:pt x="0" y="60"/>
                  </a:lnTo>
                  <a:lnTo>
                    <a:pt x="210" y="60"/>
                  </a:lnTo>
                  <a:lnTo>
                    <a:pt x="167" y="0"/>
                  </a:lnTo>
                  <a:lnTo>
                    <a:pt x="0" y="0"/>
                  </a:lnTo>
                  <a:lnTo>
                    <a:pt x="0" y="60"/>
                  </a:lnTo>
                  <a:close/>
                </a:path>
              </a:pathLst>
            </a:custGeom>
            <a:grpFill/>
            <a:ln>
              <a:noFill/>
            </a:ln>
            <a:extLst>
              <a:ext uri="{91240B29-F687-4F45-9708-019B960494DF}">
                <a14:hiddenLine xmlns:a14="http://schemas.microsoft.com/office/drawing/2010/main" w="0">
                  <a:solidFill>
                    <a:srgbClr val="000000"/>
                  </a:solidFill>
                  <a:round/>
                  <a:headEnd/>
                  <a:tailEnd/>
                </a14:hiddenLine>
              </a:ext>
            </a:extLst>
          </p:spPr>
          <p:txBody>
            <a:bodyPr wrap="square" lIns="0" tIns="0" rIns="0" bIns="0" anchor="ctr" anchorCtr="0">
              <a:noAutofit/>
            </a:bodyPr>
            <a:lstStyle/>
            <a:p>
              <a:pPr fontAlgn="ctr"/>
              <a:endParaRPr lang="en-US" altLang="zh-CN" sz="1399">
                <a:latin typeface="Arial" panose="020B0604020202020204" pitchFamily="34" charset="0"/>
              </a:endParaRPr>
            </a:p>
          </p:txBody>
        </p:sp>
      </p:grpSp>
      <p:sp>
        <p:nvSpPr>
          <p:cNvPr id="452" name="文本框 451"/>
          <p:cNvSpPr txBox="1"/>
          <p:nvPr/>
        </p:nvSpPr>
        <p:spPr>
          <a:xfrm>
            <a:off x="9545193" y="5531298"/>
            <a:ext cx="363966" cy="286045"/>
          </a:xfrm>
          <a:prstGeom prst="rect">
            <a:avLst/>
          </a:prstGeom>
          <a:noFill/>
        </p:spPr>
        <p:txBody>
          <a:bodyPr wrap="square" lIns="0" tIns="0" rIns="0" bIns="0" rtlCol="0" anchor="ctr" anchorCtr="0">
            <a:noAutofit/>
          </a:bodyPr>
          <a:lstStyle/>
          <a:p>
            <a:pPr algn="ctr" fontAlgn="ctr"/>
            <a:r>
              <a:rPr lang="en-US" sz="900">
                <a:latin typeface="Arial" panose="020B0604020202020204" pitchFamily="34" charset="0"/>
              </a:rPr>
              <a:t>2 U</a:t>
            </a:r>
            <a:endParaRPr lang="en-US" altLang="zh-CN" sz="900">
              <a:latin typeface="Arial" panose="020B0604020202020204" pitchFamily="34" charset="0"/>
              <a:ea typeface="微软雅黑" panose="020B0503020204020204" pitchFamily="34" charset="-122"/>
            </a:endParaRPr>
          </a:p>
        </p:txBody>
      </p:sp>
      <p:sp>
        <p:nvSpPr>
          <p:cNvPr id="453" name="文本框 452"/>
          <p:cNvSpPr txBox="1"/>
          <p:nvPr/>
        </p:nvSpPr>
        <p:spPr>
          <a:xfrm>
            <a:off x="10547744" y="5557115"/>
            <a:ext cx="363965" cy="286045"/>
          </a:xfrm>
          <a:prstGeom prst="rect">
            <a:avLst/>
          </a:prstGeom>
          <a:noFill/>
        </p:spPr>
        <p:txBody>
          <a:bodyPr wrap="square" lIns="0" tIns="0" rIns="0" bIns="0" rtlCol="0" anchor="ctr" anchorCtr="0">
            <a:noAutofit/>
          </a:bodyPr>
          <a:lstStyle/>
          <a:p>
            <a:pPr algn="ctr" fontAlgn="ctr"/>
            <a:r>
              <a:rPr lang="en-US" sz="900">
                <a:latin typeface="Arial" panose="020B0604020202020204" pitchFamily="34" charset="0"/>
              </a:rPr>
              <a:t>4 U</a:t>
            </a:r>
            <a:endParaRPr lang="en-US" altLang="zh-CN" sz="900">
              <a:latin typeface="Arial" panose="020B0604020202020204" pitchFamily="34" charset="0"/>
              <a:ea typeface="微软雅黑" panose="020B0503020204020204" pitchFamily="34" charset="-122"/>
            </a:endParaRPr>
          </a:p>
        </p:txBody>
      </p:sp>
      <p:sp>
        <p:nvSpPr>
          <p:cNvPr id="454" name="文本框 453"/>
          <p:cNvSpPr txBox="1"/>
          <p:nvPr/>
        </p:nvSpPr>
        <p:spPr>
          <a:xfrm>
            <a:off x="8863569" y="5755179"/>
            <a:ext cx="2845402" cy="286045"/>
          </a:xfrm>
          <a:prstGeom prst="rect">
            <a:avLst/>
          </a:prstGeom>
          <a:noFill/>
        </p:spPr>
        <p:txBody>
          <a:bodyPr wrap="square" lIns="0" tIns="0" rIns="0" bIns="0" rtlCol="0" anchor="ctr" anchorCtr="0">
            <a:noAutofit/>
          </a:bodyPr>
          <a:lstStyle/>
          <a:p>
            <a:pPr algn="ctr" fontAlgn="ctr"/>
            <a:r>
              <a:rPr lang="en-US" sz="900">
                <a:latin typeface="Arial" panose="020B0604020202020204" pitchFamily="34" charset="0"/>
              </a:rPr>
              <a:t>Node: </a:t>
            </a:r>
            <a:r>
              <a:rPr lang="en-US" sz="900" err="1">
                <a:latin typeface="Arial" panose="020B0604020202020204" pitchFamily="34" charset="0"/>
              </a:rPr>
              <a:t>FusionServer</a:t>
            </a:r>
            <a:r>
              <a:rPr lang="en-US" sz="900">
                <a:latin typeface="Arial" panose="020B0604020202020204" pitchFamily="34" charset="0"/>
              </a:rPr>
              <a:t> V5, </a:t>
            </a:r>
            <a:r>
              <a:rPr lang="en-US" sz="900" err="1">
                <a:latin typeface="Arial" panose="020B0604020202020204" pitchFamily="34" charset="0"/>
              </a:rPr>
              <a:t>TaiShan</a:t>
            </a:r>
            <a:r>
              <a:rPr lang="en-US" sz="900">
                <a:latin typeface="Arial" panose="020B0604020202020204" pitchFamily="34" charset="0"/>
              </a:rPr>
              <a:t> series</a:t>
            </a:r>
          </a:p>
        </p:txBody>
      </p:sp>
      <p:grpSp>
        <p:nvGrpSpPr>
          <p:cNvPr id="456" name="组合 455"/>
          <p:cNvGrpSpPr/>
          <p:nvPr/>
        </p:nvGrpSpPr>
        <p:grpSpPr>
          <a:xfrm>
            <a:off x="3198660" y="5388408"/>
            <a:ext cx="389082" cy="277236"/>
            <a:chOff x="4741863" y="5048250"/>
            <a:chExt cx="519113" cy="369888"/>
          </a:xfrm>
          <a:solidFill>
            <a:schemeClr val="tx1">
              <a:lumMod val="65000"/>
              <a:lumOff val="35000"/>
            </a:schemeClr>
          </a:solidFill>
        </p:grpSpPr>
        <p:sp>
          <p:nvSpPr>
            <p:cNvPr id="457" name="Freeform 70"/>
            <p:cNvSpPr>
              <a:spLocks noEditPoints="1"/>
            </p:cNvSpPr>
            <p:nvPr/>
          </p:nvSpPr>
          <p:spPr bwMode="auto">
            <a:xfrm>
              <a:off x="4741863" y="5048250"/>
              <a:ext cx="519113" cy="369888"/>
            </a:xfrm>
            <a:custGeom>
              <a:avLst/>
              <a:gdLst>
                <a:gd name="T0" fmla="*/ 9 w 163"/>
                <a:gd name="T1" fmla="*/ 75 h 116"/>
                <a:gd name="T2" fmla="*/ 20 w 163"/>
                <a:gd name="T3" fmla="*/ 39 h 116"/>
                <a:gd name="T4" fmla="*/ 79 w 163"/>
                <a:gd name="T5" fmla="*/ 112 h 116"/>
                <a:gd name="T6" fmla="*/ 133 w 163"/>
                <a:gd name="T7" fmla="*/ 84 h 116"/>
                <a:gd name="T8" fmla="*/ 159 w 163"/>
                <a:gd name="T9" fmla="*/ 38 h 116"/>
                <a:gd name="T10" fmla="*/ 37 w 163"/>
                <a:gd name="T11" fmla="*/ 31 h 116"/>
                <a:gd name="T12" fmla="*/ 136 w 163"/>
                <a:gd name="T13" fmla="*/ 70 h 116"/>
                <a:gd name="T14" fmla="*/ 159 w 163"/>
                <a:gd name="T15" fmla="*/ 38 h 116"/>
                <a:gd name="T16" fmla="*/ 122 w 163"/>
                <a:gd name="T17" fmla="*/ 69 h 116"/>
                <a:gd name="T18" fmla="*/ 131 w 163"/>
                <a:gd name="T19" fmla="*/ 33 h 116"/>
                <a:gd name="T20" fmla="*/ 34 w 163"/>
                <a:gd name="T21" fmla="*/ 79 h 116"/>
                <a:gd name="T22" fmla="*/ 26 w 163"/>
                <a:gd name="T23" fmla="*/ 46 h 116"/>
                <a:gd name="T24" fmla="*/ 34 w 163"/>
                <a:gd name="T25" fmla="*/ 79 h 116"/>
                <a:gd name="T26" fmla="*/ 34 w 163"/>
                <a:gd name="T27" fmla="*/ 42 h 116"/>
                <a:gd name="T28" fmla="*/ 26 w 163"/>
                <a:gd name="T29" fmla="*/ 34 h 116"/>
                <a:gd name="T30" fmla="*/ 82 w 163"/>
                <a:gd name="T31" fmla="*/ 78 h 116"/>
                <a:gd name="T32" fmla="*/ 73 w 163"/>
                <a:gd name="T33" fmla="*/ 38 h 116"/>
                <a:gd name="T34" fmla="*/ 81 w 163"/>
                <a:gd name="T35" fmla="*/ 46 h 116"/>
                <a:gd name="T36" fmla="*/ 87 w 163"/>
                <a:gd name="T37" fmla="*/ 53 h 116"/>
                <a:gd name="T38" fmla="*/ 81 w 163"/>
                <a:gd name="T39" fmla="*/ 69 h 116"/>
                <a:gd name="T40" fmla="*/ 87 w 163"/>
                <a:gd name="T41" fmla="*/ 71 h 116"/>
                <a:gd name="T42" fmla="*/ 82 w 163"/>
                <a:gd name="T43" fmla="*/ 78 h 116"/>
                <a:gd name="T44" fmla="*/ 104 w 163"/>
                <a:gd name="T45" fmla="*/ 72 h 116"/>
                <a:gd name="T46" fmla="*/ 117 w 163"/>
                <a:gd name="T47" fmla="*/ 74 h 116"/>
                <a:gd name="T48" fmla="*/ 89 w 163"/>
                <a:gd name="T49" fmla="*/ 62 h 116"/>
                <a:gd name="T50" fmla="*/ 118 w 163"/>
                <a:gd name="T51" fmla="*/ 62 h 116"/>
                <a:gd name="T52" fmla="*/ 97 w 163"/>
                <a:gd name="T53" fmla="*/ 65 h 116"/>
                <a:gd name="T54" fmla="*/ 98 w 163"/>
                <a:gd name="T55" fmla="*/ 56 h 116"/>
                <a:gd name="T56" fmla="*/ 110 w 163"/>
                <a:gd name="T57" fmla="*/ 59 h 116"/>
                <a:gd name="T58" fmla="*/ 49 w 163"/>
                <a:gd name="T59" fmla="*/ 53 h 116"/>
                <a:gd name="T60" fmla="*/ 41 w 163"/>
                <a:gd name="T61" fmla="*/ 78 h 116"/>
                <a:gd name="T62" fmla="*/ 58 w 163"/>
                <a:gd name="T63" fmla="*/ 46 h 116"/>
                <a:gd name="T64" fmla="*/ 67 w 163"/>
                <a:gd name="T65" fmla="*/ 78 h 116"/>
                <a:gd name="T66" fmla="*/ 59 w 163"/>
                <a:gd name="T67" fmla="*/ 56 h 116"/>
                <a:gd name="T68" fmla="*/ 49 w 163"/>
                <a:gd name="T69" fmla="*/ 5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116">
                  <a:moveTo>
                    <a:pt x="77" y="101"/>
                  </a:moveTo>
                  <a:cubicBezTo>
                    <a:pt x="46" y="104"/>
                    <a:pt x="14" y="100"/>
                    <a:pt x="9" y="75"/>
                  </a:cubicBezTo>
                  <a:cubicBezTo>
                    <a:pt x="7" y="63"/>
                    <a:pt x="13" y="51"/>
                    <a:pt x="20" y="43"/>
                  </a:cubicBezTo>
                  <a:cubicBezTo>
                    <a:pt x="20" y="39"/>
                    <a:pt x="20" y="39"/>
                    <a:pt x="20" y="39"/>
                  </a:cubicBezTo>
                  <a:cubicBezTo>
                    <a:pt x="7" y="50"/>
                    <a:pt x="0" y="64"/>
                    <a:pt x="4" y="81"/>
                  </a:cubicBezTo>
                  <a:cubicBezTo>
                    <a:pt x="9" y="103"/>
                    <a:pt x="37" y="116"/>
                    <a:pt x="79" y="112"/>
                  </a:cubicBezTo>
                  <a:cubicBezTo>
                    <a:pt x="96" y="110"/>
                    <a:pt x="118" y="105"/>
                    <a:pt x="133" y="96"/>
                  </a:cubicBezTo>
                  <a:cubicBezTo>
                    <a:pt x="133" y="84"/>
                    <a:pt x="133" y="84"/>
                    <a:pt x="133" y="84"/>
                  </a:cubicBezTo>
                  <a:cubicBezTo>
                    <a:pt x="119" y="93"/>
                    <a:pt x="96" y="99"/>
                    <a:pt x="77" y="101"/>
                  </a:cubicBezTo>
                  <a:close/>
                  <a:moveTo>
                    <a:pt x="159" y="38"/>
                  </a:moveTo>
                  <a:cubicBezTo>
                    <a:pt x="152" y="2"/>
                    <a:pt x="82" y="0"/>
                    <a:pt x="37" y="28"/>
                  </a:cubicBezTo>
                  <a:cubicBezTo>
                    <a:pt x="37" y="31"/>
                    <a:pt x="37" y="31"/>
                    <a:pt x="37" y="31"/>
                  </a:cubicBezTo>
                  <a:cubicBezTo>
                    <a:pt x="82" y="7"/>
                    <a:pt x="146" y="8"/>
                    <a:pt x="151" y="41"/>
                  </a:cubicBezTo>
                  <a:cubicBezTo>
                    <a:pt x="153" y="52"/>
                    <a:pt x="147" y="63"/>
                    <a:pt x="136" y="70"/>
                  </a:cubicBezTo>
                  <a:cubicBezTo>
                    <a:pt x="136" y="78"/>
                    <a:pt x="136" y="78"/>
                    <a:pt x="136" y="78"/>
                  </a:cubicBezTo>
                  <a:cubicBezTo>
                    <a:pt x="149" y="73"/>
                    <a:pt x="163" y="58"/>
                    <a:pt x="159" y="38"/>
                  </a:cubicBezTo>
                  <a:close/>
                  <a:moveTo>
                    <a:pt x="131" y="78"/>
                  </a:moveTo>
                  <a:cubicBezTo>
                    <a:pt x="124" y="77"/>
                    <a:pt x="122" y="74"/>
                    <a:pt x="122" y="69"/>
                  </a:cubicBezTo>
                  <a:cubicBezTo>
                    <a:pt x="122" y="33"/>
                    <a:pt x="122" y="33"/>
                    <a:pt x="122" y="33"/>
                  </a:cubicBezTo>
                  <a:cubicBezTo>
                    <a:pt x="131" y="33"/>
                    <a:pt x="131" y="33"/>
                    <a:pt x="131" y="33"/>
                  </a:cubicBezTo>
                  <a:lnTo>
                    <a:pt x="131" y="78"/>
                  </a:lnTo>
                  <a:close/>
                  <a:moveTo>
                    <a:pt x="34" y="79"/>
                  </a:moveTo>
                  <a:cubicBezTo>
                    <a:pt x="28" y="78"/>
                    <a:pt x="26" y="74"/>
                    <a:pt x="26" y="70"/>
                  </a:cubicBezTo>
                  <a:cubicBezTo>
                    <a:pt x="26" y="46"/>
                    <a:pt x="26" y="46"/>
                    <a:pt x="26" y="46"/>
                  </a:cubicBezTo>
                  <a:cubicBezTo>
                    <a:pt x="34" y="46"/>
                    <a:pt x="34" y="46"/>
                    <a:pt x="34" y="46"/>
                  </a:cubicBezTo>
                  <a:lnTo>
                    <a:pt x="34" y="79"/>
                  </a:lnTo>
                  <a:close/>
                  <a:moveTo>
                    <a:pt x="34" y="34"/>
                  </a:moveTo>
                  <a:cubicBezTo>
                    <a:pt x="34" y="42"/>
                    <a:pt x="34" y="42"/>
                    <a:pt x="34" y="42"/>
                  </a:cubicBezTo>
                  <a:cubicBezTo>
                    <a:pt x="26" y="42"/>
                    <a:pt x="26" y="42"/>
                    <a:pt x="26" y="42"/>
                  </a:cubicBezTo>
                  <a:cubicBezTo>
                    <a:pt x="26" y="34"/>
                    <a:pt x="26" y="34"/>
                    <a:pt x="26" y="34"/>
                  </a:cubicBezTo>
                  <a:lnTo>
                    <a:pt x="34" y="34"/>
                  </a:lnTo>
                  <a:close/>
                  <a:moveTo>
                    <a:pt x="82" y="78"/>
                  </a:moveTo>
                  <a:cubicBezTo>
                    <a:pt x="76" y="78"/>
                    <a:pt x="73" y="74"/>
                    <a:pt x="73" y="69"/>
                  </a:cubicBezTo>
                  <a:cubicBezTo>
                    <a:pt x="73" y="38"/>
                    <a:pt x="73" y="38"/>
                    <a:pt x="73" y="38"/>
                  </a:cubicBezTo>
                  <a:cubicBezTo>
                    <a:pt x="81" y="38"/>
                    <a:pt x="81" y="38"/>
                    <a:pt x="81" y="38"/>
                  </a:cubicBezTo>
                  <a:cubicBezTo>
                    <a:pt x="81" y="46"/>
                    <a:pt x="81" y="46"/>
                    <a:pt x="81" y="46"/>
                  </a:cubicBezTo>
                  <a:cubicBezTo>
                    <a:pt x="87" y="46"/>
                    <a:pt x="87" y="46"/>
                    <a:pt x="87" y="46"/>
                  </a:cubicBezTo>
                  <a:cubicBezTo>
                    <a:pt x="87" y="53"/>
                    <a:pt x="87" y="53"/>
                    <a:pt x="87" y="53"/>
                  </a:cubicBezTo>
                  <a:cubicBezTo>
                    <a:pt x="81" y="53"/>
                    <a:pt x="81" y="53"/>
                    <a:pt x="81" y="53"/>
                  </a:cubicBezTo>
                  <a:cubicBezTo>
                    <a:pt x="81" y="69"/>
                    <a:pt x="81" y="69"/>
                    <a:pt x="81" y="69"/>
                  </a:cubicBezTo>
                  <a:cubicBezTo>
                    <a:pt x="81" y="70"/>
                    <a:pt x="82" y="71"/>
                    <a:pt x="84" y="71"/>
                  </a:cubicBezTo>
                  <a:cubicBezTo>
                    <a:pt x="87" y="71"/>
                    <a:pt x="87" y="71"/>
                    <a:pt x="87" y="71"/>
                  </a:cubicBezTo>
                  <a:cubicBezTo>
                    <a:pt x="87" y="78"/>
                    <a:pt x="87" y="78"/>
                    <a:pt x="87" y="78"/>
                  </a:cubicBezTo>
                  <a:cubicBezTo>
                    <a:pt x="82" y="78"/>
                    <a:pt x="82" y="78"/>
                    <a:pt x="82" y="78"/>
                  </a:cubicBezTo>
                  <a:moveTo>
                    <a:pt x="97" y="65"/>
                  </a:moveTo>
                  <a:cubicBezTo>
                    <a:pt x="97" y="69"/>
                    <a:pt x="100" y="72"/>
                    <a:pt x="104" y="72"/>
                  </a:cubicBezTo>
                  <a:cubicBezTo>
                    <a:pt x="108" y="72"/>
                    <a:pt x="110" y="71"/>
                    <a:pt x="112" y="69"/>
                  </a:cubicBezTo>
                  <a:cubicBezTo>
                    <a:pt x="117" y="74"/>
                    <a:pt x="117" y="74"/>
                    <a:pt x="117" y="74"/>
                  </a:cubicBezTo>
                  <a:cubicBezTo>
                    <a:pt x="114" y="77"/>
                    <a:pt x="110" y="79"/>
                    <a:pt x="104" y="79"/>
                  </a:cubicBezTo>
                  <a:cubicBezTo>
                    <a:pt x="97" y="79"/>
                    <a:pt x="89" y="74"/>
                    <a:pt x="89" y="62"/>
                  </a:cubicBezTo>
                  <a:cubicBezTo>
                    <a:pt x="89" y="52"/>
                    <a:pt x="96" y="46"/>
                    <a:pt x="104" y="46"/>
                  </a:cubicBezTo>
                  <a:cubicBezTo>
                    <a:pt x="113" y="46"/>
                    <a:pt x="118" y="53"/>
                    <a:pt x="118" y="62"/>
                  </a:cubicBezTo>
                  <a:cubicBezTo>
                    <a:pt x="118" y="65"/>
                    <a:pt x="118" y="65"/>
                    <a:pt x="118" y="65"/>
                  </a:cubicBezTo>
                  <a:cubicBezTo>
                    <a:pt x="97" y="65"/>
                    <a:pt x="97" y="65"/>
                    <a:pt x="97" y="65"/>
                  </a:cubicBezTo>
                  <a:moveTo>
                    <a:pt x="104" y="52"/>
                  </a:moveTo>
                  <a:cubicBezTo>
                    <a:pt x="101" y="52"/>
                    <a:pt x="99" y="54"/>
                    <a:pt x="98" y="56"/>
                  </a:cubicBezTo>
                  <a:cubicBezTo>
                    <a:pt x="98" y="57"/>
                    <a:pt x="97" y="58"/>
                    <a:pt x="97" y="59"/>
                  </a:cubicBezTo>
                  <a:cubicBezTo>
                    <a:pt x="110" y="59"/>
                    <a:pt x="110" y="59"/>
                    <a:pt x="110" y="59"/>
                  </a:cubicBezTo>
                  <a:cubicBezTo>
                    <a:pt x="110" y="56"/>
                    <a:pt x="108" y="52"/>
                    <a:pt x="104" y="52"/>
                  </a:cubicBezTo>
                  <a:close/>
                  <a:moveTo>
                    <a:pt x="49" y="53"/>
                  </a:moveTo>
                  <a:cubicBezTo>
                    <a:pt x="49" y="78"/>
                    <a:pt x="49" y="78"/>
                    <a:pt x="49" y="78"/>
                  </a:cubicBezTo>
                  <a:cubicBezTo>
                    <a:pt x="41" y="78"/>
                    <a:pt x="41" y="78"/>
                    <a:pt x="41" y="78"/>
                  </a:cubicBezTo>
                  <a:cubicBezTo>
                    <a:pt x="41" y="46"/>
                    <a:pt x="41" y="46"/>
                    <a:pt x="41" y="46"/>
                  </a:cubicBezTo>
                  <a:cubicBezTo>
                    <a:pt x="58" y="46"/>
                    <a:pt x="58" y="46"/>
                    <a:pt x="58" y="46"/>
                  </a:cubicBezTo>
                  <a:cubicBezTo>
                    <a:pt x="65" y="46"/>
                    <a:pt x="67" y="51"/>
                    <a:pt x="67" y="56"/>
                  </a:cubicBezTo>
                  <a:cubicBezTo>
                    <a:pt x="67" y="78"/>
                    <a:pt x="67" y="78"/>
                    <a:pt x="67" y="78"/>
                  </a:cubicBezTo>
                  <a:cubicBezTo>
                    <a:pt x="59" y="78"/>
                    <a:pt x="59" y="78"/>
                    <a:pt x="59" y="78"/>
                  </a:cubicBezTo>
                  <a:cubicBezTo>
                    <a:pt x="59" y="56"/>
                    <a:pt x="59" y="56"/>
                    <a:pt x="59" y="56"/>
                  </a:cubicBezTo>
                  <a:cubicBezTo>
                    <a:pt x="59" y="54"/>
                    <a:pt x="58" y="53"/>
                    <a:pt x="56" y="53"/>
                  </a:cubicBezTo>
                  <a:lnTo>
                    <a:pt x="49"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pPr fontAlgn="ctr"/>
              <a:endParaRPr lang="en-US" altLang="zh-CN" sz="900">
                <a:solidFill>
                  <a:srgbClr val="006CB4"/>
                </a:solidFill>
                <a:latin typeface="Arial" panose="020B0604020202020204" pitchFamily="34" charset="0"/>
              </a:endParaRPr>
            </a:p>
          </p:txBody>
        </p:sp>
        <p:sp>
          <p:nvSpPr>
            <p:cNvPr id="458" name="Freeform 71"/>
            <p:cNvSpPr>
              <a:spLocks noEditPoints="1"/>
            </p:cNvSpPr>
            <p:nvPr/>
          </p:nvSpPr>
          <p:spPr bwMode="auto">
            <a:xfrm>
              <a:off x="5172075" y="5153025"/>
              <a:ext cx="28575" cy="28575"/>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1 h 9"/>
                <a:gd name="T12" fmla="*/ 1 w 9"/>
                <a:gd name="T13" fmla="*/ 5 h 9"/>
                <a:gd name="T14" fmla="*/ 5 w 9"/>
                <a:gd name="T15" fmla="*/ 8 h 9"/>
                <a:gd name="T16" fmla="*/ 8 w 9"/>
                <a:gd name="T17" fmla="*/ 5 h 9"/>
                <a:gd name="T18" fmla="*/ 5 w 9"/>
                <a:gd name="T19" fmla="*/ 1 h 9"/>
                <a:gd name="T20" fmla="*/ 7 w 9"/>
                <a:gd name="T21" fmla="*/ 7 h 9"/>
                <a:gd name="T22" fmla="*/ 6 w 9"/>
                <a:gd name="T23" fmla="*/ 7 h 9"/>
                <a:gd name="T24" fmla="*/ 6 w 9"/>
                <a:gd name="T25" fmla="*/ 7 h 9"/>
                <a:gd name="T26" fmla="*/ 5 w 9"/>
                <a:gd name="T27" fmla="*/ 5 h 9"/>
                <a:gd name="T28" fmla="*/ 4 w 9"/>
                <a:gd name="T29" fmla="*/ 5 h 9"/>
                <a:gd name="T30" fmla="*/ 4 w 9"/>
                <a:gd name="T31" fmla="*/ 5 h 9"/>
                <a:gd name="T32" fmla="*/ 4 w 9"/>
                <a:gd name="T33" fmla="*/ 5 h 9"/>
                <a:gd name="T34" fmla="*/ 4 w 9"/>
                <a:gd name="T35" fmla="*/ 7 h 9"/>
                <a:gd name="T36" fmla="*/ 4 w 9"/>
                <a:gd name="T37" fmla="*/ 7 h 9"/>
                <a:gd name="T38" fmla="*/ 3 w 9"/>
                <a:gd name="T39" fmla="*/ 7 h 9"/>
                <a:gd name="T40" fmla="*/ 3 w 9"/>
                <a:gd name="T41" fmla="*/ 7 h 9"/>
                <a:gd name="T42" fmla="*/ 3 w 9"/>
                <a:gd name="T43" fmla="*/ 2 h 9"/>
                <a:gd name="T44" fmla="*/ 3 w 9"/>
                <a:gd name="T45" fmla="*/ 2 h 9"/>
                <a:gd name="T46" fmla="*/ 4 w 9"/>
                <a:gd name="T47" fmla="*/ 2 h 9"/>
                <a:gd name="T48" fmla="*/ 7 w 9"/>
                <a:gd name="T49" fmla="*/ 3 h 9"/>
                <a:gd name="T50" fmla="*/ 7 w 9"/>
                <a:gd name="T51" fmla="*/ 3 h 9"/>
                <a:gd name="T52" fmla="*/ 6 w 9"/>
                <a:gd name="T53" fmla="*/ 5 h 9"/>
                <a:gd name="T54" fmla="*/ 7 w 9"/>
                <a:gd name="T55" fmla="*/ 7 h 9"/>
                <a:gd name="T56" fmla="*/ 7 w 9"/>
                <a:gd name="T57" fmla="*/ 7 h 9"/>
                <a:gd name="T58" fmla="*/ 7 w 9"/>
                <a:gd name="T59" fmla="*/ 7 h 9"/>
                <a:gd name="T60" fmla="*/ 6 w 9"/>
                <a:gd name="T61" fmla="*/ 3 h 9"/>
                <a:gd name="T62" fmla="*/ 5 w 9"/>
                <a:gd name="T63" fmla="*/ 3 h 9"/>
                <a:gd name="T64" fmla="*/ 4 w 9"/>
                <a:gd name="T65" fmla="*/ 3 h 9"/>
                <a:gd name="T66" fmla="*/ 4 w 9"/>
                <a:gd name="T67" fmla="*/ 3 h 9"/>
                <a:gd name="T68" fmla="*/ 4 w 9"/>
                <a:gd name="T69" fmla="*/ 4 h 9"/>
                <a:gd name="T70" fmla="*/ 5 w 9"/>
                <a:gd name="T71" fmla="*/ 4 h 9"/>
                <a:gd name="T72" fmla="*/ 6 w 9"/>
                <a:gd name="T7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1"/>
                  </a:moveTo>
                  <a:cubicBezTo>
                    <a:pt x="3" y="1"/>
                    <a:pt x="1" y="3"/>
                    <a:pt x="1" y="5"/>
                  </a:cubicBezTo>
                  <a:cubicBezTo>
                    <a:pt x="1" y="7"/>
                    <a:pt x="3" y="8"/>
                    <a:pt x="5" y="8"/>
                  </a:cubicBezTo>
                  <a:cubicBezTo>
                    <a:pt x="7" y="8"/>
                    <a:pt x="8" y="7"/>
                    <a:pt x="8" y="5"/>
                  </a:cubicBezTo>
                  <a:cubicBezTo>
                    <a:pt x="8" y="3"/>
                    <a:pt x="7" y="1"/>
                    <a:pt x="5" y="1"/>
                  </a:cubicBezTo>
                  <a:close/>
                  <a:moveTo>
                    <a:pt x="7" y="7"/>
                  </a:moveTo>
                  <a:cubicBezTo>
                    <a:pt x="6" y="7"/>
                    <a:pt x="6" y="7"/>
                    <a:pt x="6" y="7"/>
                  </a:cubicBezTo>
                  <a:cubicBezTo>
                    <a:pt x="6" y="7"/>
                    <a:pt x="6" y="7"/>
                    <a:pt x="6" y="7"/>
                  </a:cubicBezTo>
                  <a:cubicBezTo>
                    <a:pt x="5" y="5"/>
                    <a:pt x="5" y="5"/>
                    <a:pt x="5" y="5"/>
                  </a:cubicBezTo>
                  <a:cubicBezTo>
                    <a:pt x="5" y="5"/>
                    <a:pt x="4" y="5"/>
                    <a:pt x="4" y="5"/>
                  </a:cubicBezTo>
                  <a:cubicBezTo>
                    <a:pt x="4" y="5"/>
                    <a:pt x="4" y="5"/>
                    <a:pt x="4" y="5"/>
                  </a:cubicBezTo>
                  <a:cubicBezTo>
                    <a:pt x="4" y="5"/>
                    <a:pt x="4" y="5"/>
                    <a:pt x="4" y="5"/>
                  </a:cubicBezTo>
                  <a:cubicBezTo>
                    <a:pt x="4" y="7"/>
                    <a:pt x="4" y="7"/>
                    <a:pt x="4" y="7"/>
                  </a:cubicBezTo>
                  <a:cubicBezTo>
                    <a:pt x="4" y="7"/>
                    <a:pt x="4" y="7"/>
                    <a:pt x="4" y="7"/>
                  </a:cubicBezTo>
                  <a:cubicBezTo>
                    <a:pt x="3" y="7"/>
                    <a:pt x="3" y="7"/>
                    <a:pt x="3" y="7"/>
                  </a:cubicBezTo>
                  <a:cubicBezTo>
                    <a:pt x="3" y="7"/>
                    <a:pt x="3" y="7"/>
                    <a:pt x="3" y="7"/>
                  </a:cubicBezTo>
                  <a:cubicBezTo>
                    <a:pt x="3" y="2"/>
                    <a:pt x="3" y="2"/>
                    <a:pt x="3" y="2"/>
                  </a:cubicBezTo>
                  <a:cubicBezTo>
                    <a:pt x="3" y="2"/>
                    <a:pt x="3" y="2"/>
                    <a:pt x="3" y="2"/>
                  </a:cubicBezTo>
                  <a:cubicBezTo>
                    <a:pt x="3" y="2"/>
                    <a:pt x="4" y="2"/>
                    <a:pt x="4" y="2"/>
                  </a:cubicBezTo>
                  <a:cubicBezTo>
                    <a:pt x="6" y="2"/>
                    <a:pt x="7" y="2"/>
                    <a:pt x="7" y="3"/>
                  </a:cubicBezTo>
                  <a:cubicBezTo>
                    <a:pt x="7" y="3"/>
                    <a:pt x="7" y="3"/>
                    <a:pt x="7" y="3"/>
                  </a:cubicBezTo>
                  <a:cubicBezTo>
                    <a:pt x="7" y="4"/>
                    <a:pt x="6" y="5"/>
                    <a:pt x="6" y="5"/>
                  </a:cubicBezTo>
                  <a:cubicBezTo>
                    <a:pt x="7" y="7"/>
                    <a:pt x="7" y="7"/>
                    <a:pt x="7" y="7"/>
                  </a:cubicBezTo>
                  <a:cubicBezTo>
                    <a:pt x="7" y="7"/>
                    <a:pt x="7" y="7"/>
                    <a:pt x="7" y="7"/>
                  </a:cubicBezTo>
                  <a:cubicBezTo>
                    <a:pt x="7" y="7"/>
                    <a:pt x="7" y="7"/>
                    <a:pt x="7" y="7"/>
                  </a:cubicBezTo>
                  <a:close/>
                  <a:moveTo>
                    <a:pt x="6" y="3"/>
                  </a:moveTo>
                  <a:cubicBezTo>
                    <a:pt x="6" y="3"/>
                    <a:pt x="5" y="3"/>
                    <a:pt x="5" y="3"/>
                  </a:cubicBezTo>
                  <a:cubicBezTo>
                    <a:pt x="4" y="3"/>
                    <a:pt x="4" y="3"/>
                    <a:pt x="4" y="3"/>
                  </a:cubicBezTo>
                  <a:cubicBezTo>
                    <a:pt x="4" y="3"/>
                    <a:pt x="4" y="3"/>
                    <a:pt x="4" y="3"/>
                  </a:cubicBezTo>
                  <a:cubicBezTo>
                    <a:pt x="4" y="4"/>
                    <a:pt x="4" y="4"/>
                    <a:pt x="4" y="4"/>
                  </a:cubicBezTo>
                  <a:cubicBezTo>
                    <a:pt x="4" y="4"/>
                    <a:pt x="4" y="4"/>
                    <a:pt x="5" y="4"/>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pPr fontAlgn="ctr"/>
              <a:endParaRPr lang="en-US" altLang="zh-CN" sz="900">
                <a:solidFill>
                  <a:srgbClr val="006CB4"/>
                </a:solidFill>
                <a:latin typeface="Arial" panose="020B0604020202020204" pitchFamily="34" charset="0"/>
              </a:endParaRPr>
            </a:p>
          </p:txBody>
        </p:sp>
      </p:grpSp>
      <p:cxnSp>
        <p:nvCxnSpPr>
          <p:cNvPr id="459" name="直接连接符 458"/>
          <p:cNvCxnSpPr/>
          <p:nvPr/>
        </p:nvCxnSpPr>
        <p:spPr>
          <a:xfrm>
            <a:off x="6612734" y="5340037"/>
            <a:ext cx="0" cy="5843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p:nvCxnSpPr>
        <p:spPr>
          <a:xfrm>
            <a:off x="8974446" y="5340037"/>
            <a:ext cx="0" cy="5843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46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d0e2667">
            <a:extLst>
              <a:ext uri="{FF2B5EF4-FFF2-40B4-BE49-F238E27FC236}">
                <a16:creationId xmlns:a16="http://schemas.microsoft.com/office/drawing/2014/main" id="{C81ED56F-3294-4426-A2AE-04EDFA398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85" y="775475"/>
            <a:ext cx="10672673" cy="562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DE56DCD-7D8D-403B-8752-0199B97339EB}"/>
              </a:ext>
            </a:extLst>
          </p:cNvPr>
          <p:cNvSpPr txBox="1"/>
          <p:nvPr/>
        </p:nvSpPr>
        <p:spPr>
          <a:xfrm>
            <a:off x="263035" y="238069"/>
            <a:ext cx="8301595" cy="528144"/>
          </a:xfrm>
          <a:prstGeom prst="rect">
            <a:avLst/>
          </a:prstGeom>
          <a:noFill/>
        </p:spPr>
        <p:txBody>
          <a:bodyPr wrap="none" rtlCol="0">
            <a:spAutoFit/>
          </a:bodyPr>
          <a:lstStyle/>
          <a:p>
            <a:pPr>
              <a:lnSpc>
                <a:spcPts val="3439"/>
              </a:lnSpc>
            </a:pPr>
            <a:r>
              <a:rPr lang="en-US" sz="3199">
                <a:latin typeface="Microsoft YaHei" panose="020B0503020204020204" pitchFamily="34" charset="-122"/>
                <a:ea typeface="Microsoft YaHei" panose="020B0503020204020204" pitchFamily="34" charset="-122"/>
              </a:rPr>
              <a:t>ROW (Redirect on Write) Full-stripe Write</a:t>
            </a:r>
          </a:p>
        </p:txBody>
      </p:sp>
    </p:spTree>
    <p:extLst>
      <p:ext uri="{BB962C8B-B14F-4D97-AF65-F5344CB8AC3E}">
        <p14:creationId xmlns:p14="http://schemas.microsoft.com/office/powerpoint/2010/main" val="1305779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d0e2860">
            <a:extLst>
              <a:ext uri="{FF2B5EF4-FFF2-40B4-BE49-F238E27FC236}">
                <a16:creationId xmlns:a16="http://schemas.microsoft.com/office/drawing/2014/main" id="{BFAB62F4-0B60-46B8-A4AD-A27060D3B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20" y="1127107"/>
            <a:ext cx="5193004" cy="494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d0e2865">
            <a:extLst>
              <a:ext uri="{FF2B5EF4-FFF2-40B4-BE49-F238E27FC236}">
                <a16:creationId xmlns:a16="http://schemas.microsoft.com/office/drawing/2014/main" id="{EC502EB6-B999-4C41-AE8C-ADCD93093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910" y="1461178"/>
            <a:ext cx="6721045" cy="4712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38EDF589-FAB2-43BB-9F29-05B8F11FBB31}"/>
              </a:ext>
            </a:extLst>
          </p:cNvPr>
          <p:cNvSpPr txBox="1"/>
          <p:nvPr/>
        </p:nvSpPr>
        <p:spPr>
          <a:xfrm>
            <a:off x="59183" y="113128"/>
            <a:ext cx="3349865" cy="528144"/>
          </a:xfrm>
          <a:prstGeom prst="rect">
            <a:avLst/>
          </a:prstGeom>
          <a:noFill/>
        </p:spPr>
        <p:txBody>
          <a:bodyPr wrap="none" rtlCol="0">
            <a:spAutoFit/>
          </a:bodyPr>
          <a:lstStyle/>
          <a:p>
            <a:pPr>
              <a:lnSpc>
                <a:spcPts val="3439"/>
              </a:lnSpc>
            </a:pPr>
            <a:r>
              <a:rPr lang="en-US" sz="3199">
                <a:latin typeface="Microsoft YaHei" panose="020B0503020204020204" pitchFamily="34" charset="-122"/>
                <a:ea typeface="Microsoft YaHei" panose="020B0503020204020204" pitchFamily="34" charset="-122"/>
              </a:rPr>
              <a:t>Multi-streaming</a:t>
            </a:r>
          </a:p>
        </p:txBody>
      </p:sp>
    </p:spTree>
    <p:extLst>
      <p:ext uri="{BB962C8B-B14F-4D97-AF65-F5344CB8AC3E}">
        <p14:creationId xmlns:p14="http://schemas.microsoft.com/office/powerpoint/2010/main" val="1066440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d0e2913">
            <a:extLst>
              <a:ext uri="{FF2B5EF4-FFF2-40B4-BE49-F238E27FC236}">
                <a16:creationId xmlns:a16="http://schemas.microsoft.com/office/drawing/2014/main" id="{F1026353-BC86-42A7-B25C-7AD3C61CC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68" y="813696"/>
            <a:ext cx="11173688" cy="249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d0e2922">
            <a:extLst>
              <a:ext uri="{FF2B5EF4-FFF2-40B4-BE49-F238E27FC236}">
                <a16:creationId xmlns:a16="http://schemas.microsoft.com/office/drawing/2014/main" id="{E1BEECC7-BFAE-4C60-A264-4D6ECC1D3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086" y="3550884"/>
            <a:ext cx="6061160" cy="319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7168857-2D61-4F31-9C81-B06D6A0CCE45}"/>
              </a:ext>
            </a:extLst>
          </p:cNvPr>
          <p:cNvSpPr txBox="1"/>
          <p:nvPr/>
        </p:nvSpPr>
        <p:spPr>
          <a:xfrm>
            <a:off x="141268" y="72635"/>
            <a:ext cx="2990357" cy="528144"/>
          </a:xfrm>
          <a:prstGeom prst="rect">
            <a:avLst/>
          </a:prstGeom>
          <a:noFill/>
        </p:spPr>
        <p:txBody>
          <a:bodyPr wrap="none" rtlCol="0">
            <a:spAutoFit/>
          </a:bodyPr>
          <a:lstStyle/>
          <a:p>
            <a:pPr>
              <a:lnSpc>
                <a:spcPts val="3439"/>
              </a:lnSpc>
            </a:pPr>
            <a:r>
              <a:rPr lang="en-US" sz="3199">
                <a:latin typeface="Microsoft YaHei" panose="020B0503020204020204" pitchFamily="34" charset="-122"/>
                <a:ea typeface="Microsoft YaHei" panose="020B0503020204020204" pitchFamily="34" charset="-122"/>
              </a:rPr>
              <a:t>E2E IO Priority</a:t>
            </a:r>
          </a:p>
        </p:txBody>
      </p:sp>
    </p:spTree>
    <p:extLst>
      <p:ext uri="{BB962C8B-B14F-4D97-AF65-F5344CB8AC3E}">
        <p14:creationId xmlns:p14="http://schemas.microsoft.com/office/powerpoint/2010/main" val="1804963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d0e2952">
            <a:extLst>
              <a:ext uri="{FF2B5EF4-FFF2-40B4-BE49-F238E27FC236}">
                <a16:creationId xmlns:a16="http://schemas.microsoft.com/office/drawing/2014/main" id="{F07694FB-9A47-4393-A696-410E904D6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92" y="920143"/>
            <a:ext cx="6006269" cy="263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d0e2959">
            <a:extLst>
              <a:ext uri="{FF2B5EF4-FFF2-40B4-BE49-F238E27FC236}">
                <a16:creationId xmlns:a16="http://schemas.microsoft.com/office/drawing/2014/main" id="{330EC6EC-99A5-4529-8156-39FC8D7E5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268" y="2715350"/>
            <a:ext cx="5752650" cy="322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442F58B-C651-4DCF-9147-F276EF883B2A}"/>
              </a:ext>
            </a:extLst>
          </p:cNvPr>
          <p:cNvSpPr/>
          <p:nvPr/>
        </p:nvSpPr>
        <p:spPr>
          <a:xfrm>
            <a:off x="0" y="1338"/>
            <a:ext cx="4445274" cy="1199603"/>
          </a:xfrm>
          <a:prstGeom prst="rect">
            <a:avLst/>
          </a:prstGeom>
        </p:spPr>
        <p:txBody>
          <a:bodyPr wrap="square">
            <a:spAutoFit/>
          </a:bodyPr>
          <a:lstStyle/>
          <a:p>
            <a:r>
              <a:rPr lang="en-US" sz="3599"/>
              <a:t>Smart Disk Enclosure</a:t>
            </a:r>
          </a:p>
        </p:txBody>
      </p:sp>
    </p:spTree>
    <p:extLst>
      <p:ext uri="{BB962C8B-B14F-4D97-AF65-F5344CB8AC3E}">
        <p14:creationId xmlns:p14="http://schemas.microsoft.com/office/powerpoint/2010/main" val="1120381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d0e3010">
            <a:extLst>
              <a:ext uri="{FF2B5EF4-FFF2-40B4-BE49-F238E27FC236}">
                <a16:creationId xmlns:a16="http://schemas.microsoft.com/office/drawing/2014/main" id="{C4712462-1509-4BCB-8635-855F91A88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054" y="642029"/>
            <a:ext cx="5955216" cy="278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a:extLst>
              <a:ext uri="{FF2B5EF4-FFF2-40B4-BE49-F238E27FC236}">
                <a16:creationId xmlns:a16="http://schemas.microsoft.com/office/drawing/2014/main" id="{7245F172-940C-4E7E-BDDA-464493EA20C3}"/>
              </a:ext>
            </a:extLst>
          </p:cNvPr>
          <p:cNvGraphicFramePr>
            <a:graphicFrameLocks noChangeAspect="1"/>
          </p:cNvGraphicFramePr>
          <p:nvPr/>
        </p:nvGraphicFramePr>
        <p:xfrm>
          <a:off x="2001153" y="3327295"/>
          <a:ext cx="7353794" cy="3640737"/>
        </p:xfrm>
        <a:graphic>
          <a:graphicData uri="http://schemas.openxmlformats.org/presentationml/2006/ole">
            <mc:AlternateContent xmlns:mc="http://schemas.openxmlformats.org/markup-compatibility/2006">
              <mc:Choice xmlns:v="urn:schemas-microsoft-com:vml" Requires="v">
                <p:oleObj spid="_x0000_s114708" name="Document" r:id="rId4" imgW="6133533" imgH="3036621" progId="Word.Document.12">
                  <p:embed/>
                </p:oleObj>
              </mc:Choice>
              <mc:Fallback>
                <p:oleObj name="Document" r:id="rId4" imgW="6133533" imgH="3036621" progId="Word.Document.12">
                  <p:embed/>
                  <p:pic>
                    <p:nvPicPr>
                      <p:cNvPr id="2" name="Object 1">
                        <a:extLst>
                          <a:ext uri="{FF2B5EF4-FFF2-40B4-BE49-F238E27FC236}">
                            <a16:creationId xmlns:a16="http://schemas.microsoft.com/office/drawing/2014/main" id="{7245F172-940C-4E7E-BDDA-464493EA20C3}"/>
                          </a:ext>
                        </a:extLst>
                      </p:cNvPr>
                      <p:cNvPicPr/>
                      <p:nvPr/>
                    </p:nvPicPr>
                    <p:blipFill>
                      <a:blip r:embed="rId5"/>
                      <a:stretch>
                        <a:fillRect/>
                      </a:stretch>
                    </p:blipFill>
                    <p:spPr>
                      <a:xfrm>
                        <a:off x="2001153" y="3327295"/>
                        <a:ext cx="7353794" cy="3640737"/>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0188CA65-A96D-44D6-8C1F-AD2A97291A44}"/>
              </a:ext>
            </a:extLst>
          </p:cNvPr>
          <p:cNvSpPr txBox="1"/>
          <p:nvPr/>
        </p:nvSpPr>
        <p:spPr>
          <a:xfrm>
            <a:off x="263035" y="113885"/>
            <a:ext cx="4848857" cy="528144"/>
          </a:xfrm>
          <a:prstGeom prst="rect">
            <a:avLst/>
          </a:prstGeom>
          <a:noFill/>
        </p:spPr>
        <p:txBody>
          <a:bodyPr wrap="none" rtlCol="0">
            <a:spAutoFit/>
          </a:bodyPr>
          <a:lstStyle/>
          <a:p>
            <a:pPr>
              <a:lnSpc>
                <a:spcPts val="3439"/>
              </a:lnSpc>
            </a:pPr>
            <a:r>
              <a:rPr lang="en-US" sz="3199">
                <a:latin typeface="Microsoft YaHei" panose="020B0503020204020204" pitchFamily="34" charset="-122"/>
                <a:ea typeface="Microsoft YaHei" panose="020B0503020204020204" pitchFamily="34" charset="-122"/>
              </a:rPr>
              <a:t>Leverage AI Technology</a:t>
            </a:r>
          </a:p>
        </p:txBody>
      </p:sp>
    </p:spTree>
    <p:extLst>
      <p:ext uri="{BB962C8B-B14F-4D97-AF65-F5344CB8AC3E}">
        <p14:creationId xmlns:p14="http://schemas.microsoft.com/office/powerpoint/2010/main" val="1450765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d0e3209">
            <a:extLst>
              <a:ext uri="{FF2B5EF4-FFF2-40B4-BE49-F238E27FC236}">
                <a16:creationId xmlns:a16="http://schemas.microsoft.com/office/drawing/2014/main" id="{B896D574-8477-4B7B-B22C-EC984B69C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989" y="1669790"/>
            <a:ext cx="7813225" cy="413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4334701-FA91-4F13-BFA3-7D7B98D96C8A}"/>
              </a:ext>
            </a:extLst>
          </p:cNvPr>
          <p:cNvSpPr txBox="1"/>
          <p:nvPr/>
        </p:nvSpPr>
        <p:spPr>
          <a:xfrm>
            <a:off x="249883" y="73674"/>
            <a:ext cx="5163756" cy="528144"/>
          </a:xfrm>
          <a:prstGeom prst="rect">
            <a:avLst/>
          </a:prstGeom>
          <a:noFill/>
        </p:spPr>
        <p:txBody>
          <a:bodyPr wrap="none" rtlCol="0">
            <a:spAutoFit/>
          </a:bodyPr>
          <a:lstStyle/>
          <a:p>
            <a:pPr>
              <a:lnSpc>
                <a:spcPts val="3439"/>
              </a:lnSpc>
            </a:pPr>
            <a:r>
              <a:rPr lang="en-US" sz="3199">
                <a:latin typeface="Microsoft YaHei" panose="020B0503020204020204" pitchFamily="34" charset="-122"/>
                <a:ea typeface="Microsoft YaHei" panose="020B0503020204020204" pitchFamily="34" charset="-122"/>
              </a:rPr>
              <a:t>Smart </a:t>
            </a:r>
            <a:r>
              <a:rPr lang="en-US" sz="3199" err="1">
                <a:latin typeface="Microsoft YaHei" panose="020B0503020204020204" pitchFamily="34" charset="-122"/>
                <a:ea typeface="Microsoft YaHei" panose="020B0503020204020204" pitchFamily="34" charset="-122"/>
              </a:rPr>
              <a:t>Dedup</a:t>
            </a:r>
            <a:r>
              <a:rPr lang="en-US" sz="3199">
                <a:latin typeface="Microsoft YaHei" panose="020B0503020204020204" pitchFamily="34" charset="-122"/>
                <a:ea typeface="Microsoft YaHei" panose="020B0503020204020204" pitchFamily="34" charset="-122"/>
              </a:rPr>
              <a:t> &amp; Compact</a:t>
            </a:r>
          </a:p>
        </p:txBody>
      </p:sp>
    </p:spTree>
    <p:extLst>
      <p:ext uri="{BB962C8B-B14F-4D97-AF65-F5344CB8AC3E}">
        <p14:creationId xmlns:p14="http://schemas.microsoft.com/office/powerpoint/2010/main" val="2452820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425770" y="4427493"/>
            <a:ext cx="3600666" cy="338426"/>
          </a:xfrm>
          <a:prstGeom prst="rect">
            <a:avLst/>
          </a:prstGeom>
        </p:spPr>
        <p:txBody>
          <a:bodyPr wrap="none">
            <a:spAutoFit/>
          </a:bodyPr>
          <a:lstStyle/>
          <a:p>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Intelligent</a:t>
            </a:r>
            <a:r>
              <a:rPr lang="zh-CN" altLang="en-US" sz="1599">
                <a:solidFill>
                  <a:schemeClr val="bg1">
                    <a:lumMod val="50000"/>
                  </a:schemeClr>
                </a:solidFill>
                <a:latin typeface="Arial" panose="020B0604020202020204" pitchFamily="34" charset="0"/>
                <a:ea typeface="Times New Roman" charset="0"/>
                <a:cs typeface="Arial" panose="020B0604020202020204" pitchFamily="34" charset="0"/>
              </a:rPr>
              <a:t> </a:t>
            </a:r>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DAE and High density DAE</a:t>
            </a:r>
            <a:endParaRPr lang="zh-CN" altLang="en-US" sz="1599">
              <a:solidFill>
                <a:schemeClr val="bg1">
                  <a:lumMod val="50000"/>
                </a:schemeClr>
              </a:solidFill>
              <a:latin typeface="Arial" panose="020B0604020202020204" pitchFamily="34" charset="0"/>
              <a:ea typeface="Times New Roman" charset="0"/>
              <a:cs typeface="Arial" panose="020B0604020202020204" pitchFamily="34" charset="0"/>
            </a:endParaRPr>
          </a:p>
        </p:txBody>
      </p:sp>
      <p:sp>
        <p:nvSpPr>
          <p:cNvPr id="10" name="Rectangle 9"/>
          <p:cNvSpPr/>
          <p:nvPr/>
        </p:nvSpPr>
        <p:spPr>
          <a:xfrm>
            <a:off x="515817" y="2106468"/>
            <a:ext cx="2603598" cy="313804"/>
          </a:xfrm>
          <a:prstGeom prst="rect">
            <a:avLst/>
          </a:prstGeom>
        </p:spPr>
        <p:txBody>
          <a:bodyPr wrap="none">
            <a:spAutoFit/>
          </a:bodyPr>
          <a:lstStyle/>
          <a:p>
            <a:pPr marL="296831" indent="-296831" defTabSz="1187323">
              <a:lnSpc>
                <a:spcPct val="90000"/>
              </a:lnSpc>
              <a:spcBef>
                <a:spcPts val="1298"/>
              </a:spcBef>
            </a:pPr>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sym typeface="???? Bold" charset="0"/>
              </a:rPr>
              <a:t>Smart and Hyper Features</a:t>
            </a:r>
            <a:endParaRPr lang="en-US" altLang="zh-CN" sz="1599" baseline="30000">
              <a:solidFill>
                <a:schemeClr val="bg1">
                  <a:lumMod val="50000"/>
                </a:schemeClr>
              </a:solidFill>
              <a:latin typeface="Arial" panose="020B0604020202020204" pitchFamily="34" charset="0"/>
              <a:ea typeface="Times New Roman" charset="0"/>
              <a:cs typeface="Arial" panose="020B0604020202020204" pitchFamily="34" charset="0"/>
            </a:endParaRPr>
          </a:p>
        </p:txBody>
      </p:sp>
      <p:sp>
        <p:nvSpPr>
          <p:cNvPr id="11" name="Rectangle 10"/>
          <p:cNvSpPr/>
          <p:nvPr/>
        </p:nvSpPr>
        <p:spPr>
          <a:xfrm>
            <a:off x="9814409" y="2082179"/>
            <a:ext cx="1847861" cy="338422"/>
          </a:xfrm>
          <a:prstGeom prst="rect">
            <a:avLst/>
          </a:prstGeom>
        </p:spPr>
        <p:txBody>
          <a:bodyPr wrap="none">
            <a:spAutoFit/>
          </a:bodyPr>
          <a:lstStyle/>
          <a:p>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End-to-End </a:t>
            </a:r>
            <a:r>
              <a:rPr lang="en-US" altLang="zh-CN" sz="1599" err="1">
                <a:solidFill>
                  <a:schemeClr val="bg1">
                    <a:lumMod val="50000"/>
                  </a:schemeClr>
                </a:solidFill>
                <a:latin typeface="Arial" panose="020B0604020202020204" pitchFamily="34" charset="0"/>
                <a:ea typeface="Times New Roman" charset="0"/>
                <a:cs typeface="Arial" panose="020B0604020202020204" pitchFamily="34" charset="0"/>
              </a:rPr>
              <a:t>NVMe</a:t>
            </a:r>
            <a:endParaRPr lang="zh-CN" altLang="en-US" sz="1599">
              <a:solidFill>
                <a:schemeClr val="bg1">
                  <a:lumMod val="50000"/>
                </a:schemeClr>
              </a:solidFill>
              <a:latin typeface="Arial" panose="020B0604020202020204" pitchFamily="34" charset="0"/>
              <a:ea typeface="Times New Roman" charset="0"/>
              <a:cs typeface="Arial" panose="020B0604020202020204" pitchFamily="34" charset="0"/>
            </a:endParaRPr>
          </a:p>
        </p:txBody>
      </p:sp>
      <p:sp>
        <p:nvSpPr>
          <p:cNvPr id="13" name="Rectangle 12"/>
          <p:cNvSpPr/>
          <p:nvPr/>
        </p:nvSpPr>
        <p:spPr>
          <a:xfrm>
            <a:off x="8838154" y="3597280"/>
            <a:ext cx="2772305" cy="338422"/>
          </a:xfrm>
          <a:prstGeom prst="rect">
            <a:avLst/>
          </a:prstGeom>
        </p:spPr>
        <p:txBody>
          <a:bodyPr wrap="none">
            <a:spAutoFit/>
          </a:bodyPr>
          <a:lstStyle/>
          <a:p>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Intelligent</a:t>
            </a:r>
            <a:r>
              <a:rPr lang="zh-CN" altLang="en-US" sz="1599">
                <a:solidFill>
                  <a:schemeClr val="bg1">
                    <a:lumMod val="50000"/>
                  </a:schemeClr>
                </a:solidFill>
                <a:latin typeface="Arial" panose="020B0604020202020204" pitchFamily="34" charset="0"/>
                <a:ea typeface="Times New Roman" charset="0"/>
                <a:cs typeface="Arial" panose="020B0604020202020204" pitchFamily="34" charset="0"/>
              </a:rPr>
              <a:t> </a:t>
            </a:r>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Front-end Adapter</a:t>
            </a:r>
            <a:endParaRPr lang="zh-CN" altLang="en-US" sz="1599">
              <a:solidFill>
                <a:schemeClr val="bg1">
                  <a:lumMod val="50000"/>
                </a:schemeClr>
              </a:solidFill>
              <a:latin typeface="Arial" panose="020B0604020202020204" pitchFamily="34" charset="0"/>
              <a:ea typeface="Times New Roman" charset="0"/>
              <a:cs typeface="Arial" panose="020B0604020202020204" pitchFamily="34" charset="0"/>
            </a:endParaRPr>
          </a:p>
        </p:txBody>
      </p:sp>
      <p:sp>
        <p:nvSpPr>
          <p:cNvPr id="15" name="Rectangle 14"/>
          <p:cNvSpPr/>
          <p:nvPr/>
        </p:nvSpPr>
        <p:spPr>
          <a:xfrm>
            <a:off x="886642" y="2858593"/>
            <a:ext cx="1291836" cy="338422"/>
          </a:xfrm>
          <a:prstGeom prst="rect">
            <a:avLst/>
          </a:prstGeom>
        </p:spPr>
        <p:txBody>
          <a:bodyPr wrap="none">
            <a:spAutoFit/>
          </a:bodyPr>
          <a:lstStyle/>
          <a:p>
            <a:r>
              <a:rPr lang="en-US" altLang="zh-CN" sz="1599" err="1">
                <a:solidFill>
                  <a:schemeClr val="bg1">
                    <a:lumMod val="50000"/>
                  </a:schemeClr>
                </a:solidFill>
                <a:latin typeface="Arial" panose="020B0604020202020204" pitchFamily="34" charset="0"/>
                <a:ea typeface="Times New Roman" charset="0"/>
                <a:cs typeface="Arial" panose="020B0604020202020204" pitchFamily="34" charset="0"/>
              </a:rPr>
              <a:t>SmartMatrix</a:t>
            </a:r>
            <a:endParaRPr lang="zh-CN" altLang="en-US" sz="1599">
              <a:solidFill>
                <a:schemeClr val="bg1">
                  <a:lumMod val="50000"/>
                </a:schemeClr>
              </a:solidFill>
              <a:latin typeface="Arial" panose="020B0604020202020204" pitchFamily="34" charset="0"/>
              <a:ea typeface="Times New Roman" charset="0"/>
              <a:cs typeface="Arial" panose="020B0604020202020204" pitchFamily="34" charset="0"/>
            </a:endParaRPr>
          </a:p>
        </p:txBody>
      </p:sp>
      <p:sp>
        <p:nvSpPr>
          <p:cNvPr id="17" name="Rectangle 16"/>
          <p:cNvSpPr/>
          <p:nvPr/>
        </p:nvSpPr>
        <p:spPr>
          <a:xfrm>
            <a:off x="4699523" y="5257710"/>
            <a:ext cx="1105961" cy="338422"/>
          </a:xfrm>
          <a:prstGeom prst="rect">
            <a:avLst/>
          </a:prstGeom>
        </p:spPr>
        <p:txBody>
          <a:bodyPr wrap="none">
            <a:spAutoFit/>
          </a:bodyPr>
          <a:lstStyle/>
          <a:p>
            <a:r>
              <a:rPr lang="en-US" altLang="zh-CN" sz="1599" err="1">
                <a:solidFill>
                  <a:schemeClr val="bg1">
                    <a:lumMod val="50000"/>
                  </a:schemeClr>
                </a:solidFill>
                <a:latin typeface="Arial" panose="020B0604020202020204" pitchFamily="34" charset="0"/>
                <a:ea typeface="Times New Roman" charset="0"/>
                <a:cs typeface="Arial" panose="020B0604020202020204" pitchFamily="34" charset="0"/>
              </a:rPr>
              <a:t>FlashEver</a:t>
            </a:r>
            <a:endParaRPr lang="zh-CN" altLang="en-US" sz="1599">
              <a:solidFill>
                <a:schemeClr val="bg1">
                  <a:lumMod val="50000"/>
                </a:schemeClr>
              </a:solidFill>
              <a:latin typeface="Arial" panose="020B0604020202020204" pitchFamily="34" charset="0"/>
              <a:ea typeface="Times New Roman" charset="0"/>
              <a:cs typeface="Arial" panose="020B0604020202020204" pitchFamily="34" charset="0"/>
            </a:endParaRPr>
          </a:p>
        </p:txBody>
      </p:sp>
      <p:sp>
        <p:nvSpPr>
          <p:cNvPr id="18" name="Rectangle 17"/>
          <p:cNvSpPr/>
          <p:nvPr/>
        </p:nvSpPr>
        <p:spPr>
          <a:xfrm>
            <a:off x="662899" y="4386005"/>
            <a:ext cx="2678938" cy="338426"/>
          </a:xfrm>
          <a:prstGeom prst="rect">
            <a:avLst/>
          </a:prstGeom>
        </p:spPr>
        <p:txBody>
          <a:bodyPr wrap="none">
            <a:spAutoFit/>
          </a:bodyPr>
          <a:lstStyle/>
          <a:p>
            <a:pPr algn="ctr">
              <a:buClr>
                <a:srgbClr val="CC9900"/>
              </a:buClr>
            </a:pPr>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Smart Global D</a:t>
            </a:r>
            <a:r>
              <a:rPr lang="zh-CN" altLang="en-US" sz="1599">
                <a:solidFill>
                  <a:schemeClr val="bg1">
                    <a:lumMod val="50000"/>
                  </a:schemeClr>
                </a:solidFill>
                <a:latin typeface="Arial" panose="020B0604020202020204" pitchFamily="34" charset="0"/>
                <a:ea typeface="Times New Roman" charset="0"/>
                <a:cs typeface="Arial" panose="020B0604020202020204" pitchFamily="34" charset="0"/>
              </a:rPr>
              <a:t>eduplication</a:t>
            </a:r>
          </a:p>
        </p:txBody>
      </p:sp>
      <p:sp>
        <p:nvSpPr>
          <p:cNvPr id="21" name="Rectangle 20"/>
          <p:cNvSpPr/>
          <p:nvPr/>
        </p:nvSpPr>
        <p:spPr>
          <a:xfrm>
            <a:off x="9275494" y="2836063"/>
            <a:ext cx="2256468" cy="338422"/>
          </a:xfrm>
          <a:prstGeom prst="rect">
            <a:avLst/>
          </a:prstGeom>
        </p:spPr>
        <p:txBody>
          <a:bodyPr wrap="none">
            <a:spAutoFit/>
          </a:bodyPr>
          <a:lstStyle/>
          <a:p>
            <a:pPr algn="ctr">
              <a:buClr>
                <a:srgbClr val="CC9900"/>
              </a:buClr>
            </a:pPr>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Intelligent</a:t>
            </a:r>
            <a:r>
              <a:rPr lang="zh-CN" altLang="en-US" sz="1599">
                <a:solidFill>
                  <a:schemeClr val="bg1">
                    <a:lumMod val="50000"/>
                  </a:schemeClr>
                </a:solidFill>
                <a:latin typeface="Arial" panose="020B0604020202020204" pitchFamily="34" charset="0"/>
                <a:ea typeface="Times New Roman" charset="0"/>
                <a:cs typeface="Arial" panose="020B0604020202020204" pitchFamily="34" charset="0"/>
              </a:rPr>
              <a:t> </a:t>
            </a:r>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Read</a:t>
            </a:r>
            <a:r>
              <a:rPr lang="zh-CN" altLang="en-US" sz="1599">
                <a:solidFill>
                  <a:schemeClr val="bg1">
                    <a:lumMod val="50000"/>
                  </a:schemeClr>
                </a:solidFill>
                <a:latin typeface="Arial" panose="020B0604020202020204" pitchFamily="34" charset="0"/>
                <a:ea typeface="Times New Roman" charset="0"/>
                <a:cs typeface="Arial" panose="020B0604020202020204" pitchFamily="34" charset="0"/>
              </a:rPr>
              <a:t> </a:t>
            </a:r>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Cache</a:t>
            </a:r>
            <a:endParaRPr lang="zh-CN" altLang="en-US" sz="1599">
              <a:solidFill>
                <a:schemeClr val="bg1">
                  <a:lumMod val="50000"/>
                </a:schemeClr>
              </a:solidFill>
              <a:latin typeface="Arial" panose="020B0604020202020204" pitchFamily="34" charset="0"/>
              <a:ea typeface="Times New Roman" charset="0"/>
              <a:cs typeface="Arial" panose="020B0604020202020204" pitchFamily="34" charset="0"/>
            </a:endParaRPr>
          </a:p>
        </p:txBody>
      </p:sp>
      <p:sp>
        <p:nvSpPr>
          <p:cNvPr id="24" name="Rectangle 23"/>
          <p:cNvSpPr/>
          <p:nvPr/>
        </p:nvSpPr>
        <p:spPr>
          <a:xfrm>
            <a:off x="1066624" y="3597280"/>
            <a:ext cx="1136406" cy="338422"/>
          </a:xfrm>
          <a:prstGeom prst="rect">
            <a:avLst/>
          </a:prstGeom>
        </p:spPr>
        <p:txBody>
          <a:bodyPr wrap="none">
            <a:spAutoFit/>
          </a:bodyPr>
          <a:lstStyle/>
          <a:p>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RAID</a:t>
            </a:r>
            <a:r>
              <a:rPr lang="zh-CN" altLang="en-US" sz="1599">
                <a:solidFill>
                  <a:schemeClr val="bg1">
                    <a:lumMod val="50000"/>
                  </a:schemeClr>
                </a:solidFill>
                <a:latin typeface="Arial" panose="020B0604020202020204" pitchFamily="34" charset="0"/>
                <a:ea typeface="Times New Roman" charset="0"/>
                <a:cs typeface="Arial" panose="020B0604020202020204" pitchFamily="34" charset="0"/>
              </a:rPr>
              <a:t> </a:t>
            </a:r>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2.0+</a:t>
            </a:r>
            <a:endParaRPr lang="zh-CN" altLang="en-US" sz="1599">
              <a:solidFill>
                <a:schemeClr val="bg1">
                  <a:lumMod val="50000"/>
                </a:schemeClr>
              </a:solidFill>
              <a:latin typeface="Arial" panose="020B0604020202020204" pitchFamily="34" charset="0"/>
              <a:ea typeface="Times New Roman" charset="0"/>
              <a:cs typeface="Arial" panose="020B0604020202020204" pitchFamily="34" charset="0"/>
            </a:endParaRPr>
          </a:p>
        </p:txBody>
      </p:sp>
      <p:sp>
        <p:nvSpPr>
          <p:cNvPr id="25" name="标题 1"/>
          <p:cNvSpPr txBox="1">
            <a:spLocks/>
          </p:cNvSpPr>
          <p:nvPr/>
        </p:nvSpPr>
        <p:spPr>
          <a:xfrm>
            <a:off x="233255" y="351115"/>
            <a:ext cx="9581154" cy="470547"/>
          </a:xfrm>
          <a:prstGeom prst="rect">
            <a:avLst/>
          </a:prstGeom>
        </p:spPr>
        <p:txBody>
          <a:bodyPr/>
          <a:lstStyle>
            <a:defPPr>
              <a:defRPr lang="en-US"/>
            </a:defPPr>
            <a:lvl1pPr marL="296950" indent="-296950" defTabSz="1187798">
              <a:lnSpc>
                <a:spcPct val="90000"/>
              </a:lnSpc>
              <a:spcBef>
                <a:spcPts val="1299"/>
              </a:spcBef>
              <a:defRPr sz="3200">
                <a:solidFill>
                  <a:srgbClr val="1D1D1A"/>
                </a:solidFill>
              </a:defRPr>
            </a:lvl1pPr>
          </a:lstStyle>
          <a:p>
            <a:r>
              <a:rPr lang="en-US" altLang="zh-CN" sz="2799" err="1">
                <a:latin typeface="Arial" panose="020B0604020202020204" pitchFamily="34" charset="0"/>
                <a:ea typeface="微软雅黑" panose="020B0503020204020204" pitchFamily="34" charset="-122"/>
                <a:cs typeface="Arial" panose="020B0604020202020204" pitchFamily="34" charset="0"/>
              </a:rPr>
              <a:t>OceanStor</a:t>
            </a:r>
            <a:r>
              <a:rPr lang="en-US" altLang="zh-CN" sz="2799">
                <a:latin typeface="Arial" panose="020B0604020202020204" pitchFamily="34" charset="0"/>
                <a:ea typeface="微软雅黑" panose="020B0503020204020204" pitchFamily="34" charset="-122"/>
                <a:cs typeface="Arial" panose="020B0604020202020204" pitchFamily="34" charset="0"/>
              </a:rPr>
              <a:t> Dorado V6 with Rich Enterprise Features </a:t>
            </a:r>
            <a:endParaRPr lang="zh-CN" altLang="en-US" sz="2799">
              <a:latin typeface="Arial" panose="020B0604020202020204" pitchFamily="34" charset="0"/>
              <a:ea typeface="微软雅黑" panose="020B0503020204020204" pitchFamily="34" charset="-122"/>
              <a:cs typeface="Arial" panose="020B0604020202020204" pitchFamily="34" charset="0"/>
            </a:endParaRPr>
          </a:p>
        </p:txBody>
      </p:sp>
      <p:sp>
        <p:nvSpPr>
          <p:cNvPr id="28" name="Rectangle 27"/>
          <p:cNvSpPr/>
          <p:nvPr/>
        </p:nvSpPr>
        <p:spPr>
          <a:xfrm>
            <a:off x="6684355" y="5257710"/>
            <a:ext cx="2403887" cy="338422"/>
          </a:xfrm>
          <a:prstGeom prst="rect">
            <a:avLst/>
          </a:prstGeom>
        </p:spPr>
        <p:txBody>
          <a:bodyPr wrap="none">
            <a:spAutoFit/>
          </a:bodyPr>
          <a:lstStyle/>
          <a:p>
            <a:r>
              <a:rPr lang="en-US" altLang="zh-CN" sz="1599">
                <a:solidFill>
                  <a:schemeClr val="bg1">
                    <a:lumMod val="50000"/>
                  </a:schemeClr>
                </a:solidFill>
                <a:latin typeface="Arial" panose="020B0604020202020204" pitchFamily="34" charset="0"/>
                <a:ea typeface="Times New Roman" charset="0"/>
                <a:cs typeface="Arial" panose="020B0604020202020204" pitchFamily="34" charset="0"/>
              </a:rPr>
              <a:t>Self-developed Chipsets</a:t>
            </a:r>
            <a:endParaRPr lang="zh-CN" altLang="en-US" sz="1599">
              <a:solidFill>
                <a:schemeClr val="bg1">
                  <a:lumMod val="50000"/>
                </a:schemeClr>
              </a:solidFill>
              <a:latin typeface="Arial" panose="020B0604020202020204" pitchFamily="34" charset="0"/>
              <a:ea typeface="Times New Roman" charset="0"/>
              <a:cs typeface="Arial" panose="020B0604020202020204" pitchFamily="34" charset="0"/>
            </a:endParaRPr>
          </a:p>
        </p:txBody>
      </p: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21755" r="15669"/>
          <a:stretch/>
        </p:blipFill>
        <p:spPr>
          <a:xfrm>
            <a:off x="3873248" y="1724572"/>
            <a:ext cx="4433495" cy="3313976"/>
          </a:xfrm>
          <a:prstGeom prst="rect">
            <a:avLst/>
          </a:prstGeom>
        </p:spPr>
      </p:pic>
      <p:graphicFrame>
        <p:nvGraphicFramePr>
          <p:cNvPr id="14" name="Diagram 13">
            <a:extLst>
              <a:ext uri="{FF2B5EF4-FFF2-40B4-BE49-F238E27FC236}">
                <a16:creationId xmlns:a16="http://schemas.microsoft.com/office/drawing/2014/main" id="{0DF8F7BC-8B14-FC49-BA1C-77370B9E926B}"/>
              </a:ext>
            </a:extLst>
          </p:cNvPr>
          <p:cNvGraphicFramePr/>
          <p:nvPr>
            <p:extLst>
              <p:ext uri="{D42A27DB-BD31-4B8C-83A1-F6EECF244321}">
                <p14:modId xmlns:p14="http://schemas.microsoft.com/office/powerpoint/2010/main" val="1347791151"/>
              </p:ext>
            </p:extLst>
          </p:nvPr>
        </p:nvGraphicFramePr>
        <p:xfrm>
          <a:off x="233255" y="6279880"/>
          <a:ext cx="6716985"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Rectangle 15">
            <a:extLst>
              <a:ext uri="{FF2B5EF4-FFF2-40B4-BE49-F238E27FC236}">
                <a16:creationId xmlns:a16="http://schemas.microsoft.com/office/drawing/2014/main" id="{2E91831B-1C22-BB45-8E19-BAEF93BFC8C1}"/>
              </a:ext>
            </a:extLst>
          </p:cNvPr>
          <p:cNvSpPr/>
          <p:nvPr/>
        </p:nvSpPr>
        <p:spPr>
          <a:xfrm>
            <a:off x="5882484" y="1213485"/>
            <a:ext cx="1059906" cy="338426"/>
          </a:xfrm>
          <a:prstGeom prst="rect">
            <a:avLst/>
          </a:prstGeom>
        </p:spPr>
        <p:txBody>
          <a:bodyPr wrap="none">
            <a:spAutoFit/>
          </a:bodyPr>
          <a:lstStyle/>
          <a:p>
            <a:r>
              <a:rPr lang="en-US" altLang="zh-CN" sz="1599" err="1">
                <a:solidFill>
                  <a:schemeClr val="bg1">
                    <a:lumMod val="50000"/>
                  </a:schemeClr>
                </a:solidFill>
                <a:latin typeface="Arial" panose="020B0604020202020204" pitchFamily="34" charset="0"/>
                <a:ea typeface="Times New Roman" charset="0"/>
                <a:cs typeface="Arial" panose="020B0604020202020204" pitchFamily="34" charset="0"/>
              </a:rPr>
              <a:t>FlashLink</a:t>
            </a:r>
            <a:endParaRPr lang="zh-CN" altLang="en-US" sz="1599">
              <a:solidFill>
                <a:schemeClr val="bg1">
                  <a:lumMod val="50000"/>
                </a:schemeClr>
              </a:solidFill>
              <a:latin typeface="Arial" panose="020B0604020202020204" pitchFamily="34" charset="0"/>
              <a:ea typeface="Times New Roman"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BF6401CD-4825-EC4B-9E97-A6C667A2BF55}"/>
              </a:ext>
            </a:extLst>
          </p:cNvPr>
          <p:cNvGraphicFramePr/>
          <p:nvPr>
            <p:extLst>
              <p:ext uri="{D42A27DB-BD31-4B8C-83A1-F6EECF244321}">
                <p14:modId xmlns:p14="http://schemas.microsoft.com/office/powerpoint/2010/main" val="3520026222"/>
              </p:ext>
            </p:extLst>
          </p:nvPr>
        </p:nvGraphicFramePr>
        <p:xfrm>
          <a:off x="1005334" y="994323"/>
          <a:ext cx="7243494" cy="38542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71813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iterate type="wd">
                                    <p:tmPct val="10000"/>
                                  </p:iterate>
                                  <p:childTnLst>
                                    <p:animClr clrSpc="rgb" dir="cw">
                                      <p:cBhvr override="childStyle">
                                        <p:cTn id="6" dur="2000" fill="hold"/>
                                        <p:tgtEl>
                                          <p:spTgt spid="18"/>
                                        </p:tgtEl>
                                        <p:attrNameLst>
                                          <p:attrName>style.color</p:attrName>
                                        </p:attrNameLst>
                                      </p:cBhvr>
                                      <p:to>
                                        <a:srgbClr val="000000"/>
                                      </p:to>
                                    </p:animClr>
                                  </p:childTnLst>
                                  <p:subTnLst>
                                    <p:animClr clrSpc="rgb" dir="cw">
                                      <p:cBhvr override="childStyle">
                                        <p:cTn dur="1" fill="hold" display="0" masterRel="nextClick" afterEffect="1"/>
                                        <p:tgtEl>
                                          <p:spTgt spid="18"/>
                                        </p:tgtEl>
                                        <p:attrNameLst>
                                          <p:attrName>ppt_c</p:attrName>
                                        </p:attrNameLst>
                                      </p:cBhvr>
                                      <p:to>
                                        <a:srgbClr val="A3A2A4"/>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iterate type="wd">
                                    <p:tmPct val="10000"/>
                                  </p:iterate>
                                  <p:childTnLst>
                                    <p:animClr clrSpc="rgb" dir="cw">
                                      <p:cBhvr override="childStyle">
                                        <p:cTn id="10" dur="2000" fill="hold"/>
                                        <p:tgtEl>
                                          <p:spTgt spid="9"/>
                                        </p:tgtEl>
                                        <p:attrNameLst>
                                          <p:attrName>style.color</p:attrName>
                                        </p:attrNameLst>
                                      </p:cBhvr>
                                      <p:to>
                                        <a:srgbClr val="000000"/>
                                      </p:to>
                                    </p:animClr>
                                  </p:childTnLst>
                                  <p:subTnLst>
                                    <p:animClr clrSpc="rgb" dir="cw">
                                      <p:cBhvr override="childStyle">
                                        <p:cTn dur="1" fill="hold" display="0" masterRel="nextClick" afterEffect="1"/>
                                        <p:tgtEl>
                                          <p:spTgt spid="9"/>
                                        </p:tgtEl>
                                        <p:attrNameLst>
                                          <p:attrName>ppt_c</p:attrName>
                                        </p:attrNameLst>
                                      </p:cBhvr>
                                      <p:to>
                                        <a:srgbClr val="A3A2A4"/>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iterate type="wd">
                                    <p:tmPct val="10000"/>
                                  </p:iterate>
                                  <p:childTnLst>
                                    <p:animClr clrSpc="rgb" dir="cw">
                                      <p:cBhvr override="childStyle">
                                        <p:cTn id="14" dur="2000" fill="hold"/>
                                        <p:tgtEl>
                                          <p:spTgt spid="11"/>
                                        </p:tgtEl>
                                        <p:attrNameLst>
                                          <p:attrName>style.color</p:attrName>
                                        </p:attrNameLst>
                                      </p:cBhvr>
                                      <p:to>
                                        <a:srgbClr val="000000"/>
                                      </p:to>
                                    </p:animClr>
                                  </p:childTnLst>
                                  <p:subTnLst>
                                    <p:animClr clrSpc="rgb" dir="cw">
                                      <p:cBhvr override="childStyle">
                                        <p:cTn dur="1" fill="hold" display="0" masterRel="nextClick" afterEffect="1"/>
                                        <p:tgtEl>
                                          <p:spTgt spid="11"/>
                                        </p:tgtEl>
                                        <p:attrNameLst>
                                          <p:attrName>ppt_c</p:attrName>
                                        </p:attrNameLst>
                                      </p:cBhvr>
                                      <p:to>
                                        <a:srgbClr val="A3A2A4"/>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0" fill="hold"/>
                                        <p:tgtEl>
                                          <p:spTgt spid="15"/>
                                        </p:tgtEl>
                                        <p:attrNameLst>
                                          <p:attrName>style.color</p:attrName>
                                        </p:attrNameLst>
                                      </p:cBhvr>
                                      <p:to>
                                        <a:srgbClr val="000000"/>
                                      </p:to>
                                    </p:animClr>
                                  </p:childTnLst>
                                  <p:subTnLst>
                                    <p:animClr clrSpc="rgb" dir="cw">
                                      <p:cBhvr override="childStyle">
                                        <p:cTn dur="1" fill="hold" display="0" masterRel="nextClick" afterEffect="1"/>
                                        <p:tgtEl>
                                          <p:spTgt spid="15"/>
                                        </p:tgtEl>
                                        <p:attrNameLst>
                                          <p:attrName>ppt_c</p:attrName>
                                        </p:attrNameLst>
                                      </p:cBhvr>
                                      <p:to>
                                        <a:srgbClr val="A3A2A4"/>
                                      </p:to>
                                    </p:animClr>
                                  </p:sub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0" fill="hold"/>
                                        <p:tgtEl>
                                          <p:spTgt spid="17"/>
                                        </p:tgtEl>
                                        <p:attrNameLst>
                                          <p:attrName>style.color</p:attrName>
                                        </p:attrNameLst>
                                      </p:cBhvr>
                                      <p:to>
                                        <a:srgbClr val="000000"/>
                                      </p:to>
                                    </p:animClr>
                                  </p:childTnLst>
                                  <p:subTnLst>
                                    <p:animClr clrSpc="rgb" dir="cw">
                                      <p:cBhvr override="childStyle">
                                        <p:cTn dur="1" fill="hold" display="0" masterRel="nextClick" afterEffect="1"/>
                                        <p:tgtEl>
                                          <p:spTgt spid="17"/>
                                        </p:tgtEl>
                                        <p:attrNameLst>
                                          <p:attrName>ppt_c</p:attrName>
                                        </p:attrNameLst>
                                      </p:cBhvr>
                                      <p:to>
                                        <a:srgbClr val="A3A2A4"/>
                                      </p:to>
                                    </p:animClr>
                                  </p:sub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17" grpId="0"/>
      <p:bldP spid="18" grpId="0"/>
      <p:bldGraphic spid="3"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d0e3805">
            <a:extLst>
              <a:ext uri="{FF2B5EF4-FFF2-40B4-BE49-F238E27FC236}">
                <a16:creationId xmlns:a16="http://schemas.microsoft.com/office/drawing/2014/main" id="{07A2A499-A986-4969-A981-1135A0965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00" y="1130570"/>
            <a:ext cx="5423937" cy="219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d0e3815">
            <a:extLst>
              <a:ext uri="{FF2B5EF4-FFF2-40B4-BE49-F238E27FC236}">
                <a16:creationId xmlns:a16="http://schemas.microsoft.com/office/drawing/2014/main" id="{9F6BD405-1482-4C57-AFEF-FD036AC08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514" y="3429000"/>
            <a:ext cx="5005020" cy="241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292A9D8-C2B1-4373-88FF-0D2DE317C839}"/>
              </a:ext>
            </a:extLst>
          </p:cNvPr>
          <p:cNvSpPr txBox="1"/>
          <p:nvPr/>
        </p:nvSpPr>
        <p:spPr>
          <a:xfrm>
            <a:off x="128116" y="92363"/>
            <a:ext cx="5724012" cy="528144"/>
          </a:xfrm>
          <a:prstGeom prst="rect">
            <a:avLst/>
          </a:prstGeom>
          <a:noFill/>
        </p:spPr>
        <p:txBody>
          <a:bodyPr wrap="none" rtlCol="0">
            <a:spAutoFit/>
          </a:bodyPr>
          <a:lstStyle/>
          <a:p>
            <a:pPr>
              <a:lnSpc>
                <a:spcPts val="3439"/>
              </a:lnSpc>
            </a:pPr>
            <a:r>
              <a:rPr lang="en-US" sz="3199">
                <a:latin typeface="Microsoft YaHei" panose="020B0503020204020204" pitchFamily="34" charset="-122"/>
                <a:ea typeface="Microsoft YaHei" panose="020B0503020204020204" pitchFamily="34" charset="-122"/>
              </a:rPr>
              <a:t>Smart Storage Virtualization</a:t>
            </a:r>
          </a:p>
        </p:txBody>
      </p:sp>
    </p:spTree>
    <p:extLst>
      <p:ext uri="{BB962C8B-B14F-4D97-AF65-F5344CB8AC3E}">
        <p14:creationId xmlns:p14="http://schemas.microsoft.com/office/powerpoint/2010/main" val="138862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d0e3932">
            <a:extLst>
              <a:ext uri="{FF2B5EF4-FFF2-40B4-BE49-F238E27FC236}">
                <a16:creationId xmlns:a16="http://schemas.microsoft.com/office/drawing/2014/main" id="{EFF1856C-57C0-4242-96D9-4DC814F51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282" y="1628747"/>
            <a:ext cx="6518481" cy="388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C150296-68BE-47FD-9208-F3ED5F2C2DDD}"/>
              </a:ext>
            </a:extLst>
          </p:cNvPr>
          <p:cNvSpPr txBox="1"/>
          <p:nvPr/>
        </p:nvSpPr>
        <p:spPr>
          <a:xfrm>
            <a:off x="124941" y="79211"/>
            <a:ext cx="4876931" cy="528144"/>
          </a:xfrm>
          <a:prstGeom prst="rect">
            <a:avLst/>
          </a:prstGeom>
          <a:noFill/>
        </p:spPr>
        <p:txBody>
          <a:bodyPr wrap="none" rtlCol="0">
            <a:spAutoFit/>
          </a:bodyPr>
          <a:lstStyle/>
          <a:p>
            <a:pPr>
              <a:lnSpc>
                <a:spcPts val="3439"/>
              </a:lnSpc>
            </a:pPr>
            <a:r>
              <a:rPr lang="en-US" sz="3199">
                <a:latin typeface="Microsoft YaHei" panose="020B0503020204020204" pitchFamily="34" charset="-122"/>
                <a:ea typeface="Microsoft YaHei" panose="020B0503020204020204" pitchFamily="34" charset="-122"/>
              </a:rPr>
              <a:t>Smart Thin Provisioning</a:t>
            </a:r>
          </a:p>
        </p:txBody>
      </p:sp>
    </p:spTree>
    <p:extLst>
      <p:ext uri="{BB962C8B-B14F-4D97-AF65-F5344CB8AC3E}">
        <p14:creationId xmlns:p14="http://schemas.microsoft.com/office/powerpoint/2010/main" val="1924321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矩形 61"/>
          <p:cNvSpPr txBox="1"/>
          <p:nvPr/>
        </p:nvSpPr>
        <p:spPr>
          <a:xfrm>
            <a:off x="525682" y="298651"/>
            <a:ext cx="11526247" cy="984500"/>
          </a:xfrm>
          <a:prstGeom prst="rect">
            <a:avLst/>
          </a:prstGeom>
          <a:ln w="12700">
            <a:miter lim="400000"/>
          </a:ln>
          <a:extLst>
            <a:ext uri="{C572A759-6A51-4108-AA02-DFA0A04FC94B}">
              <ma14:wrappingTextBoxFlag xmlns="" xmlns:ma14="http://schemas.microsoft.com/office/mac/drawingml/2011/main" val="1"/>
            </a:ext>
          </a:extLst>
        </p:spPr>
        <p:txBody>
          <a:bodyPr vert="horz" wrap="square" lIns="0" tIns="0" rIns="0" bIns="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200" b="1">
                <a:solidFill>
                  <a:srgbClr val="FFFFFF"/>
                </a:solidFill>
                <a:latin typeface="Arial" panose="020B0604020202020204" pitchFamily="34" charset="0"/>
              </a:defRPr>
            </a:lvl1pPr>
          </a:lstStyle>
          <a:p>
            <a:pPr defTabSz="914111" hangingPunct="0"/>
            <a:r>
              <a:rPr lang="en-US" altLang="zh-CN" sz="3199" kern="0">
                <a:ea typeface="等线" panose="02010600030101010101" pitchFamily="2" charset="-122"/>
                <a:cs typeface="Arial"/>
                <a:sym typeface="Arial"/>
              </a:rPr>
              <a:t>FlashLink: End-to-End All-Flash Optimization for </a:t>
            </a:r>
            <a:br>
              <a:rPr lang="en-US" altLang="zh-CN" sz="3199" kern="0">
                <a:ea typeface="等线" panose="02010600030101010101" pitchFamily="2" charset="-122"/>
                <a:cs typeface="Arial"/>
                <a:sym typeface="Arial"/>
              </a:rPr>
            </a:br>
            <a:r>
              <a:rPr lang="en-US" altLang="zh-CN" sz="3199" kern="0">
                <a:ea typeface="等线" panose="02010600030101010101" pitchFamily="2" charset="-122"/>
                <a:cs typeface="Arial"/>
                <a:sym typeface="Arial"/>
              </a:rPr>
              <a:t>Mission-Critical Workloads</a:t>
            </a:r>
          </a:p>
        </p:txBody>
      </p:sp>
      <p:grpSp>
        <p:nvGrpSpPr>
          <p:cNvPr id="2" name="组合 1"/>
          <p:cNvGrpSpPr/>
          <p:nvPr/>
        </p:nvGrpSpPr>
        <p:grpSpPr>
          <a:xfrm>
            <a:off x="1764521" y="1601948"/>
            <a:ext cx="9149137" cy="4239744"/>
            <a:chOff x="1762827" y="1601234"/>
            <a:chExt cx="9152711" cy="4241400"/>
          </a:xfrm>
        </p:grpSpPr>
        <p:grpSp>
          <p:nvGrpSpPr>
            <p:cNvPr id="794" name="组合 66"/>
            <p:cNvGrpSpPr/>
            <p:nvPr/>
          </p:nvGrpSpPr>
          <p:grpSpPr>
            <a:xfrm>
              <a:off x="5231627" y="4783454"/>
              <a:ext cx="5624849" cy="1059180"/>
              <a:chOff x="-2" y="-1"/>
              <a:chExt cx="5624848" cy="1059178"/>
            </a:xfrm>
          </p:grpSpPr>
          <p:sp>
            <p:nvSpPr>
              <p:cNvPr id="792" name="椭圆 107"/>
              <p:cNvSpPr/>
              <p:nvPr/>
            </p:nvSpPr>
            <p:spPr>
              <a:xfrm rot="10800000">
                <a:off x="227026" y="84511"/>
                <a:ext cx="5170791" cy="890159"/>
              </a:xfrm>
              <a:prstGeom prst="ellipse">
                <a:avLst/>
              </a:prstGeom>
              <a:gradFill flip="none" rotWithShape="1">
                <a:gsLst>
                  <a:gs pos="0">
                    <a:srgbClr val="00B0F0">
                      <a:alpha val="50000"/>
                    </a:srgbClr>
                  </a:gs>
                  <a:gs pos="55000">
                    <a:srgbClr val="21DFE9">
                      <a:alpha val="5000"/>
                    </a:srgbClr>
                  </a:gs>
                  <a:gs pos="100000">
                    <a:srgbClr val="21DFE9">
                      <a:alpha val="0"/>
                    </a:srgbClr>
                  </a:gs>
                </a:gsLst>
                <a:lin ang="5400000" scaled="0"/>
              </a:gradFill>
              <a:ln w="12700" cap="flat">
                <a:noFill/>
                <a:miter lim="400000"/>
              </a:ln>
              <a:effectLst/>
            </p:spPr>
            <p:txBody>
              <a:bodyPr wrap="square" lIns="45700" tIns="45700" rIns="45700" bIns="45700" numCol="1" anchor="ctr">
                <a:noAutofit/>
              </a:bodyPr>
              <a:lstStyle/>
              <a:p>
                <a:pPr defTabSz="914034" hangingPunct="0">
                  <a:defRPr sz="1000"/>
                </a:pPr>
                <a:endParaRPr sz="1000" kern="0">
                  <a:solidFill>
                    <a:srgbClr val="1D1D1A"/>
                  </a:solidFill>
                  <a:latin typeface="Arial" panose="020B0604020202020204" pitchFamily="34" charset="0"/>
                  <a:cs typeface="Arial"/>
                  <a:sym typeface="Arial"/>
                </a:endParaRPr>
              </a:p>
            </p:txBody>
          </p:sp>
          <p:sp>
            <p:nvSpPr>
              <p:cNvPr id="793" name="椭圆 108"/>
              <p:cNvSpPr/>
              <p:nvPr/>
            </p:nvSpPr>
            <p:spPr>
              <a:xfrm rot="10800000">
                <a:off x="-3" y="-1"/>
                <a:ext cx="5624850" cy="1059179"/>
              </a:xfrm>
              <a:prstGeom prst="ellipse">
                <a:avLst/>
              </a:prstGeom>
              <a:noFill/>
              <a:ln w="6350" cap="flat">
                <a:solidFill>
                  <a:srgbClr val="4BF0F0">
                    <a:alpha val="50000"/>
                  </a:srgbClr>
                </a:solidFill>
                <a:prstDash val="solid"/>
                <a:miter lim="800000"/>
              </a:ln>
              <a:effectLst/>
            </p:spPr>
            <p:txBody>
              <a:bodyPr wrap="square" lIns="45700" tIns="45700" rIns="45700" bIns="45700" numCol="1" anchor="ctr">
                <a:noAutofit/>
              </a:bodyPr>
              <a:lstStyle/>
              <a:p>
                <a:pPr defTabSz="914034" hangingPunct="0">
                  <a:defRPr sz="1000"/>
                </a:pPr>
                <a:endParaRPr sz="1000" kern="0">
                  <a:solidFill>
                    <a:srgbClr val="1D1D1A"/>
                  </a:solidFill>
                  <a:latin typeface="Arial" panose="020B0604020202020204" pitchFamily="34" charset="0"/>
                  <a:cs typeface="Arial"/>
                  <a:sym typeface="Arial"/>
                </a:endParaRPr>
              </a:p>
            </p:txBody>
          </p:sp>
        </p:grpSp>
        <p:pic>
          <p:nvPicPr>
            <p:cNvPr id="795" name="Picture 2" descr="Picture 2"/>
            <p:cNvPicPr>
              <a:picLocks noChangeAspect="1"/>
            </p:cNvPicPr>
            <p:nvPr/>
          </p:nvPicPr>
          <p:blipFill>
            <a:blip r:embed="rId3"/>
            <a:stretch>
              <a:fillRect/>
            </a:stretch>
          </p:blipFill>
          <p:spPr>
            <a:xfrm>
              <a:off x="5456987" y="4839391"/>
              <a:ext cx="5306881" cy="890159"/>
            </a:xfrm>
            <a:prstGeom prst="rect">
              <a:avLst/>
            </a:prstGeom>
            <a:ln w="12700">
              <a:miter lim="400000"/>
            </a:ln>
          </p:spPr>
        </p:pic>
        <p:pic>
          <p:nvPicPr>
            <p:cNvPr id="796" name="Picture 8" descr="Picture 8"/>
            <p:cNvPicPr>
              <a:picLocks noChangeAspect="1"/>
            </p:cNvPicPr>
            <p:nvPr/>
          </p:nvPicPr>
          <p:blipFill>
            <a:blip r:embed="rId4"/>
            <a:stretch>
              <a:fillRect/>
            </a:stretch>
          </p:blipFill>
          <p:spPr>
            <a:xfrm>
              <a:off x="6265398" y="4517938"/>
              <a:ext cx="3464914" cy="997780"/>
            </a:xfrm>
            <a:prstGeom prst="rect">
              <a:avLst/>
            </a:prstGeom>
            <a:ln w="12700">
              <a:miter lim="400000"/>
            </a:ln>
          </p:spPr>
        </p:pic>
        <p:grpSp>
          <p:nvGrpSpPr>
            <p:cNvPr id="799" name="组合 82"/>
            <p:cNvGrpSpPr/>
            <p:nvPr/>
          </p:nvGrpSpPr>
          <p:grpSpPr>
            <a:xfrm>
              <a:off x="1989572" y="4783455"/>
              <a:ext cx="2758322" cy="1059179"/>
              <a:chOff x="0" y="-1"/>
              <a:chExt cx="2758321" cy="1059178"/>
            </a:xfrm>
          </p:grpSpPr>
          <p:sp>
            <p:nvSpPr>
              <p:cNvPr id="797" name="椭圆 94"/>
              <p:cNvSpPr/>
              <p:nvPr/>
            </p:nvSpPr>
            <p:spPr>
              <a:xfrm rot="10800000">
                <a:off x="111329" y="84511"/>
                <a:ext cx="2535661" cy="890159"/>
              </a:xfrm>
              <a:prstGeom prst="ellipse">
                <a:avLst/>
              </a:prstGeom>
              <a:gradFill flip="none" rotWithShape="1">
                <a:gsLst>
                  <a:gs pos="0">
                    <a:srgbClr val="00B0F0">
                      <a:alpha val="50000"/>
                    </a:srgbClr>
                  </a:gs>
                  <a:gs pos="55000">
                    <a:srgbClr val="21DFE9">
                      <a:alpha val="5000"/>
                    </a:srgbClr>
                  </a:gs>
                  <a:gs pos="100000">
                    <a:srgbClr val="21DFE9">
                      <a:alpha val="0"/>
                    </a:srgbClr>
                  </a:gs>
                </a:gsLst>
                <a:lin ang="5400000" scaled="0"/>
              </a:gradFill>
              <a:ln w="12700" cap="flat">
                <a:noFill/>
                <a:miter lim="400000"/>
              </a:ln>
              <a:effectLst/>
            </p:spPr>
            <p:txBody>
              <a:bodyPr wrap="square" lIns="45700" tIns="45700" rIns="45700" bIns="45700" numCol="1" anchor="ctr">
                <a:noAutofit/>
              </a:bodyPr>
              <a:lstStyle/>
              <a:p>
                <a:pPr defTabSz="914034" hangingPunct="0">
                  <a:defRPr sz="1000"/>
                </a:pPr>
                <a:endParaRPr sz="1000" kern="0">
                  <a:solidFill>
                    <a:srgbClr val="1D1D1A"/>
                  </a:solidFill>
                  <a:latin typeface="Arial" panose="020B0604020202020204" pitchFamily="34" charset="0"/>
                  <a:cs typeface="Arial"/>
                  <a:sym typeface="Arial"/>
                </a:endParaRPr>
              </a:p>
            </p:txBody>
          </p:sp>
          <p:sp>
            <p:nvSpPr>
              <p:cNvPr id="798" name="椭圆 95"/>
              <p:cNvSpPr/>
              <p:nvPr/>
            </p:nvSpPr>
            <p:spPr>
              <a:xfrm rot="10800000">
                <a:off x="0" y="-1"/>
                <a:ext cx="2758322" cy="1059179"/>
              </a:xfrm>
              <a:prstGeom prst="ellipse">
                <a:avLst/>
              </a:prstGeom>
              <a:noFill/>
              <a:ln w="6350" cap="flat">
                <a:solidFill>
                  <a:srgbClr val="4BF0F0">
                    <a:alpha val="50000"/>
                  </a:srgbClr>
                </a:solidFill>
                <a:prstDash val="solid"/>
                <a:miter lim="800000"/>
              </a:ln>
              <a:effectLst/>
            </p:spPr>
            <p:txBody>
              <a:bodyPr wrap="square" lIns="45700" tIns="45700" rIns="45700" bIns="45700" numCol="1" anchor="ctr">
                <a:noAutofit/>
              </a:bodyPr>
              <a:lstStyle/>
              <a:p>
                <a:pPr defTabSz="914034" hangingPunct="0">
                  <a:defRPr sz="1000"/>
                </a:pPr>
                <a:endParaRPr sz="1000" kern="0">
                  <a:solidFill>
                    <a:srgbClr val="1D1D1A"/>
                  </a:solidFill>
                  <a:latin typeface="Arial" panose="020B0604020202020204" pitchFamily="34" charset="0"/>
                  <a:cs typeface="Arial"/>
                  <a:sym typeface="Arial"/>
                </a:endParaRPr>
              </a:p>
            </p:txBody>
          </p:sp>
        </p:grpSp>
        <p:pic>
          <p:nvPicPr>
            <p:cNvPr id="800" name="Picture 2" descr="Picture 2"/>
            <p:cNvPicPr>
              <a:picLocks noChangeAspect="1"/>
            </p:cNvPicPr>
            <p:nvPr/>
          </p:nvPicPr>
          <p:blipFill>
            <a:blip r:embed="rId3"/>
            <a:stretch>
              <a:fillRect/>
            </a:stretch>
          </p:blipFill>
          <p:spPr>
            <a:xfrm>
              <a:off x="2113201" y="4773934"/>
              <a:ext cx="2568016" cy="974668"/>
            </a:xfrm>
            <a:prstGeom prst="rect">
              <a:avLst/>
            </a:prstGeom>
            <a:ln w="12700">
              <a:miter lim="400000"/>
            </a:ln>
          </p:spPr>
        </p:pic>
        <p:pic>
          <p:nvPicPr>
            <p:cNvPr id="801" name="图片 109" descr="图片 109"/>
            <p:cNvPicPr>
              <a:picLocks noChangeAspect="1"/>
            </p:cNvPicPr>
            <p:nvPr/>
          </p:nvPicPr>
          <p:blipFill>
            <a:blip r:embed="rId5"/>
            <a:stretch>
              <a:fillRect/>
            </a:stretch>
          </p:blipFill>
          <p:spPr>
            <a:xfrm>
              <a:off x="2150380" y="1601234"/>
              <a:ext cx="2643099" cy="1513422"/>
            </a:xfrm>
            <a:prstGeom prst="rect">
              <a:avLst/>
            </a:prstGeom>
            <a:ln w="12700">
              <a:miter lim="400000"/>
            </a:ln>
          </p:spPr>
        </p:pic>
        <p:pic>
          <p:nvPicPr>
            <p:cNvPr id="802" name="Picture 19" descr="Picture 19"/>
            <p:cNvPicPr>
              <a:picLocks noChangeAspect="1"/>
            </p:cNvPicPr>
            <p:nvPr/>
          </p:nvPicPr>
          <p:blipFill>
            <a:blip r:embed="rId6"/>
            <a:stretch>
              <a:fillRect/>
            </a:stretch>
          </p:blipFill>
          <p:spPr>
            <a:xfrm>
              <a:off x="1762827" y="2770221"/>
              <a:ext cx="3211813" cy="2649938"/>
            </a:xfrm>
            <a:prstGeom prst="rect">
              <a:avLst/>
            </a:prstGeom>
            <a:ln w="12700">
              <a:miter lim="400000"/>
            </a:ln>
          </p:spPr>
        </p:pic>
        <p:sp>
          <p:nvSpPr>
            <p:cNvPr id="803" name="TextBox 83"/>
            <p:cNvSpPr txBox="1"/>
            <p:nvPr/>
          </p:nvSpPr>
          <p:spPr>
            <a:xfrm>
              <a:off x="6178043" y="5083895"/>
              <a:ext cx="3820914" cy="461661"/>
            </a:xfrm>
            <a:prstGeom prst="rect">
              <a:avLst/>
            </a:prstGeom>
            <a:ln w="12700">
              <a:miter lim="400000"/>
            </a:ln>
            <a:extLst>
              <a:ext uri="{C572A759-6A51-4108-AA02-DFA0A04FC94B}">
                <ma14:wrappingTextBoxFlag xmlns="" xmlns:ma14="http://schemas.microsoft.com/office/mac/drawingml/2011/main" val="1"/>
              </a:ext>
            </a:extLst>
          </p:spPr>
          <p:txBody>
            <a:bodyPr wrap="none" lIns="45700" tIns="45700" rIns="45700" bIns="45700">
              <a:spAutoFit/>
            </a:bodyPr>
            <a:lstStyle>
              <a:lvl1pPr algn="ctr" defTabSz="913764">
                <a:defRPr sz="2400" b="1">
                  <a:solidFill>
                    <a:srgbClr val="FFFFFF"/>
                  </a:solidFill>
                </a:defRPr>
              </a:lvl1pPr>
            </a:lstStyle>
            <a:p>
              <a:pPr defTabSz="913398" hangingPunct="0"/>
              <a:r>
                <a:rPr sz="2399" kern="0">
                  <a:latin typeface="Arial" panose="020B0604020202020204" pitchFamily="34" charset="0"/>
                  <a:cs typeface="Arial"/>
                  <a:sym typeface="Arial"/>
                </a:rPr>
                <a:t>0.5 ms consistent latency</a:t>
              </a:r>
            </a:p>
          </p:txBody>
        </p:sp>
        <p:sp>
          <p:nvSpPr>
            <p:cNvPr id="804" name="Freeform 17"/>
            <p:cNvSpPr/>
            <p:nvPr/>
          </p:nvSpPr>
          <p:spPr>
            <a:xfrm>
              <a:off x="5247892" y="3590930"/>
              <a:ext cx="5592324" cy="1"/>
            </a:xfrm>
            <a:prstGeom prst="line">
              <a:avLst/>
            </a:prstGeom>
            <a:ln w="12700">
              <a:solidFill>
                <a:srgbClr val="00B0F0"/>
              </a:solidFill>
              <a:prstDash val="dash"/>
              <a:miter/>
            </a:ln>
            <a:effectLst>
              <a:outerShdw blurRad="63500" rotWithShape="0">
                <a:srgbClr val="0065C1"/>
              </a:outerShdw>
            </a:effectLst>
          </p:spPr>
          <p:txBody>
            <a:bodyPr lIns="45700" tIns="45700" rIns="45700" bIns="45700"/>
            <a:lstStyle/>
            <a:p>
              <a:pPr defTabSz="914034" hangingPunct="0">
                <a:defRPr>
                  <a:latin typeface="+mn-lt"/>
                  <a:ea typeface="+mn-ea"/>
                  <a:cs typeface="+mn-cs"/>
                  <a:sym typeface="Helvetica"/>
                </a:defRPr>
              </a:pPr>
              <a:endParaRPr sz="1799" kern="0">
                <a:solidFill>
                  <a:srgbClr val="1D1D1A"/>
                </a:solidFill>
                <a:latin typeface="Arial" panose="020B0604020202020204" pitchFamily="34" charset="0"/>
                <a:cs typeface="Arial"/>
                <a:sym typeface="Helvetica"/>
              </a:endParaRPr>
            </a:p>
          </p:txBody>
        </p:sp>
        <p:sp>
          <p:nvSpPr>
            <p:cNvPr id="805" name="梯形 54"/>
            <p:cNvSpPr/>
            <p:nvPr/>
          </p:nvSpPr>
          <p:spPr>
            <a:xfrm>
              <a:off x="5222146" y="4229439"/>
              <a:ext cx="5643814" cy="3679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906" y="0"/>
                  </a:lnTo>
                  <a:lnTo>
                    <a:pt x="19694" y="0"/>
                  </a:lnTo>
                  <a:lnTo>
                    <a:pt x="21600" y="21600"/>
                  </a:lnTo>
                  <a:close/>
                </a:path>
              </a:pathLst>
            </a:custGeom>
            <a:gradFill>
              <a:gsLst>
                <a:gs pos="0">
                  <a:srgbClr val="00B0F0">
                    <a:alpha val="25000"/>
                  </a:srgbClr>
                </a:gs>
                <a:gs pos="100000">
                  <a:srgbClr val="21DFE9">
                    <a:alpha val="0"/>
                  </a:srgbClr>
                </a:gs>
              </a:gsLst>
              <a:lin ang="16200000"/>
            </a:gradFill>
            <a:ln w="6350">
              <a:solidFill>
                <a:srgbClr val="4BF0F0">
                  <a:alpha val="50000"/>
                </a:srgbClr>
              </a:solidFill>
              <a:miter/>
            </a:ln>
          </p:spPr>
          <p:txBody>
            <a:bodyPr lIns="45700" tIns="45700" rIns="45700" bIns="45700" anchor="ctr"/>
            <a:lstStyle/>
            <a:p>
              <a:pPr defTabSz="914034" hangingPunct="0">
                <a:defRPr sz="1000"/>
              </a:pPr>
              <a:endParaRPr sz="1000" kern="0">
                <a:solidFill>
                  <a:srgbClr val="1D1D1A"/>
                </a:solidFill>
                <a:latin typeface="Arial" panose="020B0604020202020204" pitchFamily="34" charset="0"/>
                <a:cs typeface="Arial"/>
                <a:sym typeface="Arial"/>
              </a:endParaRPr>
            </a:p>
          </p:txBody>
        </p:sp>
        <p:grpSp>
          <p:nvGrpSpPr>
            <p:cNvPr id="810" name="组合 71"/>
            <p:cNvGrpSpPr/>
            <p:nvPr/>
          </p:nvGrpSpPr>
          <p:grpSpPr>
            <a:xfrm>
              <a:off x="6357791" y="3590932"/>
              <a:ext cx="3372519" cy="1722118"/>
              <a:chOff x="0" y="0"/>
              <a:chExt cx="3372518" cy="1722117"/>
            </a:xfrm>
          </p:grpSpPr>
          <p:sp>
            <p:nvSpPr>
              <p:cNvPr id="806" name="Freeform 17"/>
              <p:cNvSpPr/>
              <p:nvPr/>
            </p:nvSpPr>
            <p:spPr>
              <a:xfrm rot="16200000" flipH="1">
                <a:off x="-687178" y="687176"/>
                <a:ext cx="1722118" cy="3477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456" y="0"/>
                    </a:lnTo>
                    <a:lnTo>
                      <a:pt x="0" y="0"/>
                    </a:lnTo>
                  </a:path>
                </a:pathLst>
              </a:custGeom>
              <a:noFill/>
              <a:ln w="12700" cap="flat">
                <a:solidFill>
                  <a:srgbClr val="00B0F0"/>
                </a:solidFill>
                <a:prstDash val="dash"/>
                <a:miter lim="800000"/>
              </a:ln>
              <a:effectLst>
                <a:outerShdw blurRad="63500" rotWithShape="0">
                  <a:srgbClr val="0065C1"/>
                </a:outerShdw>
              </a:effectLst>
            </p:spPr>
            <p:txBody>
              <a:bodyPr wrap="square" lIns="45700" tIns="45700" rIns="45700" bIns="45700" numCol="1" anchor="t">
                <a:noAutofit/>
              </a:bodyPr>
              <a:lstStyle/>
              <a:p>
                <a:pPr defTabSz="914034" hangingPunct="0">
                  <a:defRPr sz="1100"/>
                </a:pPr>
                <a:endParaRPr sz="1100" kern="0">
                  <a:solidFill>
                    <a:srgbClr val="1D1D1A"/>
                  </a:solidFill>
                  <a:latin typeface="Arial" panose="020B0604020202020204" pitchFamily="34" charset="0"/>
                  <a:cs typeface="Arial"/>
                  <a:sym typeface="Arial"/>
                </a:endParaRPr>
              </a:p>
            </p:txBody>
          </p:sp>
          <p:sp>
            <p:nvSpPr>
              <p:cNvPr id="807" name="Freeform 17"/>
              <p:cNvSpPr/>
              <p:nvPr/>
            </p:nvSpPr>
            <p:spPr>
              <a:xfrm rot="16200000" flipH="1">
                <a:off x="833980" y="1219401"/>
                <a:ext cx="715627" cy="2898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456" y="0"/>
                    </a:lnTo>
                    <a:lnTo>
                      <a:pt x="0" y="0"/>
                    </a:lnTo>
                  </a:path>
                </a:pathLst>
              </a:custGeom>
              <a:noFill/>
              <a:ln w="12700" cap="flat">
                <a:solidFill>
                  <a:srgbClr val="00B0F0"/>
                </a:solidFill>
                <a:prstDash val="dash"/>
                <a:miter lim="800000"/>
              </a:ln>
              <a:effectLst>
                <a:outerShdw blurRad="63500" rotWithShape="0">
                  <a:srgbClr val="0065C1"/>
                </a:outerShdw>
              </a:effectLst>
            </p:spPr>
            <p:txBody>
              <a:bodyPr wrap="square" lIns="45700" tIns="45700" rIns="45700" bIns="45700" numCol="1" anchor="t">
                <a:noAutofit/>
              </a:bodyPr>
              <a:lstStyle/>
              <a:p>
                <a:pPr defTabSz="914034" hangingPunct="0">
                  <a:defRPr sz="1100"/>
                </a:pPr>
                <a:endParaRPr sz="1100" kern="0">
                  <a:solidFill>
                    <a:srgbClr val="1D1D1A"/>
                  </a:solidFill>
                  <a:latin typeface="Arial" panose="020B0604020202020204" pitchFamily="34" charset="0"/>
                  <a:cs typeface="Arial"/>
                  <a:sym typeface="Arial"/>
                </a:endParaRPr>
              </a:p>
            </p:txBody>
          </p:sp>
          <p:sp>
            <p:nvSpPr>
              <p:cNvPr id="808" name="Freeform 17"/>
              <p:cNvSpPr/>
              <p:nvPr/>
            </p:nvSpPr>
            <p:spPr>
              <a:xfrm rot="5400000">
                <a:off x="1822912" y="1219401"/>
                <a:ext cx="715626" cy="2898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456" y="0"/>
                    </a:lnTo>
                    <a:lnTo>
                      <a:pt x="0" y="0"/>
                    </a:lnTo>
                  </a:path>
                </a:pathLst>
              </a:custGeom>
              <a:noFill/>
              <a:ln w="12700" cap="flat">
                <a:solidFill>
                  <a:srgbClr val="00B0F0"/>
                </a:solidFill>
                <a:prstDash val="dash"/>
                <a:miter lim="800000"/>
              </a:ln>
              <a:effectLst>
                <a:outerShdw blurRad="63500" rotWithShape="0">
                  <a:srgbClr val="0065C1"/>
                </a:outerShdw>
              </a:effectLst>
            </p:spPr>
            <p:txBody>
              <a:bodyPr wrap="square" lIns="45700" tIns="45700" rIns="45700" bIns="45700" numCol="1" anchor="t">
                <a:noAutofit/>
              </a:bodyPr>
              <a:lstStyle/>
              <a:p>
                <a:pPr defTabSz="914034" hangingPunct="0">
                  <a:defRPr sz="1100"/>
                </a:pPr>
                <a:endParaRPr sz="1100" kern="0">
                  <a:solidFill>
                    <a:srgbClr val="1D1D1A"/>
                  </a:solidFill>
                  <a:latin typeface="Arial" panose="020B0604020202020204" pitchFamily="34" charset="0"/>
                  <a:cs typeface="Arial"/>
                  <a:sym typeface="Arial"/>
                </a:endParaRPr>
              </a:p>
            </p:txBody>
          </p:sp>
          <p:sp>
            <p:nvSpPr>
              <p:cNvPr id="809" name="Freeform 17"/>
              <p:cNvSpPr/>
              <p:nvPr/>
            </p:nvSpPr>
            <p:spPr>
              <a:xfrm rot="5400000">
                <a:off x="2337577" y="687176"/>
                <a:ext cx="1722118" cy="3477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456" y="0"/>
                    </a:lnTo>
                    <a:lnTo>
                      <a:pt x="0" y="0"/>
                    </a:lnTo>
                  </a:path>
                </a:pathLst>
              </a:custGeom>
              <a:noFill/>
              <a:ln w="12700" cap="flat">
                <a:solidFill>
                  <a:srgbClr val="00B0F0"/>
                </a:solidFill>
                <a:prstDash val="dash"/>
                <a:miter lim="800000"/>
              </a:ln>
              <a:effectLst>
                <a:outerShdw blurRad="63500" rotWithShape="0">
                  <a:srgbClr val="0065C1"/>
                </a:outerShdw>
              </a:effectLst>
            </p:spPr>
            <p:txBody>
              <a:bodyPr wrap="square" lIns="45700" tIns="45700" rIns="45700" bIns="45700" numCol="1" anchor="t">
                <a:noAutofit/>
              </a:bodyPr>
              <a:lstStyle/>
              <a:p>
                <a:pPr defTabSz="914034" hangingPunct="0">
                  <a:defRPr sz="1100"/>
                </a:pPr>
                <a:endParaRPr sz="1100" kern="0">
                  <a:solidFill>
                    <a:srgbClr val="1D1D1A"/>
                  </a:solidFill>
                  <a:latin typeface="Arial" panose="020B0604020202020204" pitchFamily="34" charset="0"/>
                  <a:cs typeface="Arial"/>
                  <a:sym typeface="Arial"/>
                </a:endParaRPr>
              </a:p>
            </p:txBody>
          </p:sp>
        </p:grpSp>
        <p:grpSp>
          <p:nvGrpSpPr>
            <p:cNvPr id="816" name="组合 73"/>
            <p:cNvGrpSpPr/>
            <p:nvPr/>
          </p:nvGrpSpPr>
          <p:grpSpPr>
            <a:xfrm>
              <a:off x="5222147" y="1822044"/>
              <a:ext cx="5643816" cy="565287"/>
              <a:chOff x="0" y="0"/>
              <a:chExt cx="5643815" cy="565285"/>
            </a:xfrm>
          </p:grpSpPr>
          <p:sp>
            <p:nvSpPr>
              <p:cNvPr id="811" name="梯形 54"/>
              <p:cNvSpPr/>
              <p:nvPr/>
            </p:nvSpPr>
            <p:spPr>
              <a:xfrm>
                <a:off x="0" y="197303"/>
                <a:ext cx="5643815" cy="3679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906" y="0"/>
                    </a:lnTo>
                    <a:lnTo>
                      <a:pt x="19694" y="0"/>
                    </a:lnTo>
                    <a:lnTo>
                      <a:pt x="21600" y="21600"/>
                    </a:lnTo>
                    <a:close/>
                  </a:path>
                </a:pathLst>
              </a:custGeom>
              <a:gradFill flip="none" rotWithShape="1">
                <a:gsLst>
                  <a:gs pos="0">
                    <a:srgbClr val="00B0F0">
                      <a:alpha val="25000"/>
                    </a:srgbClr>
                  </a:gs>
                  <a:gs pos="100000">
                    <a:srgbClr val="21DFE9">
                      <a:alpha val="0"/>
                    </a:srgbClr>
                  </a:gs>
                </a:gsLst>
                <a:lin ang="16200000" scaled="0"/>
              </a:gradFill>
              <a:ln w="6350" cap="flat">
                <a:solidFill>
                  <a:srgbClr val="4BF0F0">
                    <a:alpha val="50000"/>
                  </a:srgbClr>
                </a:solidFill>
                <a:prstDash val="solid"/>
                <a:miter lim="800000"/>
              </a:ln>
              <a:effectLst/>
            </p:spPr>
            <p:txBody>
              <a:bodyPr wrap="square" lIns="45700" tIns="45700" rIns="45700" bIns="45700" numCol="1" anchor="ctr">
                <a:noAutofit/>
              </a:bodyPr>
              <a:lstStyle/>
              <a:p>
                <a:pPr defTabSz="914034" hangingPunct="0">
                  <a:defRPr sz="1000"/>
                </a:pPr>
                <a:endParaRPr sz="1000" kern="0">
                  <a:solidFill>
                    <a:srgbClr val="1D1D1A"/>
                  </a:solidFill>
                  <a:latin typeface="Arial" panose="020B0604020202020204" pitchFamily="34" charset="0"/>
                  <a:cs typeface="Arial"/>
                  <a:sym typeface="Arial"/>
                </a:endParaRPr>
              </a:p>
            </p:txBody>
          </p:sp>
          <p:pic>
            <p:nvPicPr>
              <p:cNvPr id="812" name="Picture 122" descr="Picture 122"/>
              <p:cNvPicPr>
                <a:picLocks noChangeAspect="1"/>
              </p:cNvPicPr>
              <p:nvPr/>
            </p:nvPicPr>
            <p:blipFill>
              <a:blip r:embed="rId7"/>
              <a:stretch>
                <a:fillRect/>
              </a:stretch>
            </p:blipFill>
            <p:spPr>
              <a:xfrm>
                <a:off x="660354" y="0"/>
                <a:ext cx="494256" cy="467028"/>
              </a:xfrm>
              <a:prstGeom prst="rect">
                <a:avLst/>
              </a:prstGeom>
              <a:ln w="12700" cap="flat">
                <a:noFill/>
                <a:miter lim="400000"/>
              </a:ln>
              <a:effectLst/>
            </p:spPr>
          </p:pic>
        </p:grpSp>
        <p:pic>
          <p:nvPicPr>
            <p:cNvPr id="817" name="图片 66" descr="图片 66"/>
            <p:cNvPicPr>
              <a:picLocks noChangeAspect="1"/>
            </p:cNvPicPr>
            <p:nvPr/>
          </p:nvPicPr>
          <p:blipFill>
            <a:blip r:embed="rId8"/>
            <a:stretch>
              <a:fillRect/>
            </a:stretch>
          </p:blipFill>
          <p:spPr>
            <a:xfrm>
              <a:off x="2953175" y="3923372"/>
              <a:ext cx="1028646" cy="1534600"/>
            </a:xfrm>
            <a:prstGeom prst="rect">
              <a:avLst/>
            </a:prstGeom>
            <a:ln w="12700">
              <a:miter lim="400000"/>
            </a:ln>
          </p:spPr>
        </p:pic>
        <p:cxnSp>
          <p:nvCxnSpPr>
            <p:cNvPr id="818" name="直接连接符 57"/>
            <p:cNvCxnSpPr>
              <a:stCxn id="823" idx="0"/>
              <a:endCxn id="819" idx="0"/>
            </p:cNvCxnSpPr>
            <p:nvPr/>
          </p:nvCxnSpPr>
          <p:spPr>
            <a:xfrm>
              <a:off x="3630469" y="4384814"/>
              <a:ext cx="1988168" cy="1"/>
            </a:xfrm>
            <a:prstGeom prst="straightConnector1">
              <a:avLst/>
            </a:prstGeom>
            <a:ln w="6350">
              <a:solidFill>
                <a:srgbClr val="FFFFFF"/>
              </a:solidFill>
              <a:miter/>
            </a:ln>
          </p:spPr>
        </p:cxnSp>
        <p:sp>
          <p:nvSpPr>
            <p:cNvPr id="819" name="椭圆 58"/>
            <p:cNvSpPr/>
            <p:nvPr/>
          </p:nvSpPr>
          <p:spPr>
            <a:xfrm>
              <a:off x="5564311" y="4326451"/>
              <a:ext cx="108651" cy="116727"/>
            </a:xfrm>
            <a:prstGeom prst="ellipse">
              <a:avLst/>
            </a:prstGeom>
            <a:gradFill>
              <a:gsLst>
                <a:gs pos="0">
                  <a:srgbClr val="FFC647"/>
                </a:gs>
                <a:gs pos="50000">
                  <a:srgbClr val="FFC000"/>
                </a:gs>
                <a:gs pos="100000">
                  <a:srgbClr val="E1AA00"/>
                </a:gs>
              </a:gsLst>
              <a:lin ang="5400000"/>
            </a:gradFill>
            <a:ln w="6350">
              <a:solidFill>
                <a:srgbClr val="FFC000"/>
              </a:solidFill>
              <a:miter/>
            </a:ln>
          </p:spPr>
          <p:txBody>
            <a:bodyPr lIns="45700" tIns="45700" rIns="45700" bIns="45700" anchor="ctr"/>
            <a:lstStyle/>
            <a:p>
              <a:pPr algn="ctr" defTabSz="684891" hangingPunct="0">
                <a:defRPr sz="1300">
                  <a:solidFill>
                    <a:srgbClr val="FFFFFF"/>
                  </a:solidFill>
                </a:defRPr>
              </a:pPr>
              <a:endParaRPr sz="1299" kern="0">
                <a:solidFill>
                  <a:srgbClr val="FFFFFF"/>
                </a:solidFill>
                <a:latin typeface="Arial" panose="020B0604020202020204" pitchFamily="34" charset="0"/>
                <a:cs typeface="Arial"/>
                <a:sym typeface="Arial"/>
              </a:endParaRPr>
            </a:p>
          </p:txBody>
        </p:sp>
        <p:sp>
          <p:nvSpPr>
            <p:cNvPr id="820" name="直接连接符 63"/>
            <p:cNvSpPr/>
            <p:nvPr/>
          </p:nvSpPr>
          <p:spPr>
            <a:xfrm>
              <a:off x="3929472" y="2548014"/>
              <a:ext cx="670300" cy="2"/>
            </a:xfrm>
            <a:prstGeom prst="line">
              <a:avLst/>
            </a:prstGeom>
            <a:ln w="6350">
              <a:solidFill>
                <a:srgbClr val="FFFFFF"/>
              </a:solidFill>
              <a:miter/>
            </a:ln>
          </p:spPr>
          <p:txBody>
            <a:bodyPr lIns="45700" tIns="45700" rIns="45700" bIns="45700"/>
            <a:lstStyle/>
            <a:p>
              <a:pPr defTabSz="914034" hangingPunct="0">
                <a:defRPr>
                  <a:latin typeface="+mn-lt"/>
                  <a:ea typeface="+mn-ea"/>
                  <a:cs typeface="+mn-cs"/>
                  <a:sym typeface="Helvetica"/>
                </a:defRPr>
              </a:pPr>
              <a:endParaRPr sz="1799" kern="0">
                <a:solidFill>
                  <a:srgbClr val="1D1D1A"/>
                </a:solidFill>
                <a:latin typeface="Arial" panose="020B0604020202020204" pitchFamily="34" charset="0"/>
                <a:cs typeface="Arial"/>
                <a:sym typeface="Helvetica"/>
              </a:endParaRPr>
            </a:p>
          </p:txBody>
        </p:sp>
        <p:sp>
          <p:nvSpPr>
            <p:cNvPr id="821" name="直接连接符 64"/>
            <p:cNvSpPr/>
            <p:nvPr/>
          </p:nvSpPr>
          <p:spPr>
            <a:xfrm flipV="1">
              <a:off x="4599771" y="2546744"/>
              <a:ext cx="2" cy="1838072"/>
            </a:xfrm>
            <a:prstGeom prst="line">
              <a:avLst/>
            </a:prstGeom>
            <a:ln w="6350">
              <a:solidFill>
                <a:srgbClr val="FFFFFF"/>
              </a:solidFill>
              <a:miter/>
            </a:ln>
          </p:spPr>
          <p:txBody>
            <a:bodyPr lIns="45700" tIns="45700" rIns="45700" bIns="45700"/>
            <a:lstStyle/>
            <a:p>
              <a:pPr defTabSz="914034" hangingPunct="0">
                <a:defRPr>
                  <a:latin typeface="+mn-lt"/>
                  <a:ea typeface="+mn-ea"/>
                  <a:cs typeface="+mn-cs"/>
                  <a:sym typeface="Helvetica"/>
                </a:defRPr>
              </a:pPr>
              <a:endParaRPr sz="1799" kern="0">
                <a:solidFill>
                  <a:srgbClr val="1D1D1A"/>
                </a:solidFill>
                <a:latin typeface="Arial" panose="020B0604020202020204" pitchFamily="34" charset="0"/>
                <a:cs typeface="Arial"/>
                <a:sym typeface="Helvetica"/>
              </a:endParaRPr>
            </a:p>
          </p:txBody>
        </p:sp>
        <p:sp>
          <p:nvSpPr>
            <p:cNvPr id="822" name="椭圆 65"/>
            <p:cNvSpPr/>
            <p:nvPr/>
          </p:nvSpPr>
          <p:spPr>
            <a:xfrm>
              <a:off x="3843454" y="2488382"/>
              <a:ext cx="108651" cy="116727"/>
            </a:xfrm>
            <a:prstGeom prst="ellipse">
              <a:avLst/>
            </a:prstGeom>
            <a:gradFill>
              <a:gsLst>
                <a:gs pos="0">
                  <a:srgbClr val="FFC647"/>
                </a:gs>
                <a:gs pos="50000">
                  <a:srgbClr val="FFC000"/>
                </a:gs>
                <a:gs pos="100000">
                  <a:srgbClr val="E1AA00"/>
                </a:gs>
              </a:gsLst>
              <a:lin ang="5400000"/>
            </a:gradFill>
            <a:ln w="6350">
              <a:solidFill>
                <a:srgbClr val="FFC000"/>
              </a:solidFill>
              <a:miter/>
            </a:ln>
          </p:spPr>
          <p:txBody>
            <a:bodyPr lIns="45700" tIns="45700" rIns="45700" bIns="45700" anchor="ctr"/>
            <a:lstStyle/>
            <a:p>
              <a:pPr algn="ctr" defTabSz="684891" hangingPunct="0">
                <a:defRPr sz="1300">
                  <a:solidFill>
                    <a:srgbClr val="FFFFFF"/>
                  </a:solidFill>
                </a:defRPr>
              </a:pPr>
              <a:endParaRPr sz="1299" kern="0">
                <a:solidFill>
                  <a:srgbClr val="FFFFFF"/>
                </a:solidFill>
                <a:latin typeface="Arial" panose="020B0604020202020204" pitchFamily="34" charset="0"/>
                <a:cs typeface="Arial"/>
                <a:sym typeface="Arial"/>
              </a:endParaRPr>
            </a:p>
          </p:txBody>
        </p:sp>
        <p:sp>
          <p:nvSpPr>
            <p:cNvPr id="823" name="椭圆 59"/>
            <p:cNvSpPr/>
            <p:nvPr/>
          </p:nvSpPr>
          <p:spPr>
            <a:xfrm>
              <a:off x="3576144" y="4326451"/>
              <a:ext cx="108651" cy="116727"/>
            </a:xfrm>
            <a:prstGeom prst="ellipse">
              <a:avLst/>
            </a:prstGeom>
            <a:gradFill>
              <a:gsLst>
                <a:gs pos="0">
                  <a:srgbClr val="FFC647"/>
                </a:gs>
                <a:gs pos="50000">
                  <a:srgbClr val="FFC000"/>
                </a:gs>
                <a:gs pos="100000">
                  <a:srgbClr val="E1AA00"/>
                </a:gs>
              </a:gsLst>
              <a:lin ang="5400000"/>
            </a:gradFill>
            <a:ln w="6350">
              <a:solidFill>
                <a:srgbClr val="FFC000"/>
              </a:solidFill>
              <a:miter/>
            </a:ln>
          </p:spPr>
          <p:txBody>
            <a:bodyPr lIns="45700" tIns="45700" rIns="45700" bIns="45700" anchor="ctr"/>
            <a:lstStyle/>
            <a:p>
              <a:pPr algn="ctr" defTabSz="684891" hangingPunct="0">
                <a:defRPr sz="1300">
                  <a:solidFill>
                    <a:srgbClr val="FFFFFF"/>
                  </a:solidFill>
                </a:defRPr>
              </a:pPr>
              <a:endParaRPr sz="1299" kern="0">
                <a:solidFill>
                  <a:srgbClr val="FFFFFF"/>
                </a:solidFill>
                <a:latin typeface="Arial" panose="020B0604020202020204" pitchFamily="34" charset="0"/>
                <a:cs typeface="Arial"/>
                <a:sym typeface="Arial"/>
              </a:endParaRPr>
            </a:p>
          </p:txBody>
        </p:sp>
        <p:pic>
          <p:nvPicPr>
            <p:cNvPr id="824" name="Picture 2" descr="Picture 2"/>
            <p:cNvPicPr>
              <a:picLocks noChangeAspect="1"/>
            </p:cNvPicPr>
            <p:nvPr/>
          </p:nvPicPr>
          <p:blipFill>
            <a:blip r:embed="rId9"/>
            <a:stretch>
              <a:fillRect/>
            </a:stretch>
          </p:blipFill>
          <p:spPr>
            <a:xfrm>
              <a:off x="9042965" y="2453669"/>
              <a:ext cx="1822995" cy="1037815"/>
            </a:xfrm>
            <a:prstGeom prst="rect">
              <a:avLst/>
            </a:prstGeom>
            <a:ln w="12700">
              <a:miter lim="400000"/>
            </a:ln>
          </p:spPr>
        </p:pic>
        <p:pic>
          <p:nvPicPr>
            <p:cNvPr id="825" name="Picture 2" descr="Picture 2"/>
            <p:cNvPicPr>
              <a:picLocks noChangeAspect="1"/>
            </p:cNvPicPr>
            <p:nvPr/>
          </p:nvPicPr>
          <p:blipFill>
            <a:blip r:embed="rId9"/>
            <a:stretch>
              <a:fillRect/>
            </a:stretch>
          </p:blipFill>
          <p:spPr>
            <a:xfrm>
              <a:off x="7132556" y="2453669"/>
              <a:ext cx="1822995" cy="1037815"/>
            </a:xfrm>
            <a:prstGeom prst="rect">
              <a:avLst/>
            </a:prstGeom>
            <a:ln w="12700">
              <a:miter lim="400000"/>
            </a:ln>
          </p:spPr>
        </p:pic>
        <p:pic>
          <p:nvPicPr>
            <p:cNvPr id="826" name="Picture 2" descr="Picture 2"/>
            <p:cNvPicPr>
              <a:picLocks noChangeAspect="1"/>
            </p:cNvPicPr>
            <p:nvPr/>
          </p:nvPicPr>
          <p:blipFill>
            <a:blip r:embed="rId9"/>
            <a:stretch>
              <a:fillRect/>
            </a:stretch>
          </p:blipFill>
          <p:spPr>
            <a:xfrm>
              <a:off x="5222147" y="2453669"/>
              <a:ext cx="1822995" cy="1037815"/>
            </a:xfrm>
            <a:prstGeom prst="rect">
              <a:avLst/>
            </a:prstGeom>
            <a:ln w="12700">
              <a:miter lim="400000"/>
            </a:ln>
          </p:spPr>
        </p:pic>
        <p:sp>
          <p:nvSpPr>
            <p:cNvPr id="827" name="TextBox 83"/>
            <p:cNvSpPr txBox="1"/>
            <p:nvPr/>
          </p:nvSpPr>
          <p:spPr>
            <a:xfrm>
              <a:off x="5643122" y="2598079"/>
              <a:ext cx="981038"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defTabSz="913764">
                <a:defRPr sz="1200" b="1">
                  <a:solidFill>
                    <a:srgbClr val="FFC000"/>
                  </a:solidFill>
                </a:defRPr>
              </a:lvl1pPr>
            </a:lstStyle>
            <a:p>
              <a:pPr defTabSz="913398" hangingPunct="0"/>
              <a:r>
                <a:rPr kern="0">
                  <a:latin typeface="Arial" panose="020B0604020202020204" pitchFamily="34" charset="0"/>
                  <a:cs typeface="Arial"/>
                  <a:sym typeface="Arial"/>
                </a:rPr>
                <a:t>Fastest SSDs</a:t>
              </a:r>
            </a:p>
          </p:txBody>
        </p:sp>
        <p:sp>
          <p:nvSpPr>
            <p:cNvPr id="828" name="TextBox 83"/>
            <p:cNvSpPr txBox="1"/>
            <p:nvPr/>
          </p:nvSpPr>
          <p:spPr>
            <a:xfrm>
              <a:off x="7382812" y="2598079"/>
              <a:ext cx="1322477"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defTabSz="913764">
                <a:defRPr sz="1200" b="1">
                  <a:solidFill>
                    <a:srgbClr val="FFC000"/>
                  </a:solidFill>
                </a:defRPr>
              </a:lvl1pPr>
            </a:lstStyle>
            <a:p>
              <a:pPr defTabSz="913398" hangingPunct="0"/>
              <a:r>
                <a:rPr kern="0">
                  <a:latin typeface="Arial" panose="020B0604020202020204" pitchFamily="34" charset="0"/>
                  <a:cs typeface="Arial"/>
                  <a:sym typeface="Arial"/>
                </a:rPr>
                <a:t>50% performance </a:t>
              </a:r>
            </a:p>
          </p:txBody>
        </p:sp>
        <p:sp>
          <p:nvSpPr>
            <p:cNvPr id="829" name="TextBox 83"/>
            <p:cNvSpPr txBox="1"/>
            <p:nvPr/>
          </p:nvSpPr>
          <p:spPr>
            <a:xfrm>
              <a:off x="9070406" y="2598079"/>
              <a:ext cx="1768113"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defTabSz="913764">
                <a:defRPr sz="1200" b="1">
                  <a:solidFill>
                    <a:srgbClr val="FFC000"/>
                  </a:solidFill>
                </a:defRPr>
              </a:lvl1pPr>
            </a:lstStyle>
            <a:p>
              <a:pPr defTabSz="913398" hangingPunct="0"/>
              <a:r>
                <a:rPr kern="0">
                  <a:latin typeface="Arial" panose="020B0604020202020204" pitchFamily="34" charset="0"/>
                  <a:cs typeface="Arial"/>
                  <a:sym typeface="Arial"/>
                </a:rPr>
                <a:t>Consistent performance</a:t>
              </a:r>
            </a:p>
          </p:txBody>
        </p:sp>
        <p:sp>
          <p:nvSpPr>
            <p:cNvPr id="830" name="TextBox 83"/>
            <p:cNvSpPr txBox="1"/>
            <p:nvPr/>
          </p:nvSpPr>
          <p:spPr>
            <a:xfrm>
              <a:off x="5318235" y="2858444"/>
              <a:ext cx="1772860" cy="3385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913764">
                <a:defRPr sz="1000">
                  <a:solidFill>
                    <a:srgbClr val="FFFFFF"/>
                  </a:solidFill>
                </a:defRPr>
              </a:lvl1pPr>
            </a:lstStyle>
            <a:p>
              <a:pPr defTabSz="913398" hangingPunct="0"/>
              <a:r>
                <a:rPr sz="1100" kern="0">
                  <a:latin typeface="Arial" panose="020B0604020202020204" pitchFamily="34" charset="0"/>
                  <a:cs typeface="Arial"/>
                  <a:sym typeface="Arial"/>
                </a:rPr>
                <a:t>Flash Translation Layer</a:t>
              </a:r>
              <a:r>
                <a:rPr lang="en-US" sz="1100" kern="0">
                  <a:latin typeface="Arial" panose="020B0604020202020204" pitchFamily="34" charset="0"/>
                  <a:cs typeface="Arial"/>
                  <a:sym typeface="Arial"/>
                </a:rPr>
                <a:t> (FTL</a:t>
              </a:r>
              <a:r>
                <a:rPr sz="1100" kern="0">
                  <a:latin typeface="Arial" panose="020B0604020202020204" pitchFamily="34" charset="0"/>
                  <a:cs typeface="Arial"/>
                  <a:sym typeface="Arial"/>
                </a:rPr>
                <a:t>) algorithm offloaded </a:t>
              </a:r>
            </a:p>
          </p:txBody>
        </p:sp>
        <p:sp>
          <p:nvSpPr>
            <p:cNvPr id="831" name="TextBox 83"/>
            <p:cNvSpPr txBox="1"/>
            <p:nvPr/>
          </p:nvSpPr>
          <p:spPr>
            <a:xfrm>
              <a:off x="7265571" y="2792201"/>
              <a:ext cx="1790096" cy="5078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913764">
                <a:defRPr sz="1100">
                  <a:solidFill>
                    <a:srgbClr val="FFFFFF"/>
                  </a:solidFill>
                </a:defRPr>
              </a:lvl1pPr>
            </a:lstStyle>
            <a:p>
              <a:pPr defTabSz="913398" hangingPunct="0"/>
              <a:r>
                <a:rPr kern="0">
                  <a:latin typeface="Arial" panose="020B0604020202020204" pitchFamily="34" charset="0"/>
                  <a:cs typeface="Arial"/>
                  <a:sym typeface="Arial"/>
                </a:rPr>
                <a:t>Direct communication between CPU and NVMe SSDs</a:t>
              </a:r>
            </a:p>
          </p:txBody>
        </p:sp>
        <p:sp>
          <p:nvSpPr>
            <p:cNvPr id="832" name="TextBox 83"/>
            <p:cNvSpPr txBox="1"/>
            <p:nvPr/>
          </p:nvSpPr>
          <p:spPr>
            <a:xfrm>
              <a:off x="9093428" y="2835092"/>
              <a:ext cx="1822110" cy="3385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913764">
                <a:defRPr sz="1100">
                  <a:solidFill>
                    <a:srgbClr val="FFFFFF"/>
                  </a:solidFill>
                </a:defRPr>
              </a:lvl1pPr>
            </a:lstStyle>
            <a:p>
              <a:pPr defTabSz="913398" hangingPunct="0"/>
              <a:r>
                <a:rPr kern="0">
                  <a:latin typeface="Arial" panose="020B0604020202020204" pitchFamily="34" charset="0"/>
                  <a:cs typeface="Arial"/>
                  <a:sym typeface="Arial"/>
                </a:rPr>
                <a:t>Disk-controller collaboration end-to-end optimized</a:t>
              </a:r>
            </a:p>
          </p:txBody>
        </p:sp>
        <p:sp>
          <p:nvSpPr>
            <p:cNvPr id="833" name="直接箭头连接符 3"/>
            <p:cNvSpPr/>
            <p:nvPr/>
          </p:nvSpPr>
          <p:spPr>
            <a:xfrm flipV="1">
              <a:off x="8727662" y="2637248"/>
              <a:ext cx="2" cy="126380"/>
            </a:xfrm>
            <a:prstGeom prst="line">
              <a:avLst/>
            </a:prstGeom>
            <a:ln w="28575">
              <a:solidFill>
                <a:srgbClr val="FFC000"/>
              </a:solidFill>
              <a:miter/>
              <a:tailEnd type="triangle"/>
            </a:ln>
          </p:spPr>
          <p:txBody>
            <a:bodyPr lIns="45700" tIns="45700" rIns="45700" bIns="45700"/>
            <a:lstStyle/>
            <a:p>
              <a:pPr defTabSz="914034" hangingPunct="0">
                <a:defRPr>
                  <a:latin typeface="+mn-lt"/>
                  <a:ea typeface="+mn-ea"/>
                  <a:cs typeface="+mn-cs"/>
                  <a:sym typeface="Helvetica"/>
                </a:defRPr>
              </a:pPr>
              <a:endParaRPr sz="1799" kern="0">
                <a:solidFill>
                  <a:srgbClr val="1D1D1A"/>
                </a:solidFill>
                <a:latin typeface="Arial" panose="020B0604020202020204" pitchFamily="34" charset="0"/>
                <a:cs typeface="Arial"/>
                <a:sym typeface="Helvetica"/>
              </a:endParaRPr>
            </a:p>
          </p:txBody>
        </p:sp>
        <p:grpSp>
          <p:nvGrpSpPr>
            <p:cNvPr id="838" name="成组"/>
            <p:cNvGrpSpPr/>
            <p:nvPr/>
          </p:nvGrpSpPr>
          <p:grpSpPr>
            <a:xfrm>
              <a:off x="6535435" y="3664348"/>
              <a:ext cx="2970936" cy="646327"/>
              <a:chOff x="-10285" y="-9451"/>
              <a:chExt cx="2970934" cy="646326"/>
            </a:xfrm>
          </p:grpSpPr>
          <p:sp>
            <p:nvSpPr>
              <p:cNvPr id="835" name="TextBox 83"/>
              <p:cNvSpPr txBox="1"/>
              <p:nvPr/>
            </p:nvSpPr>
            <p:spPr>
              <a:xfrm>
                <a:off x="-10285" y="-9451"/>
                <a:ext cx="2708428" cy="646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00" tIns="45700" rIns="45700" bIns="45700" numCol="1" anchor="t">
                <a:spAutoFit/>
              </a:bodyPr>
              <a:lstStyle>
                <a:lvl1pPr defTabSz="913764">
                  <a:defRPr sz="3600" b="1">
                    <a:solidFill>
                      <a:srgbClr val="FFC000"/>
                    </a:solidFill>
                    <a:effectLst>
                      <a:outerShdw blurRad="38100" dist="38100" dir="2700000" rotWithShape="0">
                        <a:srgbClr val="000000">
                          <a:alpha val="43137"/>
                        </a:srgbClr>
                      </a:outerShdw>
                    </a:effectLst>
                  </a:defRPr>
                </a:lvl1pPr>
              </a:lstStyle>
              <a:p>
                <a:pPr defTabSz="913398" hangingPunct="0"/>
                <a:r>
                  <a:rPr sz="3599" kern="0">
                    <a:latin typeface="Arial" panose="020B0604020202020204" pitchFamily="34" charset="0"/>
                    <a:cs typeface="Arial"/>
                    <a:sym typeface="Arial"/>
                  </a:rPr>
                  <a:t>FLASHLINK</a:t>
                </a:r>
              </a:p>
            </p:txBody>
          </p:sp>
          <p:sp>
            <p:nvSpPr>
              <p:cNvPr id="836" name="TextBox 83"/>
              <p:cNvSpPr txBox="1"/>
              <p:nvPr/>
            </p:nvSpPr>
            <p:spPr>
              <a:xfrm>
                <a:off x="2727927" y="-1"/>
                <a:ext cx="202937" cy="2769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00" tIns="45700" rIns="45700" bIns="45700" numCol="1" anchor="t">
                <a:spAutoFit/>
              </a:bodyPr>
              <a:lstStyle>
                <a:lvl1pPr defTabSz="913764">
                  <a:defRPr sz="2000" b="1">
                    <a:solidFill>
                      <a:srgbClr val="FFC000"/>
                    </a:solidFill>
                  </a:defRPr>
                </a:lvl1pPr>
              </a:lstStyle>
              <a:p>
                <a:pPr defTabSz="913398" hangingPunct="0"/>
                <a:r>
                  <a:rPr sz="1200" kern="0">
                    <a:latin typeface="Arial" panose="020B0604020202020204" pitchFamily="34" charset="0"/>
                    <a:cs typeface="Arial"/>
                    <a:sym typeface="Arial"/>
                  </a:rPr>
                  <a:t>R</a:t>
                </a:r>
              </a:p>
            </p:txBody>
          </p:sp>
          <p:sp>
            <p:nvSpPr>
              <p:cNvPr id="837" name="椭圆 1"/>
              <p:cNvSpPr/>
              <p:nvPr/>
            </p:nvSpPr>
            <p:spPr>
              <a:xfrm>
                <a:off x="2701839" y="23559"/>
                <a:ext cx="258810" cy="214243"/>
              </a:xfrm>
              <a:prstGeom prst="ellipse">
                <a:avLst/>
              </a:prstGeom>
              <a:noFill/>
              <a:ln w="12700" cap="flat">
                <a:solidFill>
                  <a:srgbClr val="FFC000"/>
                </a:solidFill>
                <a:prstDash val="solid"/>
                <a:miter lim="800000"/>
              </a:ln>
              <a:effectLst/>
            </p:spPr>
            <p:txBody>
              <a:bodyPr wrap="square" lIns="45700" tIns="45700" rIns="45700" bIns="45700" numCol="1" anchor="ctr">
                <a:noAutofit/>
              </a:bodyPr>
              <a:lstStyle/>
              <a:p>
                <a:pPr algn="ctr" defTabSz="914034" hangingPunct="0">
                  <a:defRPr>
                    <a:latin typeface="+mj-lt"/>
                    <a:ea typeface="+mj-ea"/>
                    <a:cs typeface="+mj-cs"/>
                    <a:sym typeface="Calibri"/>
                  </a:defRPr>
                </a:pPr>
                <a:endParaRPr sz="1799" kern="0">
                  <a:solidFill>
                    <a:srgbClr val="1D1D1A"/>
                  </a:solidFill>
                  <a:latin typeface="Arial" panose="020B0604020202020204" pitchFamily="34" charset="0"/>
                  <a:cs typeface="Arial"/>
                  <a:sym typeface="Calibri"/>
                </a:endParaRPr>
              </a:p>
            </p:txBody>
          </p:sp>
        </p:grpSp>
        <p:pic>
          <p:nvPicPr>
            <p:cNvPr id="839" name="Picture 26" descr="Picture 26"/>
            <p:cNvPicPr>
              <a:picLocks noChangeAspect="1"/>
            </p:cNvPicPr>
            <p:nvPr/>
          </p:nvPicPr>
          <p:blipFill>
            <a:blip r:embed="rId10"/>
            <a:stretch>
              <a:fillRect/>
            </a:stretch>
          </p:blipFill>
          <p:spPr>
            <a:xfrm>
              <a:off x="5712976" y="2018070"/>
              <a:ext cx="4895286" cy="764625"/>
            </a:xfrm>
            <a:prstGeom prst="rect">
              <a:avLst/>
            </a:prstGeom>
            <a:ln w="12700">
              <a:miter lim="400000"/>
            </a:ln>
          </p:spPr>
        </p:pic>
      </p:grpSp>
      <p:pic>
        <p:nvPicPr>
          <p:cNvPr id="840" name="图像" descr="图像"/>
          <p:cNvPicPr>
            <a:picLocks noChangeAspect="1"/>
          </p:cNvPicPr>
          <p:nvPr/>
        </p:nvPicPr>
        <p:blipFill>
          <a:blip r:embed="rId11"/>
          <a:stretch>
            <a:fillRect/>
          </a:stretch>
        </p:blipFill>
        <p:spPr>
          <a:xfrm>
            <a:off x="-2283" y="1261356"/>
            <a:ext cx="979262" cy="4533367"/>
          </a:xfrm>
          <a:prstGeom prst="rect">
            <a:avLst/>
          </a:prstGeom>
          <a:ln w="12700">
            <a:miter lim="400000"/>
          </a:ln>
        </p:spPr>
      </p:pic>
      <p:grpSp>
        <p:nvGrpSpPr>
          <p:cNvPr id="3" name="组合 2"/>
          <p:cNvGrpSpPr/>
          <p:nvPr/>
        </p:nvGrpSpPr>
        <p:grpSpPr>
          <a:xfrm>
            <a:off x="216351" y="2169878"/>
            <a:ext cx="607997" cy="541602"/>
            <a:chOff x="214055" y="2169386"/>
            <a:chExt cx="608234" cy="541814"/>
          </a:xfrm>
        </p:grpSpPr>
        <p:pic>
          <p:nvPicPr>
            <p:cNvPr id="61" name="Picture 13" descr="Picture 13"/>
            <p:cNvPicPr>
              <a:picLocks noChangeAspect="1"/>
            </p:cNvPicPr>
            <p:nvPr/>
          </p:nvPicPr>
          <p:blipFill>
            <a:blip r:embed="rId12"/>
            <a:stretch>
              <a:fillRect/>
            </a:stretch>
          </p:blipFill>
          <p:spPr>
            <a:xfrm>
              <a:off x="220405" y="2169386"/>
              <a:ext cx="562279" cy="541814"/>
            </a:xfrm>
            <a:prstGeom prst="rect">
              <a:avLst/>
            </a:prstGeom>
            <a:ln w="12700" cap="flat">
              <a:noFill/>
              <a:miter lim="400000"/>
            </a:ln>
            <a:effectLst/>
          </p:spPr>
        </p:pic>
        <p:sp>
          <p:nvSpPr>
            <p:cNvPr id="62" name="矩形 134"/>
            <p:cNvSpPr txBox="1"/>
            <p:nvPr/>
          </p:nvSpPr>
          <p:spPr>
            <a:xfrm>
              <a:off x="214055" y="2239486"/>
              <a:ext cx="608234" cy="4247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00" tIns="45700" rIns="45700" bIns="45700" numCol="1" anchor="t">
              <a:spAutoFit/>
            </a:bodyPr>
            <a:lstStyle/>
            <a:p>
              <a:pPr algn="ctr" defTabSz="1218077" hangingPunct="0">
                <a:lnSpc>
                  <a:spcPct val="90000"/>
                </a:lnSpc>
                <a:defRPr sz="600" b="1">
                  <a:solidFill>
                    <a:srgbClr val="FFFFFF"/>
                  </a:solidFill>
                  <a:latin typeface="微软雅黑"/>
                  <a:ea typeface="微软雅黑"/>
                  <a:cs typeface="微软雅黑"/>
                  <a:sym typeface="微软雅黑"/>
                </a:defRPr>
              </a:pPr>
              <a:r>
                <a:rPr sz="800" b="1" kern="0">
                  <a:solidFill>
                    <a:srgbClr val="FFFFFF"/>
                  </a:solidFill>
                  <a:latin typeface="Arial Narrow" panose="020B0606020202030204" pitchFamily="34" charset="0"/>
                  <a:ea typeface="微软雅黑"/>
                  <a:sym typeface="微软雅黑"/>
                </a:rPr>
                <a:t>One </a:t>
              </a:r>
              <a:r>
                <a:rPr lang="en-US" sz="800" b="1" kern="0">
                  <a:solidFill>
                    <a:srgbClr val="FFFFFF"/>
                  </a:solidFill>
                  <a:latin typeface="Arial Narrow" panose="020B0606020202030204" pitchFamily="34" charset="0"/>
                  <a:ea typeface="微软雅黑"/>
                  <a:sym typeface="微软雅黑"/>
                </a:rPr>
                <a:t>DC</a:t>
              </a:r>
              <a:r>
                <a:rPr sz="800" b="1" kern="0">
                  <a:solidFill>
                    <a:srgbClr val="FFFFFF"/>
                  </a:solidFill>
                  <a:latin typeface="Arial Narrow" panose="020B0606020202030204" pitchFamily="34" charset="0"/>
                  <a:ea typeface="微软雅黑"/>
                  <a:sym typeface="微软雅黑"/>
                </a:rPr>
                <a:t>,</a:t>
              </a:r>
              <a:endParaRPr sz="800" b="1" kern="0">
                <a:solidFill>
                  <a:srgbClr val="FFFFFF"/>
                </a:solidFill>
                <a:latin typeface="Arial Narrow" panose="020B0606020202030204" pitchFamily="34" charset="0"/>
                <a:cs typeface="Arial"/>
                <a:sym typeface="Calibri"/>
              </a:endParaRPr>
            </a:p>
            <a:p>
              <a:pPr algn="ctr" defTabSz="1218077" hangingPunct="0">
                <a:lnSpc>
                  <a:spcPct val="90000"/>
                </a:lnSpc>
                <a:defRPr sz="600" b="1">
                  <a:solidFill>
                    <a:srgbClr val="FFFFFF"/>
                  </a:solidFill>
                  <a:latin typeface="微软雅黑"/>
                  <a:ea typeface="微软雅黑"/>
                  <a:cs typeface="微软雅黑"/>
                  <a:sym typeface="微软雅黑"/>
                </a:defRPr>
              </a:pPr>
              <a:r>
                <a:rPr sz="800" b="1" kern="0">
                  <a:solidFill>
                    <a:srgbClr val="FFFFFF"/>
                  </a:solidFill>
                  <a:latin typeface="Arial Narrow" panose="020B0606020202030204" pitchFamily="34" charset="0"/>
                  <a:ea typeface="微软雅黑"/>
                  <a:sym typeface="微软雅黑"/>
                </a:rPr>
                <a:t>One </a:t>
              </a:r>
              <a:endParaRPr lang="en-US" sz="800" b="1" kern="0">
                <a:solidFill>
                  <a:srgbClr val="FFFFFF"/>
                </a:solidFill>
                <a:latin typeface="Arial Narrow" panose="020B0606020202030204" pitchFamily="34" charset="0"/>
                <a:ea typeface="微软雅黑"/>
                <a:sym typeface="微软雅黑"/>
              </a:endParaRPr>
            </a:p>
            <a:p>
              <a:pPr algn="ctr" defTabSz="1218077" hangingPunct="0">
                <a:lnSpc>
                  <a:spcPct val="90000"/>
                </a:lnSpc>
                <a:defRPr sz="600" b="1">
                  <a:solidFill>
                    <a:srgbClr val="FFFFFF"/>
                  </a:solidFill>
                  <a:latin typeface="微软雅黑"/>
                  <a:ea typeface="微软雅黑"/>
                  <a:cs typeface="微软雅黑"/>
                  <a:sym typeface="微软雅黑"/>
                </a:defRPr>
              </a:pPr>
              <a:r>
                <a:rPr sz="800" b="1" kern="0">
                  <a:solidFill>
                    <a:srgbClr val="FFFFFF"/>
                  </a:solidFill>
                  <a:latin typeface="Arial Narrow" panose="020B0606020202030204" pitchFamily="34" charset="0"/>
                  <a:ea typeface="微软雅黑"/>
                  <a:sym typeface="微软雅黑"/>
                </a:rPr>
                <a:t>Storage</a:t>
              </a:r>
            </a:p>
          </p:txBody>
        </p:sp>
      </p:grpSp>
      <p:pic>
        <p:nvPicPr>
          <p:cNvPr id="63" name="Picture 13" descr="Picture 13"/>
          <p:cNvPicPr>
            <a:picLocks noChangeAspect="1"/>
          </p:cNvPicPr>
          <p:nvPr/>
        </p:nvPicPr>
        <p:blipFill>
          <a:blip r:embed="rId12"/>
          <a:stretch>
            <a:fillRect/>
          </a:stretch>
        </p:blipFill>
        <p:spPr>
          <a:xfrm>
            <a:off x="222701" y="3249904"/>
            <a:ext cx="562059" cy="541602"/>
          </a:xfrm>
          <a:prstGeom prst="rect">
            <a:avLst/>
          </a:prstGeom>
          <a:ln w="12700" cap="flat">
            <a:noFill/>
            <a:miter lim="400000"/>
          </a:ln>
          <a:effectLst/>
        </p:spPr>
      </p:pic>
      <p:pic>
        <p:nvPicPr>
          <p:cNvPr id="64" name="Picture 13" descr="Picture 13"/>
          <p:cNvPicPr>
            <a:picLocks noChangeAspect="1"/>
          </p:cNvPicPr>
          <p:nvPr/>
        </p:nvPicPr>
        <p:blipFill>
          <a:blip r:embed="rId12"/>
          <a:stretch>
            <a:fillRect/>
          </a:stretch>
        </p:blipFill>
        <p:spPr>
          <a:xfrm>
            <a:off x="222701" y="4319209"/>
            <a:ext cx="562059" cy="541602"/>
          </a:xfrm>
          <a:prstGeom prst="rect">
            <a:avLst/>
          </a:prstGeom>
          <a:ln w="12700" cap="flat">
            <a:noFill/>
            <a:miter lim="400000"/>
          </a:ln>
          <a:effectLst/>
        </p:spPr>
      </p:pic>
      <p:sp>
        <p:nvSpPr>
          <p:cNvPr id="65" name="矩形 135"/>
          <p:cNvSpPr txBox="1"/>
          <p:nvPr/>
        </p:nvSpPr>
        <p:spPr>
          <a:xfrm>
            <a:off x="194488" y="3256253"/>
            <a:ext cx="639028" cy="535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00" tIns="45700" rIns="45700" bIns="45700" numCol="1" anchor="t">
            <a:spAutoFit/>
          </a:bodyPr>
          <a:lstStyle/>
          <a:p>
            <a:pPr algn="ctr" defTabSz="1218077" hangingPunct="0">
              <a:lnSpc>
                <a:spcPct val="90000"/>
              </a:lnSpc>
              <a:defRPr sz="600" b="1">
                <a:solidFill>
                  <a:srgbClr val="4A4A4B"/>
                </a:solidFill>
                <a:latin typeface="微软雅黑"/>
                <a:ea typeface="微软雅黑"/>
                <a:cs typeface="微软雅黑"/>
                <a:sym typeface="微软雅黑"/>
              </a:defRPr>
            </a:pPr>
            <a:r>
              <a:rPr sz="800" b="1" kern="0">
                <a:solidFill>
                  <a:srgbClr val="4A4A4B"/>
                </a:solidFill>
                <a:latin typeface="Arial Narrow" panose="020B0606020202030204" pitchFamily="34" charset="0"/>
                <a:ea typeface="微软雅黑"/>
                <a:sym typeface="微软雅黑"/>
              </a:rPr>
              <a:t>Data</a:t>
            </a:r>
            <a:r>
              <a:rPr lang="en-US" sz="800" b="1" kern="0">
                <a:solidFill>
                  <a:srgbClr val="4A4A4B"/>
                </a:solidFill>
                <a:latin typeface="Arial Narrow" panose="020B0606020202030204" pitchFamily="34" charset="0"/>
                <a:ea typeface="微软雅黑"/>
                <a:sym typeface="微软雅黑"/>
              </a:rPr>
              <a:t>-</a:t>
            </a:r>
            <a:r>
              <a:rPr sz="800" b="1" kern="0">
                <a:solidFill>
                  <a:srgbClr val="4A4A4B"/>
                </a:solidFill>
                <a:latin typeface="Arial Narrow" panose="020B0606020202030204" pitchFamily="34" charset="0"/>
                <a:ea typeface="微软雅黑"/>
                <a:sym typeface="微软雅黑"/>
              </a:rPr>
              <a:t>Migration</a:t>
            </a:r>
            <a:r>
              <a:rPr lang="en-US" sz="800" b="1" kern="0">
                <a:solidFill>
                  <a:srgbClr val="4A4A4B"/>
                </a:solidFill>
                <a:latin typeface="Arial Narrow" panose="020B0606020202030204" pitchFamily="34" charset="0"/>
                <a:ea typeface="微软雅黑"/>
                <a:sym typeface="微软雅黑"/>
              </a:rPr>
              <a:t>-</a:t>
            </a:r>
            <a:r>
              <a:rPr sz="800" b="1" kern="0">
                <a:solidFill>
                  <a:srgbClr val="4A4A4B"/>
                </a:solidFill>
                <a:latin typeface="Arial Narrow" panose="020B0606020202030204" pitchFamily="34" charset="0"/>
                <a:ea typeface="微软雅黑"/>
                <a:sym typeface="微软雅黑"/>
              </a:rPr>
              <a:t>Free</a:t>
            </a:r>
            <a:endParaRPr lang="en-US" sz="800" b="1" kern="0">
              <a:solidFill>
                <a:srgbClr val="4A4A4B"/>
              </a:solidFill>
              <a:latin typeface="Arial Narrow" panose="020B0606020202030204" pitchFamily="34" charset="0"/>
              <a:ea typeface="微软雅黑"/>
              <a:sym typeface="微软雅黑"/>
            </a:endParaRPr>
          </a:p>
          <a:p>
            <a:pPr algn="ctr" defTabSz="1218077" hangingPunct="0">
              <a:lnSpc>
                <a:spcPct val="90000"/>
              </a:lnSpc>
              <a:defRPr sz="600" b="1">
                <a:solidFill>
                  <a:srgbClr val="4A4A4B"/>
                </a:solidFill>
                <a:latin typeface="微软雅黑"/>
                <a:ea typeface="微软雅黑"/>
                <a:cs typeface="微软雅黑"/>
                <a:sym typeface="微软雅黑"/>
              </a:defRPr>
            </a:pPr>
            <a:r>
              <a:rPr lang="en-US" altLang="zh-CN" sz="800" b="1" kern="0">
                <a:solidFill>
                  <a:srgbClr val="4A4A4B"/>
                </a:solidFill>
                <a:latin typeface="Arial Narrow" panose="020B0606020202030204" pitchFamily="34" charset="0"/>
                <a:ea typeface="微软雅黑"/>
                <a:sym typeface="微软雅黑"/>
              </a:rPr>
              <a:t>Storage</a:t>
            </a:r>
            <a:endParaRPr sz="800" b="1" kern="0">
              <a:solidFill>
                <a:srgbClr val="4A4A4B"/>
              </a:solidFill>
              <a:latin typeface="Arial Narrow" panose="020B0606020202030204" pitchFamily="34" charset="0"/>
              <a:ea typeface="微软雅黑"/>
              <a:sym typeface="微软雅黑"/>
            </a:endParaRPr>
          </a:p>
        </p:txBody>
      </p:sp>
      <p:sp>
        <p:nvSpPr>
          <p:cNvPr id="66" name="矩形 136"/>
          <p:cNvSpPr txBox="1"/>
          <p:nvPr/>
        </p:nvSpPr>
        <p:spPr>
          <a:xfrm>
            <a:off x="229049" y="4455763"/>
            <a:ext cx="562059" cy="3138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00" tIns="45700" rIns="45700" bIns="45700" numCol="1" anchor="t">
            <a:spAutoFit/>
          </a:bodyPr>
          <a:lstStyle/>
          <a:p>
            <a:pPr algn="ctr" defTabSz="1218077" hangingPunct="0">
              <a:lnSpc>
                <a:spcPct val="90000"/>
              </a:lnSpc>
              <a:defRPr sz="600" b="1">
                <a:solidFill>
                  <a:srgbClr val="4A4A4B"/>
                </a:solidFill>
                <a:latin typeface="微软雅黑"/>
                <a:ea typeface="微软雅黑"/>
                <a:cs typeface="微软雅黑"/>
                <a:sym typeface="微软雅黑"/>
              </a:defRPr>
            </a:pPr>
            <a:r>
              <a:rPr sz="800" b="1" kern="0">
                <a:solidFill>
                  <a:srgbClr val="4A4A4B"/>
                </a:solidFill>
                <a:latin typeface="Arial Narrow" panose="020B0606020202030204" pitchFamily="34" charset="0"/>
                <a:ea typeface="微软雅黑"/>
                <a:sym typeface="微软雅黑"/>
              </a:rPr>
              <a:t>Self-driving</a:t>
            </a:r>
          </a:p>
          <a:p>
            <a:pPr algn="ctr" defTabSz="1218077" hangingPunct="0">
              <a:lnSpc>
                <a:spcPct val="90000"/>
              </a:lnSpc>
              <a:defRPr sz="600" b="1">
                <a:solidFill>
                  <a:srgbClr val="4A4A4B"/>
                </a:solidFill>
                <a:latin typeface="微软雅黑"/>
                <a:ea typeface="微软雅黑"/>
                <a:cs typeface="微软雅黑"/>
                <a:sym typeface="微软雅黑"/>
              </a:defRPr>
            </a:pPr>
            <a:r>
              <a:rPr sz="800" b="1" kern="0">
                <a:solidFill>
                  <a:srgbClr val="4A4A4B"/>
                </a:solidFill>
                <a:latin typeface="Arial Narrow" panose="020B0606020202030204" pitchFamily="34" charset="0"/>
                <a:ea typeface="微软雅黑"/>
                <a:sym typeface="微软雅黑"/>
              </a:rPr>
              <a:t>Storage</a:t>
            </a:r>
          </a:p>
        </p:txBody>
      </p:sp>
      <p:pic>
        <p:nvPicPr>
          <p:cNvPr id="67" name="40连接.png" descr="40连接.png"/>
          <p:cNvPicPr>
            <a:picLocks noChangeAspect="1"/>
          </p:cNvPicPr>
          <p:nvPr/>
        </p:nvPicPr>
        <p:blipFill>
          <a:blip r:embed="rId13"/>
          <a:stretch>
            <a:fillRect/>
          </a:stretch>
        </p:blipFill>
        <p:spPr>
          <a:xfrm>
            <a:off x="324609" y="2642932"/>
            <a:ext cx="358355" cy="665573"/>
          </a:xfrm>
          <a:prstGeom prst="rect">
            <a:avLst/>
          </a:prstGeom>
          <a:ln w="12700" cap="flat">
            <a:noFill/>
            <a:miter lim="400000"/>
          </a:ln>
          <a:effectLst/>
        </p:spPr>
      </p:pic>
      <p:pic>
        <p:nvPicPr>
          <p:cNvPr id="68" name="40连接.png" descr="40连接.png"/>
          <p:cNvPicPr>
            <a:picLocks noChangeAspect="1"/>
          </p:cNvPicPr>
          <p:nvPr/>
        </p:nvPicPr>
        <p:blipFill>
          <a:blip r:embed="rId13"/>
          <a:stretch>
            <a:fillRect/>
          </a:stretch>
        </p:blipFill>
        <p:spPr>
          <a:xfrm>
            <a:off x="324609" y="3719726"/>
            <a:ext cx="358355" cy="665574"/>
          </a:xfrm>
          <a:prstGeom prst="rect">
            <a:avLst/>
          </a:prstGeom>
          <a:ln w="12700" cap="flat">
            <a:noFill/>
            <a:miter lim="400000"/>
          </a:ln>
          <a:effectLst/>
        </p:spPr>
      </p:pic>
      <p:sp>
        <p:nvSpPr>
          <p:cNvPr id="69" name="文本框 68"/>
          <p:cNvSpPr txBox="1"/>
          <p:nvPr/>
        </p:nvSpPr>
        <p:spPr>
          <a:xfrm>
            <a:off x="7532521" y="1646132"/>
            <a:ext cx="1496941" cy="584547"/>
          </a:xfrm>
          <a:prstGeom prst="rect">
            <a:avLst/>
          </a:prstGeom>
          <a:noFill/>
        </p:spPr>
        <p:txBody>
          <a:bodyPr wrap="none" rtlCol="0">
            <a:spAutoFit/>
          </a:bodyPr>
          <a:lstStyle/>
          <a:p>
            <a:pPr defTabSz="914111" hangingPunct="0"/>
            <a:r>
              <a:rPr lang="en-US" altLang="zh-CN" sz="1999" b="1" kern="0">
                <a:solidFill>
                  <a:prstClr val="white"/>
                </a:solidFill>
                <a:latin typeface="Arial" panose="020B0604020202020204" pitchFamily="34" charset="0"/>
                <a:ea typeface="等线" panose="02010600030101010101" pitchFamily="2" charset="-122"/>
                <a:cs typeface="Arial" panose="020B0604020202020204" pitchFamily="34" charset="0"/>
                <a:sym typeface="Arial"/>
              </a:rPr>
              <a:t>NVMe SSD</a:t>
            </a:r>
          </a:p>
          <a:p>
            <a:pPr algn="ctr" defTabSz="914111" hangingPunct="0"/>
            <a:r>
              <a:rPr lang="en-US" altLang="zh-CN" sz="1200" b="1" kern="0">
                <a:solidFill>
                  <a:prstClr val="white"/>
                </a:solidFill>
                <a:latin typeface="Arial" panose="020B0604020202020204" pitchFamily="34" charset="0"/>
                <a:ea typeface="等线" panose="02010600030101010101" pitchFamily="2" charset="-122"/>
                <a:cs typeface="Arial" panose="020B0604020202020204" pitchFamily="34" charset="0"/>
                <a:sym typeface="Arial"/>
              </a:rPr>
              <a:t>(1.3 version)</a:t>
            </a:r>
            <a:endParaRPr lang="zh-CN" altLang="en-US" sz="1200" b="1" kern="0">
              <a:solidFill>
                <a:prstClr val="white"/>
              </a:solidFill>
              <a:latin typeface="Arial" panose="020B0604020202020204" pitchFamily="34" charset="0"/>
              <a:ea typeface="等线" panose="02010600030101010101" pitchFamily="2" charset="-122"/>
              <a:cs typeface="Arial" panose="020B0604020202020204" pitchFamily="34" charset="0"/>
              <a:sym typeface="Arial"/>
            </a:endParaRPr>
          </a:p>
        </p:txBody>
      </p:sp>
      <p:pic>
        <p:nvPicPr>
          <p:cNvPr id="70" name="Picture 2" descr="Picture 2"/>
          <p:cNvPicPr>
            <a:picLocks noChangeAspect="1"/>
          </p:cNvPicPr>
          <p:nvPr/>
        </p:nvPicPr>
        <p:blipFill rotWithShape="1">
          <a:blip r:embed="rId14">
            <a:biLevel thresh="25000"/>
          </a:blip>
          <a:srcRect b="21869"/>
          <a:stretch/>
        </p:blipFill>
        <p:spPr>
          <a:xfrm>
            <a:off x="9785848" y="2038444"/>
            <a:ext cx="346616" cy="247850"/>
          </a:xfrm>
          <a:prstGeom prst="rect">
            <a:avLst/>
          </a:prstGeom>
          <a:ln w="12700" cap="flat">
            <a:noFill/>
            <a:miter lim="400000"/>
          </a:ln>
          <a:effectLst/>
        </p:spPr>
      </p:pic>
      <p:pic>
        <p:nvPicPr>
          <p:cNvPr id="71" name="图片 70"/>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9157974" y="1720309"/>
            <a:ext cx="1548412" cy="278714"/>
          </a:xfrm>
          <a:prstGeom prst="rect">
            <a:avLst/>
          </a:prstGeom>
        </p:spPr>
      </p:pic>
    </p:spTree>
    <p:extLst>
      <p:ext uri="{BB962C8B-B14F-4D97-AF65-F5344CB8AC3E}">
        <p14:creationId xmlns:p14="http://schemas.microsoft.com/office/powerpoint/2010/main" val="16569653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3"/>
                                        </p:tgtEl>
                                      </p:cBhvr>
                                      <p:by x="150000" y="150000"/>
                                    </p:animScale>
                                  </p:childTnLst>
                                </p:cTn>
                              </p:par>
                            </p:childTnLst>
                          </p:cTn>
                        </p:par>
                        <p:par>
                          <p:cTn id="7" fill="hold">
                            <p:stCondLst>
                              <p:cond delay="1000"/>
                            </p:stCondLst>
                            <p:childTnLst>
                              <p:par>
                                <p:cTn id="8" presetID="6" presetClass="emph" presetSubtype="0" fill="hold" nodeType="afterEffect">
                                  <p:stCondLst>
                                    <p:cond delay="0"/>
                                  </p:stCondLst>
                                  <p:childTnLst>
                                    <p:animScale>
                                      <p:cBhvr>
                                        <p:cTn id="9" dur="1250" fill="hold"/>
                                        <p:tgtEl>
                                          <p:spTgt spid="3"/>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标题栏.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8017" y="-7724"/>
            <a:ext cx="15304752" cy="127401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43078" y="309456"/>
            <a:ext cx="3175958"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Arial" pitchFamily="34" charset="0"/>
              </a:rPr>
              <a:t>高效能</a:t>
            </a:r>
          </a:p>
        </p:txBody>
      </p:sp>
      <p:sp>
        <p:nvSpPr>
          <p:cNvPr id="4" name="TextBox 64"/>
          <p:cNvSpPr txBox="1"/>
          <p:nvPr/>
        </p:nvSpPr>
        <p:spPr>
          <a:xfrm>
            <a:off x="7412334" y="599016"/>
            <a:ext cx="2762905" cy="468885"/>
          </a:xfrm>
          <a:prstGeom prst="rect">
            <a:avLst/>
          </a:prstGeom>
          <a:noFill/>
        </p:spPr>
        <p:txBody>
          <a:bodyPr wrap="square" lIns="190031" tIns="95015" rIns="190031" bIns="9501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a:t>
            </a:r>
            <a:r>
              <a:rPr kumimoji="0" lang="zh-CN" altLang="en-US" sz="1800" b="1" i="0" u="none" strike="noStrike" kern="1200" cap="none" spc="0" normalizeH="0" baseline="0" noProof="0">
                <a:ln>
                  <a:noFill/>
                </a:ln>
                <a:solidFill>
                  <a:prstClr val="white"/>
                </a:solidFill>
                <a:effectLst/>
                <a:uLnTx/>
                <a:uFillTx/>
                <a:latin typeface="Arial" pitchFamily="34" charset="0"/>
                <a:ea typeface="微软雅黑" pitchFamily="34" charset="-122"/>
                <a:cs typeface="Arial" pitchFamily="34" charset="0"/>
              </a:rPr>
              <a:t>端到端性能加速</a:t>
            </a:r>
          </a:p>
        </p:txBody>
      </p:sp>
      <p:sp>
        <p:nvSpPr>
          <p:cNvPr id="7" name="矩形 6"/>
          <p:cNvSpPr/>
          <p:nvPr/>
        </p:nvSpPr>
        <p:spPr bwMode="auto">
          <a:xfrm>
            <a:off x="1885244" y="1168990"/>
            <a:ext cx="2899671" cy="829129"/>
          </a:xfrm>
          <a:prstGeom prst="rect">
            <a:avLst/>
          </a:prstGeom>
          <a:noFill/>
          <a:ln>
            <a:noFill/>
          </a:ln>
        </p:spPr>
        <p:txBody>
          <a:bodyPr anchor="ctr"/>
          <a:lstStyle/>
          <a:p>
            <a:pPr marL="0" marR="0" lvl="0" indent="0" algn="ctr" defTabSz="913714"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a:ln>
                <a:noFill/>
              </a:ln>
              <a:solidFill>
                <a:prstClr val="white"/>
              </a:solidFill>
              <a:effectLst/>
              <a:uLnTx/>
              <a:uFillTx/>
              <a:latin typeface="微软雅黑"/>
              <a:ea typeface="微软雅黑"/>
              <a:cs typeface="+mn-cs"/>
            </a:endParaRPr>
          </a:p>
        </p:txBody>
      </p:sp>
      <p:sp>
        <p:nvSpPr>
          <p:cNvPr id="12" name="矩形 11"/>
          <p:cNvSpPr/>
          <p:nvPr/>
        </p:nvSpPr>
        <p:spPr bwMode="auto">
          <a:xfrm>
            <a:off x="2171891" y="4990902"/>
            <a:ext cx="2953242" cy="829129"/>
          </a:xfrm>
          <a:prstGeom prst="rect">
            <a:avLst/>
          </a:prstGeom>
          <a:noFill/>
          <a:ln>
            <a:noFill/>
          </a:ln>
        </p:spPr>
        <p:txBody>
          <a:bodyPr anchor="ctr"/>
          <a:lstStyle/>
          <a:p>
            <a:pPr marL="0" marR="0" lvl="0" indent="0" algn="ctr" defTabSz="913714"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a:ln>
                <a:noFill/>
              </a:ln>
              <a:solidFill>
                <a:prstClr val="white"/>
              </a:solidFill>
              <a:effectLst/>
              <a:uLnTx/>
              <a:uFillTx/>
              <a:latin typeface="微软雅黑"/>
              <a:ea typeface="微软雅黑"/>
              <a:cs typeface="+mn-cs"/>
            </a:endParaRPr>
          </a:p>
        </p:txBody>
      </p:sp>
      <p:pic>
        <p:nvPicPr>
          <p:cNvPr id="20" name="图片 19">
            <a:extLst>
              <a:ext uri="{FF2B5EF4-FFF2-40B4-BE49-F238E27FC236}">
                <a16:creationId xmlns:a16="http://schemas.microsoft.com/office/drawing/2014/main" id="{A55CB743-1587-D341-89BF-78CE6BF0E3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5434" y="308619"/>
            <a:ext cx="1651383" cy="371912"/>
          </a:xfrm>
          <a:prstGeom prst="rect">
            <a:avLst/>
          </a:prstGeom>
        </p:spPr>
      </p:pic>
      <p:pic>
        <p:nvPicPr>
          <p:cNvPr id="24" name="图片 23">
            <a:extLst>
              <a:ext uri="{FF2B5EF4-FFF2-40B4-BE49-F238E27FC236}">
                <a16:creationId xmlns:a16="http://schemas.microsoft.com/office/drawing/2014/main" id="{D1E1FE0A-ACDD-2740-B90D-7B284473E899}"/>
              </a:ext>
            </a:extLst>
          </p:cNvPr>
          <p:cNvPicPr>
            <a:picLocks noChangeAspect="1"/>
          </p:cNvPicPr>
          <p:nvPr/>
        </p:nvPicPr>
        <p:blipFill>
          <a:blip r:embed="rId5"/>
          <a:stretch>
            <a:fillRect/>
          </a:stretch>
        </p:blipFill>
        <p:spPr>
          <a:xfrm>
            <a:off x="440372" y="6279218"/>
            <a:ext cx="1675769" cy="348560"/>
          </a:xfrm>
          <a:prstGeom prst="rect">
            <a:avLst/>
          </a:prstGeom>
        </p:spPr>
      </p:pic>
      <p:sp>
        <p:nvSpPr>
          <p:cNvPr id="26" name="TextBox 64">
            <a:extLst>
              <a:ext uri="{FF2B5EF4-FFF2-40B4-BE49-F238E27FC236}">
                <a16:creationId xmlns:a16="http://schemas.microsoft.com/office/drawing/2014/main" id="{C7D898CF-D22E-F141-989A-489DA37F98CA}"/>
              </a:ext>
            </a:extLst>
          </p:cNvPr>
          <p:cNvSpPr txBox="1"/>
          <p:nvPr/>
        </p:nvSpPr>
        <p:spPr>
          <a:xfrm>
            <a:off x="6737474" y="2009815"/>
            <a:ext cx="3393125" cy="499662"/>
          </a:xfrm>
          <a:prstGeom prst="rect">
            <a:avLst/>
          </a:prstGeom>
          <a:noFill/>
        </p:spPr>
        <p:txBody>
          <a:bodyPr wrap="square" lIns="190031" tIns="95015" rIns="190031" bIns="9501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C000"/>
                </a:solidFill>
                <a:effectLst/>
                <a:uLnTx/>
                <a:uFillTx/>
                <a:latin typeface="Arial" pitchFamily="34" charset="0"/>
                <a:ea typeface="微软雅黑" pitchFamily="34" charset="-122"/>
                <a:cs typeface="Arial" pitchFamily="34" charset="0"/>
              </a:rPr>
              <a:t>业务处理速率</a:t>
            </a:r>
          </a:p>
        </p:txBody>
      </p:sp>
      <p:sp>
        <p:nvSpPr>
          <p:cNvPr id="27" name="矩形 26">
            <a:extLst>
              <a:ext uri="{FF2B5EF4-FFF2-40B4-BE49-F238E27FC236}">
                <a16:creationId xmlns:a16="http://schemas.microsoft.com/office/drawing/2014/main" id="{093685A1-8142-CF47-9F18-88B5C0C375CC}"/>
              </a:ext>
            </a:extLst>
          </p:cNvPr>
          <p:cNvSpPr/>
          <p:nvPr/>
        </p:nvSpPr>
        <p:spPr>
          <a:xfrm>
            <a:off x="8665225" y="1858049"/>
            <a:ext cx="1497526"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0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rPr>
              <a:t>100%</a:t>
            </a:r>
            <a:endParaRPr kumimoji="1" lang="zh-CN" altLang="en-US" sz="40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endParaRPr>
          </a:p>
        </p:txBody>
      </p:sp>
      <p:sp>
        <p:nvSpPr>
          <p:cNvPr id="30" name="右箭头 29">
            <a:extLst>
              <a:ext uri="{FF2B5EF4-FFF2-40B4-BE49-F238E27FC236}">
                <a16:creationId xmlns:a16="http://schemas.microsoft.com/office/drawing/2014/main" id="{B4380CC7-BB29-C244-93A3-6D058E1039FC}"/>
              </a:ext>
            </a:extLst>
          </p:cNvPr>
          <p:cNvSpPr/>
          <p:nvPr/>
        </p:nvSpPr>
        <p:spPr>
          <a:xfrm rot="16200000">
            <a:off x="10251429" y="1982808"/>
            <a:ext cx="567084" cy="382288"/>
          </a:xfrm>
          <a:prstGeom prst="rightArrow">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rial" pitchFamily="34" charset="0"/>
              <a:ea typeface="等线" panose="02010600030101010101" pitchFamily="2" charset="-122"/>
              <a:cs typeface="Arial" pitchFamily="34" charset="0"/>
            </a:endParaRPr>
          </a:p>
        </p:txBody>
      </p:sp>
      <p:cxnSp>
        <p:nvCxnSpPr>
          <p:cNvPr id="31" name="直接连接符 16">
            <a:extLst>
              <a:ext uri="{FF2B5EF4-FFF2-40B4-BE49-F238E27FC236}">
                <a16:creationId xmlns:a16="http://schemas.microsoft.com/office/drawing/2014/main" id="{3D3D5333-1758-AF45-9D72-45D0793E2403}"/>
              </a:ext>
            </a:extLst>
          </p:cNvPr>
          <p:cNvCxnSpPr/>
          <p:nvPr/>
        </p:nvCxnSpPr>
        <p:spPr>
          <a:xfrm>
            <a:off x="6443429" y="3931944"/>
            <a:ext cx="4788000" cy="0"/>
          </a:xfrm>
          <a:prstGeom prst="line">
            <a:avLst/>
          </a:prstGeom>
          <a:ln w="28575">
            <a:gradFill>
              <a:gsLst>
                <a:gs pos="0">
                  <a:srgbClr val="00B0F0">
                    <a:alpha val="0"/>
                  </a:srgbClr>
                </a:gs>
                <a:gs pos="50000">
                  <a:srgbClr val="00B0F0"/>
                </a:gs>
                <a:gs pos="100000">
                  <a:srgbClr val="00B0F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直接连接符 17">
            <a:extLst>
              <a:ext uri="{FF2B5EF4-FFF2-40B4-BE49-F238E27FC236}">
                <a16:creationId xmlns:a16="http://schemas.microsoft.com/office/drawing/2014/main" id="{65011AA6-6208-FF4C-88DC-5458C268FA04}"/>
              </a:ext>
            </a:extLst>
          </p:cNvPr>
          <p:cNvCxnSpPr/>
          <p:nvPr/>
        </p:nvCxnSpPr>
        <p:spPr>
          <a:xfrm>
            <a:off x="6464944" y="4431417"/>
            <a:ext cx="4788000" cy="0"/>
          </a:xfrm>
          <a:prstGeom prst="line">
            <a:avLst/>
          </a:prstGeom>
          <a:ln w="28575">
            <a:gradFill>
              <a:gsLst>
                <a:gs pos="0">
                  <a:srgbClr val="00B0F0">
                    <a:alpha val="0"/>
                  </a:srgbClr>
                </a:gs>
                <a:gs pos="50000">
                  <a:srgbClr val="00B0F0"/>
                </a:gs>
                <a:gs pos="100000">
                  <a:srgbClr val="00B0F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18">
            <a:extLst>
              <a:ext uri="{FF2B5EF4-FFF2-40B4-BE49-F238E27FC236}">
                <a16:creationId xmlns:a16="http://schemas.microsoft.com/office/drawing/2014/main" id="{BAD2C44B-720B-5742-A2EA-86EAE2063F46}"/>
              </a:ext>
            </a:extLst>
          </p:cNvPr>
          <p:cNvCxnSpPr/>
          <p:nvPr/>
        </p:nvCxnSpPr>
        <p:spPr>
          <a:xfrm>
            <a:off x="6443429" y="4955509"/>
            <a:ext cx="4788000" cy="0"/>
          </a:xfrm>
          <a:prstGeom prst="line">
            <a:avLst/>
          </a:prstGeom>
          <a:ln w="28575">
            <a:gradFill>
              <a:gsLst>
                <a:gs pos="0">
                  <a:srgbClr val="00B0F0">
                    <a:alpha val="0"/>
                  </a:srgbClr>
                </a:gs>
                <a:gs pos="50000">
                  <a:srgbClr val="00B0F0"/>
                </a:gs>
                <a:gs pos="100000">
                  <a:srgbClr val="00B0F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直接连接符 19">
            <a:extLst>
              <a:ext uri="{FF2B5EF4-FFF2-40B4-BE49-F238E27FC236}">
                <a16:creationId xmlns:a16="http://schemas.microsoft.com/office/drawing/2014/main" id="{568C1194-4143-CF46-9EAC-5A6EE83DF8EA}"/>
              </a:ext>
            </a:extLst>
          </p:cNvPr>
          <p:cNvCxnSpPr/>
          <p:nvPr/>
        </p:nvCxnSpPr>
        <p:spPr>
          <a:xfrm>
            <a:off x="6464944" y="5544059"/>
            <a:ext cx="4788000" cy="0"/>
          </a:xfrm>
          <a:prstGeom prst="line">
            <a:avLst/>
          </a:prstGeom>
          <a:ln w="28575">
            <a:gradFill>
              <a:gsLst>
                <a:gs pos="0">
                  <a:srgbClr val="00B0F0">
                    <a:alpha val="0"/>
                  </a:srgbClr>
                </a:gs>
                <a:gs pos="50000">
                  <a:srgbClr val="00B0F0"/>
                </a:gs>
                <a:gs pos="100000">
                  <a:srgbClr val="00B0F0">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20">
            <a:extLst>
              <a:ext uri="{FF2B5EF4-FFF2-40B4-BE49-F238E27FC236}">
                <a16:creationId xmlns:a16="http://schemas.microsoft.com/office/drawing/2014/main" id="{E8D16A7D-9637-0343-AD44-AB94B176B8A7}"/>
              </a:ext>
            </a:extLst>
          </p:cNvPr>
          <p:cNvCxnSpPr/>
          <p:nvPr/>
        </p:nvCxnSpPr>
        <p:spPr>
          <a:xfrm>
            <a:off x="6464944" y="3401787"/>
            <a:ext cx="4788000" cy="0"/>
          </a:xfrm>
          <a:prstGeom prst="line">
            <a:avLst/>
          </a:prstGeom>
          <a:ln w="28575">
            <a:gradFill>
              <a:gsLst>
                <a:gs pos="0">
                  <a:srgbClr val="00B0F0">
                    <a:alpha val="0"/>
                  </a:srgbClr>
                </a:gs>
                <a:gs pos="50000">
                  <a:srgbClr val="00B0F0"/>
                </a:gs>
                <a:gs pos="100000">
                  <a:srgbClr val="00B0F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86C43ED3-8DA1-B847-AD4F-28DD9BEC0B95}"/>
              </a:ext>
            </a:extLst>
          </p:cNvPr>
          <p:cNvSpPr/>
          <p:nvPr/>
        </p:nvSpPr>
        <p:spPr>
          <a:xfrm>
            <a:off x="9516321" y="3995618"/>
            <a:ext cx="115608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rPr>
              <a:t>CPU</a:t>
            </a:r>
            <a:r>
              <a:rPr kumimoji="1" lang="zh-CN" altLang="en-US" sz="12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rPr>
              <a:t>核数</a:t>
            </a:r>
            <a:r>
              <a:rPr kumimoji="1" lang="en-US" altLang="zh-CN" sz="20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rPr>
              <a:t>2X</a:t>
            </a:r>
            <a:endParaRPr kumimoji="1" lang="zh-CN" altLang="en-US" sz="20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endParaRPr>
          </a:p>
        </p:txBody>
      </p:sp>
      <p:sp>
        <p:nvSpPr>
          <p:cNvPr id="37" name="矩形 36">
            <a:extLst>
              <a:ext uri="{FF2B5EF4-FFF2-40B4-BE49-F238E27FC236}">
                <a16:creationId xmlns:a16="http://schemas.microsoft.com/office/drawing/2014/main" id="{BE2102D9-ACE0-904B-AA00-927D2A9DB4E5}"/>
              </a:ext>
            </a:extLst>
          </p:cNvPr>
          <p:cNvSpPr/>
          <p:nvPr/>
        </p:nvSpPr>
        <p:spPr>
          <a:xfrm>
            <a:off x="9533954" y="3479425"/>
            <a:ext cx="113845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rPr>
              <a:t>接口速率</a:t>
            </a:r>
            <a:r>
              <a:rPr kumimoji="1" lang="en-US" altLang="zh-CN" sz="20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rPr>
              <a:t>4X</a:t>
            </a:r>
            <a:endParaRPr kumimoji="1" lang="zh-CN" altLang="en-US" sz="20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endParaRPr>
          </a:p>
        </p:txBody>
      </p:sp>
      <p:sp>
        <p:nvSpPr>
          <p:cNvPr id="38" name="矩形 37">
            <a:extLst>
              <a:ext uri="{FF2B5EF4-FFF2-40B4-BE49-F238E27FC236}">
                <a16:creationId xmlns:a16="http://schemas.microsoft.com/office/drawing/2014/main" id="{6977A275-C1E0-A14C-8260-3D99EA7B67F8}"/>
              </a:ext>
            </a:extLst>
          </p:cNvPr>
          <p:cNvSpPr/>
          <p:nvPr/>
        </p:nvSpPr>
        <p:spPr>
          <a:xfrm>
            <a:off x="9533954" y="4485677"/>
            <a:ext cx="113845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rPr>
              <a:t>缓存通道</a:t>
            </a:r>
            <a:r>
              <a:rPr kumimoji="1" lang="en-US" altLang="zh-CN" sz="20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rPr>
              <a:t>2X</a:t>
            </a:r>
            <a:endParaRPr kumimoji="1" lang="zh-CN" altLang="en-US" sz="20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endParaRPr>
          </a:p>
        </p:txBody>
      </p:sp>
      <p:sp>
        <p:nvSpPr>
          <p:cNvPr id="39" name="矩形 38">
            <a:extLst>
              <a:ext uri="{FF2B5EF4-FFF2-40B4-BE49-F238E27FC236}">
                <a16:creationId xmlns:a16="http://schemas.microsoft.com/office/drawing/2014/main" id="{99C31CBA-026A-CC47-B595-FC34FF085622}"/>
              </a:ext>
            </a:extLst>
          </p:cNvPr>
          <p:cNvSpPr/>
          <p:nvPr/>
        </p:nvSpPr>
        <p:spPr>
          <a:xfrm>
            <a:off x="9325470" y="5045116"/>
            <a:ext cx="135646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rPr>
              <a:t>SSD</a:t>
            </a:r>
            <a:r>
              <a:rPr kumimoji="1" lang="zh-CN" altLang="en-US" sz="12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rPr>
              <a:t>时延</a:t>
            </a:r>
            <a:r>
              <a:rPr kumimoji="1" lang="en-US" altLang="zh-CN" sz="20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rPr>
              <a:t>30%</a:t>
            </a:r>
            <a:endParaRPr kumimoji="1" lang="zh-CN" altLang="en-US" sz="20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Arial" pitchFamily="34" charset="0"/>
              <a:ea typeface="微软雅黑" panose="020B0503020204020204" pitchFamily="34" charset="-122"/>
              <a:cs typeface="Arial" pitchFamily="34" charset="0"/>
            </a:endParaRPr>
          </a:p>
        </p:txBody>
      </p:sp>
      <p:sp>
        <p:nvSpPr>
          <p:cNvPr id="40" name="右箭头 39">
            <a:extLst>
              <a:ext uri="{FF2B5EF4-FFF2-40B4-BE49-F238E27FC236}">
                <a16:creationId xmlns:a16="http://schemas.microsoft.com/office/drawing/2014/main" id="{2F470D4E-744F-B243-B4A6-342A92064FAE}"/>
              </a:ext>
            </a:extLst>
          </p:cNvPr>
          <p:cNvSpPr/>
          <p:nvPr/>
        </p:nvSpPr>
        <p:spPr>
          <a:xfrm rot="16200000">
            <a:off x="10583414" y="3541856"/>
            <a:ext cx="288000" cy="180000"/>
          </a:xfrm>
          <a:prstGeom prst="rightArrow">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rial" pitchFamily="34" charset="0"/>
              <a:ea typeface="等线" panose="02010600030101010101" pitchFamily="2" charset="-122"/>
              <a:cs typeface="Arial" pitchFamily="34" charset="0"/>
            </a:endParaRPr>
          </a:p>
        </p:txBody>
      </p:sp>
      <p:sp>
        <p:nvSpPr>
          <p:cNvPr id="41" name="右箭头 40">
            <a:extLst>
              <a:ext uri="{FF2B5EF4-FFF2-40B4-BE49-F238E27FC236}">
                <a16:creationId xmlns:a16="http://schemas.microsoft.com/office/drawing/2014/main" id="{A3A454A3-30D2-EE49-87E9-AC1A866AD7E8}"/>
              </a:ext>
            </a:extLst>
          </p:cNvPr>
          <p:cNvSpPr/>
          <p:nvPr/>
        </p:nvSpPr>
        <p:spPr>
          <a:xfrm rot="16200000">
            <a:off x="10583414" y="4067574"/>
            <a:ext cx="288000" cy="180000"/>
          </a:xfrm>
          <a:prstGeom prst="rightArrow">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rial" pitchFamily="34" charset="0"/>
              <a:ea typeface="等线" panose="02010600030101010101" pitchFamily="2" charset="-122"/>
              <a:cs typeface="Arial" pitchFamily="34" charset="0"/>
            </a:endParaRPr>
          </a:p>
        </p:txBody>
      </p:sp>
      <p:sp>
        <p:nvSpPr>
          <p:cNvPr id="42" name="右箭头 41">
            <a:extLst>
              <a:ext uri="{FF2B5EF4-FFF2-40B4-BE49-F238E27FC236}">
                <a16:creationId xmlns:a16="http://schemas.microsoft.com/office/drawing/2014/main" id="{1DAB4AED-DDF5-C541-9216-C0B5DE6A21D7}"/>
              </a:ext>
            </a:extLst>
          </p:cNvPr>
          <p:cNvSpPr/>
          <p:nvPr/>
        </p:nvSpPr>
        <p:spPr>
          <a:xfrm rot="16200000">
            <a:off x="10583414" y="4576683"/>
            <a:ext cx="288000" cy="180000"/>
          </a:xfrm>
          <a:prstGeom prst="rightArrow">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rial" pitchFamily="34" charset="0"/>
              <a:ea typeface="等线" panose="02010600030101010101" pitchFamily="2" charset="-122"/>
              <a:cs typeface="Arial" pitchFamily="34" charset="0"/>
            </a:endParaRPr>
          </a:p>
        </p:txBody>
      </p:sp>
      <p:sp>
        <p:nvSpPr>
          <p:cNvPr id="43" name="右箭头 42">
            <a:extLst>
              <a:ext uri="{FF2B5EF4-FFF2-40B4-BE49-F238E27FC236}">
                <a16:creationId xmlns:a16="http://schemas.microsoft.com/office/drawing/2014/main" id="{30B410FB-343D-3449-897E-6912C87D4658}"/>
              </a:ext>
            </a:extLst>
          </p:cNvPr>
          <p:cNvSpPr/>
          <p:nvPr/>
        </p:nvSpPr>
        <p:spPr>
          <a:xfrm rot="5400000">
            <a:off x="10592939" y="5155171"/>
            <a:ext cx="288000" cy="180000"/>
          </a:xfrm>
          <a:prstGeom prst="rightArrow">
            <a:avLst/>
          </a:prstGeom>
          <a:solidFill>
            <a:srgbClr val="FFC000"/>
          </a:solidFill>
          <a:ln>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rial" pitchFamily="34" charset="0"/>
              <a:ea typeface="等线" panose="02010600030101010101" pitchFamily="2" charset="-122"/>
              <a:cs typeface="Arial" pitchFamily="34" charset="0"/>
            </a:endParaRPr>
          </a:p>
        </p:txBody>
      </p:sp>
      <p:sp>
        <p:nvSpPr>
          <p:cNvPr id="44" name="TextBox 43"/>
          <p:cNvSpPr txBox="1"/>
          <p:nvPr/>
        </p:nvSpPr>
        <p:spPr>
          <a:xfrm>
            <a:off x="7025012" y="2995353"/>
            <a:ext cx="19415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lumMod val="95000"/>
                  </a:prstClr>
                </a:solidFill>
                <a:effectLst/>
                <a:uLnTx/>
                <a:uFillTx/>
                <a:latin typeface="Arial" pitchFamily="34" charset="0"/>
                <a:ea typeface="微软雅黑" panose="020B0503020204020204" pitchFamily="34" charset="-122"/>
                <a:cs typeface="Arial" pitchFamily="34" charset="0"/>
              </a:rPr>
              <a:t>业界            华为</a:t>
            </a:r>
          </a:p>
        </p:txBody>
      </p:sp>
      <p:sp>
        <p:nvSpPr>
          <p:cNvPr id="46" name="TextBox 45"/>
          <p:cNvSpPr txBox="1"/>
          <p:nvPr/>
        </p:nvSpPr>
        <p:spPr>
          <a:xfrm>
            <a:off x="6815632" y="5016541"/>
            <a:ext cx="1358923" cy="461665"/>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写时延</a:t>
            </a:r>
            <a:r>
              <a:rPr kumimoji="0" 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30</a:t>
            </a:r>
            <a:r>
              <a:rPr kumimoji="0" lang="el-GR"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μ</a:t>
            </a:r>
            <a:r>
              <a:rPr kumimoji="0" 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s</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读时延</a:t>
            </a:r>
            <a:r>
              <a:rPr kumimoji="0" 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90</a:t>
            </a:r>
            <a:r>
              <a:rPr kumimoji="0" lang="el-GR"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μ</a:t>
            </a:r>
            <a:r>
              <a:rPr kumimoji="0" 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s</a:t>
            </a:r>
            <a:endParaRPr kumimoji="0" lang="zh-CN" alt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endParaRPr>
          </a:p>
        </p:txBody>
      </p:sp>
      <p:sp>
        <p:nvSpPr>
          <p:cNvPr id="47" name="TextBox 46"/>
          <p:cNvSpPr txBox="1"/>
          <p:nvPr/>
        </p:nvSpPr>
        <p:spPr>
          <a:xfrm>
            <a:off x="8204672" y="5016541"/>
            <a:ext cx="1358923" cy="461665"/>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写时延</a:t>
            </a:r>
            <a:r>
              <a:rPr kumimoji="0" 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14</a:t>
            </a:r>
            <a:r>
              <a:rPr kumimoji="0" lang="el-GR"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μ</a:t>
            </a:r>
            <a:r>
              <a:rPr kumimoji="0" 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s</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读时延</a:t>
            </a:r>
            <a:r>
              <a:rPr kumimoji="0" 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80</a:t>
            </a:r>
            <a:r>
              <a:rPr kumimoji="0" lang="el-GR"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μ</a:t>
            </a:r>
            <a:r>
              <a:rPr kumimoji="0" 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s</a:t>
            </a:r>
            <a:endParaRPr kumimoji="0" lang="zh-CN" alt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endParaRPr>
          </a:p>
        </p:txBody>
      </p:sp>
      <p:sp>
        <p:nvSpPr>
          <p:cNvPr id="48" name="TextBox 47"/>
          <p:cNvSpPr txBox="1"/>
          <p:nvPr/>
        </p:nvSpPr>
        <p:spPr>
          <a:xfrm>
            <a:off x="6815632" y="3340575"/>
            <a:ext cx="2436886" cy="1513876"/>
          </a:xfrm>
          <a:prstGeom prst="rect">
            <a:avLst/>
          </a:prstGeom>
          <a:noFill/>
        </p:spPr>
        <p:txBody>
          <a:bodyPr wrap="none" rtlCol="0">
            <a:spAutoFit/>
          </a:bodyPr>
          <a:lstStyle/>
          <a:p>
            <a:pPr marL="0" marR="0" lvl="0" indent="0" algn="l" defTabSz="914400" rtl="0" eaLnBrk="1" fontAlgn="auto" latinLnBrk="0" hangingPunct="1">
              <a:lnSpc>
                <a:spcPts val="3850"/>
              </a:lnSpc>
              <a:spcBef>
                <a:spcPts val="0"/>
              </a:spcBef>
              <a:spcAft>
                <a:spcPts val="0"/>
              </a:spcAft>
              <a:buClrTx/>
              <a:buSzTx/>
              <a:buFontTx/>
              <a:buNone/>
              <a:tabLst/>
              <a:defRPr/>
            </a:pPr>
            <a:r>
              <a:rPr kumimoji="0" lang="en-US" altLang="zh-CN" sz="1200" b="1" i="0" u="none" strike="noStrike" kern="1200" cap="none" spc="0" normalizeH="0" baseline="0" noProof="0">
                <a:ln>
                  <a:noFill/>
                </a:ln>
                <a:solidFill>
                  <a:prstClr val="white">
                    <a:lumMod val="95000"/>
                  </a:prstClr>
                </a:solidFill>
                <a:effectLst/>
                <a:uLnTx/>
                <a:uFillTx/>
                <a:latin typeface="Arial" pitchFamily="34" charset="0"/>
                <a:ea typeface="微软雅黑" panose="020B0503020204020204" pitchFamily="34" charset="-122"/>
                <a:cs typeface="Arial" pitchFamily="34" charset="0"/>
              </a:rPr>
              <a:t>10GE/25GE</a:t>
            </a:r>
            <a:r>
              <a:rPr kumimoji="0" lang="zh-CN" altLang="en-US" sz="1800" b="1" i="0" u="none" strike="noStrike" kern="1200" cap="none" spc="0" normalizeH="0" baseline="0" noProof="0">
                <a:ln>
                  <a:noFill/>
                </a:ln>
                <a:solidFill>
                  <a:prstClr val="white">
                    <a:lumMod val="95000"/>
                  </a:prstClr>
                </a:solidFill>
                <a:effectLst/>
                <a:uLnTx/>
                <a:uFillTx/>
                <a:latin typeface="Arial" pitchFamily="34" charset="0"/>
                <a:ea typeface="微软雅黑" panose="020B0503020204020204" pitchFamily="34" charset="-122"/>
                <a:cs typeface="Arial" pitchFamily="34" charset="0"/>
              </a:rPr>
              <a:t>         </a:t>
            </a:r>
            <a:r>
              <a:rPr kumimoji="0" lang="en-US" altLang="zh-CN" sz="1200" b="1" i="0" u="none" strike="noStrike" kern="1200" cap="none" spc="0" normalizeH="0" baseline="0" noProof="0">
                <a:ln>
                  <a:noFill/>
                </a:ln>
                <a:solidFill>
                  <a:prstClr val="white">
                    <a:lumMod val="95000"/>
                  </a:prstClr>
                </a:solidFill>
                <a:effectLst/>
                <a:uLnTx/>
                <a:uFillTx/>
                <a:latin typeface="Arial" pitchFamily="34" charset="0"/>
                <a:ea typeface="微软雅黑" panose="020B0503020204020204" pitchFamily="34" charset="-122"/>
                <a:cs typeface="Arial" pitchFamily="34" charset="0"/>
              </a:rPr>
              <a:t>100GE</a:t>
            </a:r>
          </a:p>
          <a:p>
            <a:pPr marL="0" marR="0" lvl="0" indent="0" algn="l" defTabSz="914400" rtl="0" eaLnBrk="1" fontAlgn="auto" latinLnBrk="0" hangingPunct="1">
              <a:lnSpc>
                <a:spcPts val="3850"/>
              </a:lnSpc>
              <a:spcBef>
                <a:spcPts val="0"/>
              </a:spcBef>
              <a:spcAft>
                <a:spcPts val="0"/>
              </a:spcAft>
              <a:buClrTx/>
              <a:buSzTx/>
              <a:buFontTx/>
              <a:buNone/>
              <a:tabLst/>
              <a:defRPr/>
            </a:pPr>
            <a:r>
              <a:rPr kumimoji="0" lang="en-US" altLang="zh-CN" sz="1200" b="1" i="0" u="none" strike="noStrike" kern="1200" cap="none" spc="0" normalizeH="0" baseline="0" noProof="0">
                <a:ln>
                  <a:noFill/>
                </a:ln>
                <a:solidFill>
                  <a:prstClr val="white"/>
                </a:solidFill>
                <a:effectLst/>
                <a:uLnTx/>
                <a:uFillTx/>
                <a:latin typeface="Arial" pitchFamily="34" charset="0"/>
                <a:ea typeface="微软雅黑" pitchFamily="34" charset="-122"/>
                <a:cs typeface="Arial" pitchFamily="34" charset="0"/>
              </a:rPr>
              <a:t>18</a:t>
            </a:r>
            <a:r>
              <a:rPr kumimoji="0" lang="zh-CN" altLang="en-US" sz="1200" b="1" i="0" u="none" strike="noStrike" kern="1200" cap="none" spc="0" normalizeH="0" baseline="0" noProof="0">
                <a:ln>
                  <a:noFill/>
                </a:ln>
                <a:solidFill>
                  <a:prstClr val="white"/>
                </a:solidFill>
                <a:effectLst/>
                <a:uLnTx/>
                <a:uFillTx/>
                <a:latin typeface="Arial" pitchFamily="34" charset="0"/>
                <a:ea typeface="微软雅黑" pitchFamily="34" charset="-122"/>
                <a:cs typeface="Arial" pitchFamily="34" charset="0"/>
              </a:rPr>
              <a:t>核</a:t>
            </a:r>
            <a:r>
              <a:rPr kumimoji="0" lang="en-US" altLang="zh-CN" sz="1200" b="1" i="0" u="none" strike="noStrike" kern="1200" cap="none" spc="0" normalizeH="0" baseline="0" noProof="0">
                <a:ln>
                  <a:noFill/>
                </a:ln>
                <a:solidFill>
                  <a:prstClr val="white"/>
                </a:solidFill>
                <a:effectLst/>
                <a:uLnTx/>
                <a:uFillTx/>
                <a:latin typeface="Arial" pitchFamily="34" charset="0"/>
                <a:ea typeface="微软雅黑" pitchFamily="34" charset="-122"/>
                <a:cs typeface="Arial" pitchFamily="34" charset="0"/>
              </a:rPr>
              <a:t>2.8GHz</a:t>
            </a:r>
            <a:r>
              <a:rPr kumimoji="0" lang="en-US" altLang="zh-CN" sz="1200" b="1" i="0" u="none" strike="noStrike" kern="1200" cap="none" spc="0" normalizeH="0" baseline="0" noProof="0">
                <a:ln>
                  <a:noFill/>
                </a:ln>
                <a:solidFill>
                  <a:prstClr val="white">
                    <a:lumMod val="95000"/>
                  </a:prstClr>
                </a:solidFill>
                <a:effectLst/>
                <a:uLnTx/>
                <a:uFillTx/>
                <a:latin typeface="Arial" pitchFamily="34" charset="0"/>
                <a:ea typeface="微软雅黑" panose="020B0503020204020204" pitchFamily="34" charset="-122"/>
                <a:cs typeface="Arial" pitchFamily="34" charset="0"/>
              </a:rPr>
              <a:t>             </a:t>
            </a:r>
            <a:r>
              <a:rPr kumimoji="0" lang="en-US" altLang="zh-CN" sz="1200" b="1" i="0" u="none" strike="noStrike" kern="1200" cap="none" spc="0" normalizeH="0" baseline="0" noProof="0">
                <a:ln>
                  <a:noFill/>
                </a:ln>
                <a:solidFill>
                  <a:prstClr val="white"/>
                </a:solidFill>
                <a:effectLst/>
                <a:uLnTx/>
                <a:uFillTx/>
                <a:latin typeface="Arial" pitchFamily="34" charset="0"/>
                <a:ea typeface="微软雅黑" pitchFamily="34" charset="-122"/>
                <a:cs typeface="Arial" pitchFamily="34" charset="0"/>
              </a:rPr>
              <a:t>48</a:t>
            </a:r>
            <a:r>
              <a:rPr kumimoji="0" lang="zh-CN" altLang="en-US" sz="1200" b="1" i="0" u="none" strike="noStrike" kern="1200" cap="none" spc="0" normalizeH="0" baseline="0" noProof="0">
                <a:ln>
                  <a:noFill/>
                </a:ln>
                <a:solidFill>
                  <a:prstClr val="white"/>
                </a:solidFill>
                <a:effectLst/>
                <a:uLnTx/>
                <a:uFillTx/>
                <a:latin typeface="Arial" pitchFamily="34" charset="0"/>
                <a:ea typeface="微软雅黑" pitchFamily="34" charset="-122"/>
                <a:cs typeface="Arial" pitchFamily="34" charset="0"/>
              </a:rPr>
              <a:t>核</a:t>
            </a:r>
            <a:r>
              <a:rPr kumimoji="0" lang="en-US" altLang="zh-CN" sz="1200" b="1" i="0" u="none" strike="noStrike" kern="1200" cap="none" spc="0" normalizeH="0" baseline="0" noProof="0">
                <a:ln>
                  <a:noFill/>
                </a:ln>
                <a:solidFill>
                  <a:prstClr val="white"/>
                </a:solidFill>
                <a:effectLst/>
                <a:uLnTx/>
                <a:uFillTx/>
                <a:latin typeface="Arial" pitchFamily="34" charset="0"/>
                <a:ea typeface="微软雅黑" pitchFamily="34" charset="-122"/>
                <a:cs typeface="Arial" pitchFamily="34" charset="0"/>
              </a:rPr>
              <a:t>2.6GHz</a:t>
            </a:r>
          </a:p>
          <a:p>
            <a:pPr marL="0" marR="0" lvl="0" indent="0" algn="l" defTabSz="914400" rtl="0" eaLnBrk="1" fontAlgn="ctr" latinLnBrk="0" hangingPunct="1">
              <a:lnSpc>
                <a:spcPts val="385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16 channel</a:t>
            </a:r>
            <a:r>
              <a:rPr kumimoji="0" lang="zh-CN" alt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              </a:t>
            </a:r>
            <a:r>
              <a:rPr kumimoji="0" lang="en-US" sz="1200" b="1" i="0" u="none" strike="noStrike" kern="1200" cap="none" spc="0" normalizeH="0" baseline="0" noProof="0">
                <a:ln>
                  <a:noFill/>
                </a:ln>
                <a:solidFill>
                  <a:prstClr val="white"/>
                </a:solidFill>
                <a:effectLst/>
                <a:uLnTx/>
                <a:uFillTx/>
                <a:latin typeface="Arial" pitchFamily="34" charset="0"/>
                <a:ea typeface="微软雅黑"/>
                <a:cs typeface="Arial" pitchFamily="34" charset="0"/>
              </a:rPr>
              <a:t>32 channel</a:t>
            </a:r>
          </a:p>
        </p:txBody>
      </p:sp>
      <p:pic>
        <p:nvPicPr>
          <p:cNvPr id="49" name="图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436" y="1531749"/>
            <a:ext cx="8197305" cy="4610984"/>
          </a:xfrm>
          <a:prstGeom prst="rect">
            <a:avLst/>
          </a:prstGeom>
        </p:spPr>
      </p:pic>
    </p:spTree>
    <p:extLst>
      <p:ext uri="{BB962C8B-B14F-4D97-AF65-F5344CB8AC3E}">
        <p14:creationId xmlns:p14="http://schemas.microsoft.com/office/powerpoint/2010/main" val="3477550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标题栏.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8017" y="-7724"/>
            <a:ext cx="15304752" cy="127401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43078" y="309456"/>
            <a:ext cx="3175958"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itchFamily="34" charset="-122"/>
                <a:ea typeface="微软雅黑" pitchFamily="34" charset="-122"/>
                <a:cs typeface="Arial" pitchFamily="34" charset="0"/>
              </a:rPr>
              <a:t>高效能</a:t>
            </a:r>
          </a:p>
        </p:txBody>
      </p:sp>
      <p:sp>
        <p:nvSpPr>
          <p:cNvPr id="4" name="TextBox 64"/>
          <p:cNvSpPr txBox="1"/>
          <p:nvPr/>
        </p:nvSpPr>
        <p:spPr>
          <a:xfrm>
            <a:off x="7412334" y="599016"/>
            <a:ext cx="2762905" cy="468885"/>
          </a:xfrm>
          <a:prstGeom prst="rect">
            <a:avLst/>
          </a:prstGeom>
          <a:noFill/>
        </p:spPr>
        <p:txBody>
          <a:bodyPr wrap="square" lIns="190031" tIns="95015" rIns="190031" bIns="9501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a:t>
            </a: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端到端性能加速</a:t>
            </a:r>
          </a:p>
        </p:txBody>
      </p:sp>
      <p:sp>
        <p:nvSpPr>
          <p:cNvPr id="21" name="矩形 20"/>
          <p:cNvSpPr/>
          <p:nvPr/>
        </p:nvSpPr>
        <p:spPr bwMode="auto">
          <a:xfrm>
            <a:off x="5434733" y="5570543"/>
            <a:ext cx="3045074" cy="829129"/>
          </a:xfrm>
          <a:prstGeom prst="rect">
            <a:avLst/>
          </a:prstGeom>
          <a:noFill/>
          <a:ln>
            <a:noFill/>
          </a:ln>
        </p:spPr>
        <p:txBody>
          <a:bodyPr anchor="ctr"/>
          <a:lstStyle/>
          <a:p>
            <a:pPr marL="0" marR="0" lvl="0" indent="0" algn="ctr" defTabSz="913714"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a:ln>
                <a:noFill/>
              </a:ln>
              <a:solidFill>
                <a:prstClr val="white"/>
              </a:solidFill>
              <a:effectLst/>
              <a:uLnTx/>
              <a:uFillTx/>
              <a:latin typeface="微软雅黑"/>
              <a:ea typeface="微软雅黑"/>
              <a:cs typeface="+mn-cs"/>
            </a:endParaRPr>
          </a:p>
        </p:txBody>
      </p:sp>
      <p:pic>
        <p:nvPicPr>
          <p:cNvPr id="20" name="图片 19">
            <a:extLst>
              <a:ext uri="{FF2B5EF4-FFF2-40B4-BE49-F238E27FC236}">
                <a16:creationId xmlns:a16="http://schemas.microsoft.com/office/drawing/2014/main" id="{A55CB743-1587-D341-89BF-78CE6BF0E3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5434" y="308619"/>
            <a:ext cx="1651383" cy="371912"/>
          </a:xfrm>
          <a:prstGeom prst="rect">
            <a:avLst/>
          </a:prstGeom>
        </p:spPr>
      </p:pic>
      <p:pic>
        <p:nvPicPr>
          <p:cNvPr id="24" name="图片 23">
            <a:extLst>
              <a:ext uri="{FF2B5EF4-FFF2-40B4-BE49-F238E27FC236}">
                <a16:creationId xmlns:a16="http://schemas.microsoft.com/office/drawing/2014/main" id="{D1E1FE0A-ACDD-2740-B90D-7B284473E899}"/>
              </a:ext>
            </a:extLst>
          </p:cNvPr>
          <p:cNvPicPr>
            <a:picLocks noChangeAspect="1"/>
          </p:cNvPicPr>
          <p:nvPr/>
        </p:nvPicPr>
        <p:blipFill>
          <a:blip r:embed="rId5"/>
          <a:stretch>
            <a:fillRect/>
          </a:stretch>
        </p:blipFill>
        <p:spPr>
          <a:xfrm>
            <a:off x="440372" y="6279218"/>
            <a:ext cx="1675769" cy="348560"/>
          </a:xfrm>
          <a:prstGeom prst="rect">
            <a:avLst/>
          </a:prstGeom>
        </p:spPr>
      </p:pic>
      <p:sp>
        <p:nvSpPr>
          <p:cNvPr id="28" name="矩形 9"/>
          <p:cNvSpPr/>
          <p:nvPr/>
        </p:nvSpPr>
        <p:spPr>
          <a:xfrm>
            <a:off x="9319824" y="4530067"/>
            <a:ext cx="2481772" cy="824841"/>
          </a:xfrm>
          <a:prstGeom prst="rect">
            <a:avLst/>
          </a:prstGeom>
        </p:spPr>
        <p:txBody>
          <a:bodyPr wrap="square">
            <a:spAutoFit/>
          </a:bodyPr>
          <a:lstStyle/>
          <a:p>
            <a:pPr marL="171326" marR="0" lvl="0" indent="-171326" algn="l" defTabSz="1217584" rtl="0" eaLnBrk="1" fontAlgn="auto" latinLnBrk="0" hangingPunct="1">
              <a:lnSpc>
                <a:spcPct val="120000"/>
              </a:lnSpc>
              <a:spcBef>
                <a:spcPts val="0"/>
              </a:spcBef>
              <a:spcAft>
                <a:spcPts val="0"/>
              </a:spcAft>
              <a:buClr>
                <a:srgbClr val="FFC000"/>
              </a:buClr>
              <a:buSzPct val="75000"/>
              <a:buFont typeface="Arial" panose="020B0604020202020204" pitchFamily="34" charset="0"/>
              <a:buChar char="•"/>
              <a:tabLst/>
              <a:defRPr/>
            </a:pPr>
            <a:r>
              <a:rPr kumimoji="0" lang="zh-CN" altLang="zh-CN"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rPr>
              <a:t>精细化设备监控</a:t>
            </a:r>
            <a:r>
              <a:rPr kumimoji="0" lang="en-US" altLang="zh-CN"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rPr>
              <a:t> | </a:t>
            </a:r>
            <a:r>
              <a:rPr kumimoji="0" lang="zh-CN" altLang="en-US"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rPr>
              <a:t>故障切换</a:t>
            </a:r>
            <a:endParaRPr kumimoji="0" lang="zh-CN" altLang="zh-CN"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endParaRPr>
          </a:p>
          <a:p>
            <a:pPr marL="171326" marR="0" lvl="0" indent="-171326" algn="l" defTabSz="1217584" rtl="0" eaLnBrk="1" fontAlgn="auto" latinLnBrk="0" hangingPunct="1">
              <a:lnSpc>
                <a:spcPct val="120000"/>
              </a:lnSpc>
              <a:spcBef>
                <a:spcPts val="0"/>
              </a:spcBef>
              <a:spcAft>
                <a:spcPts val="0"/>
              </a:spcAft>
              <a:buClr>
                <a:srgbClr val="FFC000"/>
              </a:buClr>
              <a:buSzPct val="75000"/>
              <a:buFont typeface="Arial" panose="020B0604020202020204" pitchFamily="34" charset="0"/>
              <a:buChar char="•"/>
              <a:tabLst/>
              <a:defRPr/>
            </a:pPr>
            <a:r>
              <a:rPr kumimoji="0" lang="zh-CN" altLang="zh-CN"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rPr>
              <a:t>内置加密引擎安全接入</a:t>
            </a:r>
            <a:endParaRPr kumimoji="0" lang="en-US" altLang="zh-CN"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矩形 16"/>
          <p:cNvSpPr/>
          <p:nvPr/>
        </p:nvSpPr>
        <p:spPr>
          <a:xfrm>
            <a:off x="6338183" y="4530067"/>
            <a:ext cx="2654158" cy="609398"/>
          </a:xfrm>
          <a:prstGeom prst="rect">
            <a:avLst/>
          </a:prstGeom>
        </p:spPr>
        <p:txBody>
          <a:bodyPr wrap="square">
            <a:spAutoFit/>
          </a:bodyPr>
          <a:lstStyle/>
          <a:p>
            <a:pPr marL="171326" marR="0" lvl="0" indent="-171326" algn="l" defTabSz="1217584" rtl="0" eaLnBrk="1" fontAlgn="auto" latinLnBrk="0" hangingPunct="1">
              <a:lnSpc>
                <a:spcPct val="120000"/>
              </a:lnSpc>
              <a:spcBef>
                <a:spcPts val="0"/>
              </a:spcBef>
              <a:spcAft>
                <a:spcPts val="0"/>
              </a:spcAft>
              <a:buClr>
                <a:srgbClr val="FFC000"/>
              </a:buClr>
              <a:buSzPct val="75000"/>
              <a:buFont typeface="Arial" panose="020B0604020202020204" pitchFamily="34" charset="0"/>
              <a:buChar char="•"/>
              <a:tabLst/>
              <a:defRPr/>
            </a:pPr>
            <a:r>
              <a:rPr kumimoji="0" lang="zh-CN" altLang="en-US"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rPr>
              <a:t>多接口、多介质支持</a:t>
            </a:r>
            <a:endParaRPr kumimoji="0" lang="en-US" altLang="zh-CN"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endParaRPr>
          </a:p>
          <a:p>
            <a:pPr marL="171326" marR="0" lvl="0" indent="-171326" algn="l" defTabSz="1217584" rtl="0" eaLnBrk="1" fontAlgn="auto" latinLnBrk="0" hangingPunct="1">
              <a:lnSpc>
                <a:spcPct val="120000"/>
              </a:lnSpc>
              <a:spcBef>
                <a:spcPts val="0"/>
              </a:spcBef>
              <a:spcAft>
                <a:spcPts val="0"/>
              </a:spcAft>
              <a:buClr>
                <a:srgbClr val="FFC000"/>
              </a:buClr>
              <a:buSzPct val="75000"/>
              <a:buFont typeface="Arial" panose="020B0604020202020204" pitchFamily="34" charset="0"/>
              <a:buChar char="•"/>
              <a:tabLst/>
              <a:defRPr/>
            </a:pPr>
            <a:r>
              <a:rPr kumimoji="0" lang="zh-CN" altLang="en-US"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rPr>
              <a:t>性能业界领先</a:t>
            </a:r>
            <a:r>
              <a:rPr kumimoji="0" lang="en-US" altLang="zh-CN"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rPr>
              <a:t> | </a:t>
            </a:r>
            <a:r>
              <a:rPr kumimoji="0" lang="zh-CN" altLang="en-US"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rPr>
              <a:t>可靠性</a:t>
            </a:r>
            <a:r>
              <a:rPr kumimoji="0" lang="en-US" altLang="zh-CN" sz="1400" b="0" i="0" u="none" strike="noStrike" kern="1200" cap="none" spc="0" normalizeH="0" baseline="0" noProof="0">
                <a:ln>
                  <a:noFill/>
                </a:ln>
                <a:solidFill>
                  <a:prstClr val="white"/>
                </a:solidFill>
                <a:effectLst/>
                <a:uLnTx/>
                <a:uFillTx/>
                <a:latin typeface="Arial" pitchFamily="34" charset="0"/>
                <a:ea typeface="微软雅黑"/>
                <a:cs typeface="Arial" pitchFamily="34" charset="0"/>
              </a:rPr>
              <a:t>No.1</a:t>
            </a:r>
          </a:p>
        </p:txBody>
      </p:sp>
      <p:sp>
        <p:nvSpPr>
          <p:cNvPr id="33" name="矩形 21"/>
          <p:cNvSpPr/>
          <p:nvPr/>
        </p:nvSpPr>
        <p:spPr>
          <a:xfrm>
            <a:off x="9511459" y="2145712"/>
            <a:ext cx="1415772" cy="338554"/>
          </a:xfrm>
          <a:prstGeom prst="rect">
            <a:avLst/>
          </a:prstGeom>
        </p:spPr>
        <p:txBody>
          <a:bodyPr wrap="none">
            <a:spAutoFit/>
          </a:bodyPr>
          <a:lstStyle/>
          <a:p>
            <a:pPr marL="0" marR="0" lvl="0" indent="0" algn="l" defTabSz="965630" rtl="0" eaLnBrk="1" fontAlgn="auto" latinLnBrk="0" hangingPunct="1">
              <a:lnSpc>
                <a:spcPct val="100000"/>
              </a:lnSpc>
              <a:spcBef>
                <a:spcPts val="0"/>
              </a:spcBef>
              <a:spcAft>
                <a:spcPts val="423"/>
              </a:spcAft>
              <a:buClr>
                <a:srgbClr val="808080"/>
              </a:buClr>
              <a:buSzPct val="60000"/>
              <a:buFontTx/>
              <a:buNone/>
              <a:tabLst/>
              <a:defRPr/>
            </a:pPr>
            <a:r>
              <a:rPr kumimoji="0" lang="zh-CN" altLang="en-US" sz="1600" b="1" i="0" u="none" strike="noStrike" kern="1200" cap="none" spc="0" normalizeH="0" baseline="0" noProof="0">
                <a:ln w="12700" cmpd="sng">
                  <a:noFill/>
                  <a:prstDash val="solid"/>
                </a:ln>
                <a:solidFill>
                  <a:srgbClr val="FFC000"/>
                </a:solidFill>
                <a:effectLst/>
                <a:uLnTx/>
                <a:uFillTx/>
                <a:latin typeface="Arial" pitchFamily="34" charset="0"/>
                <a:ea typeface="微软雅黑"/>
                <a:cs typeface="Arial" pitchFamily="34" charset="0"/>
              </a:rPr>
              <a:t>智能管理芯片</a:t>
            </a:r>
            <a:endParaRPr kumimoji="0" lang="en-US" altLang="zh-CN" sz="1600" b="1" i="0" u="none" strike="noStrike" kern="1200" cap="none" spc="0" normalizeH="0" baseline="0" noProof="0">
              <a:ln w="12700" cmpd="sng">
                <a:noFill/>
                <a:prstDash val="solid"/>
              </a:ln>
              <a:solidFill>
                <a:srgbClr val="FFC000"/>
              </a:solidFill>
              <a:effectLst/>
              <a:uLnTx/>
              <a:uFillTx/>
              <a:latin typeface="Arial" pitchFamily="34" charset="0"/>
              <a:ea typeface="微软雅黑"/>
              <a:cs typeface="Arial" pitchFamily="34" charset="0"/>
            </a:endParaRPr>
          </a:p>
        </p:txBody>
      </p:sp>
      <p:sp>
        <p:nvSpPr>
          <p:cNvPr id="35" name="矩形 23"/>
          <p:cNvSpPr/>
          <p:nvPr/>
        </p:nvSpPr>
        <p:spPr>
          <a:xfrm>
            <a:off x="6709056" y="2145712"/>
            <a:ext cx="1630575" cy="362343"/>
          </a:xfrm>
          <a:prstGeom prst="rect">
            <a:avLst/>
          </a:prstGeom>
        </p:spPr>
        <p:txBody>
          <a:bodyPr wrap="none">
            <a:spAutoFit/>
          </a:bodyPr>
          <a:lstStyle/>
          <a:p>
            <a:pPr marL="0" marR="0" lvl="0" indent="0" algn="l" defTabSz="1217584" rtl="0" eaLnBrk="1" fontAlgn="auto" latinLnBrk="0" hangingPunct="1">
              <a:lnSpc>
                <a:spcPct val="120000"/>
              </a:lnSpc>
              <a:spcBef>
                <a:spcPts val="0"/>
              </a:spcBef>
              <a:spcAft>
                <a:spcPts val="0"/>
              </a:spcAft>
              <a:buClr>
                <a:srgbClr val="FFC000"/>
              </a:buClr>
              <a:buSzPct val="75000"/>
              <a:buFontTx/>
              <a:buNone/>
              <a:tabLst/>
              <a:defRPr/>
            </a:pPr>
            <a:r>
              <a:rPr kumimoji="0" lang="en-US" altLang="zh-CN" sz="1600" b="1" i="0" u="none" strike="noStrike" kern="1200" cap="none" spc="0" normalizeH="0" baseline="0" noProof="0">
                <a:ln w="12700" cmpd="sng">
                  <a:noFill/>
                  <a:prstDash val="solid"/>
                </a:ln>
                <a:solidFill>
                  <a:srgbClr val="FFC000"/>
                </a:solidFill>
                <a:effectLst/>
                <a:uLnTx/>
                <a:uFillTx/>
                <a:latin typeface="Arial" pitchFamily="34" charset="0"/>
                <a:ea typeface="微软雅黑"/>
                <a:cs typeface="Arial" pitchFamily="34" charset="0"/>
              </a:rPr>
              <a:t>SSD</a:t>
            </a:r>
            <a:r>
              <a:rPr kumimoji="0" lang="zh-CN" altLang="en-US" sz="1600" b="1" i="0" u="none" strike="noStrike" kern="1200" cap="none" spc="0" normalizeH="0" baseline="0" noProof="0">
                <a:ln w="12700" cmpd="sng">
                  <a:noFill/>
                  <a:prstDash val="solid"/>
                </a:ln>
                <a:solidFill>
                  <a:srgbClr val="FFC000"/>
                </a:solidFill>
                <a:effectLst/>
                <a:uLnTx/>
                <a:uFillTx/>
                <a:latin typeface="Arial" pitchFamily="34" charset="0"/>
                <a:ea typeface="微软雅黑"/>
                <a:cs typeface="Arial" pitchFamily="34" charset="0"/>
              </a:rPr>
              <a:t>控制器芯片</a:t>
            </a:r>
            <a:endParaRPr kumimoji="0" lang="en-US" altLang="zh-CN" sz="1600" b="1" i="0" u="none" strike="noStrike" kern="1200" cap="none" spc="0" normalizeH="0" baseline="0" noProof="0">
              <a:ln w="12700" cmpd="sng">
                <a:noFill/>
                <a:prstDash val="solid"/>
              </a:ln>
              <a:solidFill>
                <a:srgbClr val="FFC000"/>
              </a:solidFill>
              <a:effectLst/>
              <a:uLnTx/>
              <a:uFillTx/>
              <a:latin typeface="Arial" pitchFamily="34" charset="0"/>
              <a:ea typeface="微软雅黑"/>
              <a:cs typeface="Arial" pitchFamily="34" charset="0"/>
            </a:endParaRPr>
          </a:p>
        </p:txBody>
      </p:sp>
      <p:cxnSp>
        <p:nvCxnSpPr>
          <p:cNvPr id="37" name="直接连接符 92"/>
          <p:cNvCxnSpPr/>
          <p:nvPr/>
        </p:nvCxnSpPr>
        <p:spPr>
          <a:xfrm flipV="1">
            <a:off x="3125588" y="3339818"/>
            <a:ext cx="0" cy="1771308"/>
          </a:xfrm>
          <a:prstGeom prst="line">
            <a:avLst/>
          </a:prstGeom>
          <a:ln w="12700">
            <a:gradFill flip="none" rotWithShape="1">
              <a:gsLst>
                <a:gs pos="33000">
                  <a:schemeClr val="bg2">
                    <a:lumMod val="50000"/>
                  </a:schemeClr>
                </a:gs>
                <a:gs pos="100000">
                  <a:schemeClr val="bg1">
                    <a:alpha val="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cxnSp>
        <p:nvCxnSpPr>
          <p:cNvPr id="38" name="直接连接符 92"/>
          <p:cNvCxnSpPr/>
          <p:nvPr/>
        </p:nvCxnSpPr>
        <p:spPr>
          <a:xfrm flipV="1">
            <a:off x="8992341" y="3161987"/>
            <a:ext cx="0" cy="1771308"/>
          </a:xfrm>
          <a:prstGeom prst="line">
            <a:avLst/>
          </a:prstGeom>
          <a:ln w="12700">
            <a:gradFill flip="none" rotWithShape="1">
              <a:gsLst>
                <a:gs pos="33000">
                  <a:schemeClr val="bg2">
                    <a:lumMod val="50000"/>
                  </a:schemeClr>
                </a:gs>
                <a:gs pos="100000">
                  <a:schemeClr val="bg1">
                    <a:alpha val="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630289" y="1701245"/>
            <a:ext cx="2498907" cy="3433921"/>
            <a:chOff x="3447649" y="1577886"/>
            <a:chExt cx="2498907" cy="3433921"/>
          </a:xfrm>
        </p:grpSpPr>
        <p:pic>
          <p:nvPicPr>
            <p:cNvPr id="23" name="Picture 14" descr="C:\Users\Administrator\Desktop\黄巍\文件\用图\图片2.png"/>
            <p:cNvPicPr>
              <a:picLocks noChangeArrowheads="1"/>
            </p:cNvPicPr>
            <p:nvPr/>
          </p:nvPicPr>
          <p:blipFill>
            <a:blip r:embed="rId6" cstate="print">
              <a:extLst>
                <a:ext uri="{28A0092B-C50C-407E-A947-70E740481C1C}">
                  <a14:useLocalDpi xmlns:a14="http://schemas.microsoft.com/office/drawing/2010/main" val="0"/>
                </a:ext>
              </a:extLst>
            </a:blip>
            <a:srcRect l="26962" r="24412" b="21100"/>
            <a:stretch>
              <a:fillRect/>
            </a:stretch>
          </p:blipFill>
          <p:spPr bwMode="auto">
            <a:xfrm>
              <a:off x="3736755" y="3644206"/>
              <a:ext cx="1973825" cy="556634"/>
            </a:xfrm>
            <a:prstGeom prst="rect">
              <a:avLst/>
            </a:prstGeom>
            <a:noFill/>
          </p:spPr>
        </p:pic>
        <p:sp>
          <p:nvSpPr>
            <p:cNvPr id="30" name="矩形 29"/>
            <p:cNvSpPr/>
            <p:nvPr/>
          </p:nvSpPr>
          <p:spPr>
            <a:xfrm>
              <a:off x="3728160" y="4402409"/>
              <a:ext cx="2027947" cy="609398"/>
            </a:xfrm>
            <a:prstGeom prst="rect">
              <a:avLst/>
            </a:prstGeom>
          </p:spPr>
          <p:txBody>
            <a:bodyPr wrap="square">
              <a:spAutoFit/>
            </a:bodyPr>
            <a:lstStyle/>
            <a:p>
              <a:pPr marL="171326" marR="0" lvl="0" indent="-171326" algn="l" defTabSz="1217584" rtl="0" eaLnBrk="1" fontAlgn="auto" latinLnBrk="0" hangingPunct="1">
                <a:lnSpc>
                  <a:spcPct val="120000"/>
                </a:lnSpc>
                <a:spcBef>
                  <a:spcPts val="0"/>
                </a:spcBef>
                <a:spcAft>
                  <a:spcPts val="0"/>
                </a:spcAft>
                <a:buClr>
                  <a:srgbClr val="FFC000"/>
                </a:buClr>
                <a:buSzPct val="75000"/>
                <a:buFont typeface="Arial" panose="020B0604020202020204" pitchFamily="34" charset="0"/>
                <a:buChar char="•"/>
                <a:tabLst/>
                <a:defRPr/>
              </a:pPr>
              <a:r>
                <a:rPr kumimoji="0" lang="zh-CN" altLang="en-US" sz="1400" b="0" i="0" u="none" strike="noStrike" kern="1200" cap="none" spc="0" normalizeH="0" baseline="0" noProof="0">
                  <a:ln>
                    <a:noFill/>
                  </a:ln>
                  <a:solidFill>
                    <a:prstClr val="white"/>
                  </a:solidFill>
                  <a:effectLst/>
                  <a:uLnTx/>
                  <a:uFillTx/>
                  <a:latin typeface="微软雅黑"/>
                  <a:ea typeface="微软雅黑"/>
                  <a:cs typeface="+mn-cs"/>
                </a:rPr>
                <a:t>协议</a:t>
              </a:r>
              <a:r>
                <a:rPr kumimoji="0" lang="zh-CN" altLang="zh-CN" sz="1400" b="0" i="0" u="none" strike="noStrike" kern="1200" cap="none" spc="0" normalizeH="0" baseline="0" noProof="0">
                  <a:ln>
                    <a:noFill/>
                  </a:ln>
                  <a:solidFill>
                    <a:prstClr val="white"/>
                  </a:solidFill>
                  <a:effectLst/>
                  <a:uLnTx/>
                  <a:uFillTx/>
                  <a:latin typeface="微软雅黑"/>
                  <a:ea typeface="微软雅黑"/>
                  <a:cs typeface="+mn-cs"/>
                </a:rPr>
                <a:t>硬件卸载</a:t>
              </a:r>
              <a:r>
                <a:rPr kumimoji="0" lang="zh-CN" altLang="en-US" sz="1400" b="0" i="0" u="none" strike="noStrike" kern="1200" cap="none" spc="0" normalizeH="0" baseline="0" noProof="0">
                  <a:ln>
                    <a:noFill/>
                  </a:ln>
                  <a:solidFill>
                    <a:prstClr val="white"/>
                  </a:solidFill>
                  <a:effectLst/>
                  <a:uLnTx/>
                  <a:uFillTx/>
                  <a:latin typeface="微软雅黑"/>
                  <a:ea typeface="微软雅黑"/>
                  <a:cs typeface="+mn-cs"/>
                </a:rPr>
                <a:t>，加速前端访问速度</a:t>
              </a:r>
              <a:endParaRPr kumimoji="0" lang="en-US" altLang="zh-CN" sz="14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4" name="矩形 22"/>
            <p:cNvSpPr/>
            <p:nvPr/>
          </p:nvSpPr>
          <p:spPr>
            <a:xfrm>
              <a:off x="3863757" y="2145712"/>
              <a:ext cx="1415404" cy="33846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w="12700" cmpd="sng">
                    <a:noFill/>
                    <a:prstDash val="solid"/>
                  </a:ln>
                  <a:solidFill>
                    <a:srgbClr val="FFC000"/>
                  </a:solidFill>
                  <a:effectLst/>
                  <a:uLnTx/>
                  <a:uFillTx/>
                  <a:latin typeface="Arial" pitchFamily="34" charset="0"/>
                  <a:ea typeface="微软雅黑"/>
                  <a:cs typeface="Arial" pitchFamily="34" charset="0"/>
                </a:rPr>
                <a:t>融合网络芯片</a:t>
              </a:r>
            </a:p>
          </p:txBody>
        </p:sp>
        <p:pic>
          <p:nvPicPr>
            <p:cNvPr id="39"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7649" y="2728107"/>
              <a:ext cx="2498907" cy="1387525"/>
            </a:xfrm>
            <a:prstGeom prst="rect">
              <a:avLst/>
            </a:prstGeom>
          </p:spPr>
        </p:pic>
        <p:sp>
          <p:nvSpPr>
            <p:cNvPr id="41" name="矩形 40"/>
            <p:cNvSpPr/>
            <p:nvPr/>
          </p:nvSpPr>
          <p:spPr>
            <a:xfrm>
              <a:off x="4343660" y="1577886"/>
              <a:ext cx="594880" cy="584623"/>
            </a:xfrm>
            <a:prstGeom prst="rect">
              <a:avLst/>
            </a:prstGeom>
          </p:spPr>
          <p:txBody>
            <a:bodyPr wrap="none">
              <a:spAutoFit/>
            </a:bodyPr>
            <a:lstStyle/>
            <a:p>
              <a:pPr marL="0" marR="0" lvl="0" indent="0" algn="ctr" defTabSz="2194097"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Arial" pitchFamily="34" charset="0"/>
                </a:rPr>
                <a:t>传</a:t>
              </a:r>
            </a:p>
          </p:txBody>
        </p:sp>
      </p:grpSp>
      <p:sp>
        <p:nvSpPr>
          <p:cNvPr id="42" name="矩形 41"/>
          <p:cNvSpPr/>
          <p:nvPr/>
        </p:nvSpPr>
        <p:spPr>
          <a:xfrm>
            <a:off x="7146337" y="1577886"/>
            <a:ext cx="594880" cy="584623"/>
          </a:xfrm>
          <a:prstGeom prst="rect">
            <a:avLst/>
          </a:prstGeom>
        </p:spPr>
        <p:txBody>
          <a:bodyPr wrap="none">
            <a:spAutoFit/>
          </a:bodyPr>
          <a:lstStyle/>
          <a:p>
            <a:pPr marL="0" marR="0" lvl="0" indent="0" algn="ctr" defTabSz="2194097"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Arial" pitchFamily="34" charset="0"/>
              </a:rPr>
              <a:t>存</a:t>
            </a:r>
          </a:p>
        </p:txBody>
      </p:sp>
      <p:sp>
        <p:nvSpPr>
          <p:cNvPr id="43" name="矩形 42"/>
          <p:cNvSpPr/>
          <p:nvPr/>
        </p:nvSpPr>
        <p:spPr>
          <a:xfrm>
            <a:off x="9979696" y="1577886"/>
            <a:ext cx="594880" cy="584623"/>
          </a:xfrm>
          <a:prstGeom prst="rect">
            <a:avLst/>
          </a:prstGeom>
        </p:spPr>
        <p:txBody>
          <a:bodyPr wrap="none">
            <a:spAutoFit/>
          </a:bodyPr>
          <a:lstStyle/>
          <a:p>
            <a:pPr marL="0" marR="0" lvl="0" indent="0" algn="ctr" defTabSz="2194097"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Arial" pitchFamily="34" charset="0"/>
              </a:rPr>
              <a:t>管</a:t>
            </a:r>
          </a:p>
        </p:txBody>
      </p:sp>
      <p:pic>
        <p:nvPicPr>
          <p:cNvPr id="44" name="Picture 14" descr="C:\Users\Administrator\Desktop\黄巍\文件\用图\图片2.png"/>
          <p:cNvPicPr>
            <a:picLocks noChangeArrowheads="1"/>
          </p:cNvPicPr>
          <p:nvPr/>
        </p:nvPicPr>
        <p:blipFill>
          <a:blip r:embed="rId6" cstate="print">
            <a:extLst>
              <a:ext uri="{28A0092B-C50C-407E-A947-70E740481C1C}">
                <a14:useLocalDpi xmlns:a14="http://schemas.microsoft.com/office/drawing/2010/main" val="0"/>
              </a:ext>
            </a:extLst>
          </a:blip>
          <a:srcRect l="26962" r="24412" b="21100"/>
          <a:stretch>
            <a:fillRect/>
          </a:stretch>
        </p:blipFill>
        <p:spPr bwMode="auto">
          <a:xfrm>
            <a:off x="6466823" y="3642377"/>
            <a:ext cx="1973825" cy="556634"/>
          </a:xfrm>
          <a:prstGeom prst="rect">
            <a:avLst/>
          </a:prstGeom>
          <a:noFill/>
        </p:spPr>
      </p:pic>
      <p:pic>
        <p:nvPicPr>
          <p:cNvPr id="45" name="Picture 14" descr="C:\Users\Administrator\Desktop\黄巍\文件\用图\图片2.png"/>
          <p:cNvPicPr>
            <a:picLocks noChangeArrowheads="1"/>
          </p:cNvPicPr>
          <p:nvPr/>
        </p:nvPicPr>
        <p:blipFill>
          <a:blip r:embed="rId6" cstate="print">
            <a:extLst>
              <a:ext uri="{28A0092B-C50C-407E-A947-70E740481C1C}">
                <a14:useLocalDpi xmlns:a14="http://schemas.microsoft.com/office/drawing/2010/main" val="0"/>
              </a:ext>
            </a:extLst>
          </a:blip>
          <a:srcRect l="26962" r="24412" b="21100"/>
          <a:stretch>
            <a:fillRect/>
          </a:stretch>
        </p:blipFill>
        <p:spPr bwMode="auto">
          <a:xfrm>
            <a:off x="9325172" y="3642377"/>
            <a:ext cx="1973825" cy="556634"/>
          </a:xfrm>
          <a:prstGeom prst="rect">
            <a:avLst/>
          </a:prstGeom>
          <a:noFill/>
        </p:spPr>
      </p:pic>
      <p:pic>
        <p:nvPicPr>
          <p:cNvPr id="4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48415" y="2969841"/>
            <a:ext cx="2150583" cy="1194116"/>
          </a:xfrm>
          <a:prstGeom prst="rect">
            <a:avLst/>
          </a:prstGeom>
        </p:spPr>
      </p:pic>
      <p:pic>
        <p:nvPicPr>
          <p:cNvPr id="4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88287" y="2826070"/>
            <a:ext cx="2756308" cy="1530446"/>
          </a:xfrm>
          <a:prstGeom prst="rect">
            <a:avLst/>
          </a:prstGeom>
        </p:spPr>
      </p:pic>
      <p:grpSp>
        <p:nvGrpSpPr>
          <p:cNvPr id="5" name="组合 4"/>
          <p:cNvGrpSpPr/>
          <p:nvPr/>
        </p:nvGrpSpPr>
        <p:grpSpPr>
          <a:xfrm>
            <a:off x="3604897" y="1651789"/>
            <a:ext cx="2561340" cy="3528561"/>
            <a:chOff x="685326" y="1577886"/>
            <a:chExt cx="2561340" cy="3528561"/>
          </a:xfrm>
        </p:grpSpPr>
        <p:pic>
          <p:nvPicPr>
            <p:cNvPr id="25" name="Picture 14" descr="C:\Users\Administrator\Desktop\黄巍\文件\用图\图片2.png"/>
            <p:cNvPicPr>
              <a:picLocks noChangeArrowheads="1"/>
            </p:cNvPicPr>
            <p:nvPr/>
          </p:nvPicPr>
          <p:blipFill>
            <a:blip r:embed="rId6" cstate="print">
              <a:extLst>
                <a:ext uri="{28A0092B-C50C-407E-A947-70E740481C1C}">
                  <a14:useLocalDpi xmlns:a14="http://schemas.microsoft.com/office/drawing/2010/main" val="0"/>
                </a:ext>
              </a:extLst>
            </a:blip>
            <a:srcRect l="26962" r="24412" b="21100"/>
            <a:stretch>
              <a:fillRect/>
            </a:stretch>
          </p:blipFill>
          <p:spPr bwMode="auto">
            <a:xfrm>
              <a:off x="685326" y="3644206"/>
              <a:ext cx="1973825" cy="556634"/>
            </a:xfrm>
            <a:prstGeom prst="rect">
              <a:avLst/>
            </a:prstGeom>
            <a:noFill/>
          </p:spPr>
        </p:pic>
        <p:pic>
          <p:nvPicPr>
            <p:cNvPr id="27" name="图片 7"/>
            <p:cNvPicPr>
              <a:picLocks noChangeAspect="1"/>
            </p:cNvPicPr>
            <p:nvPr/>
          </p:nvPicPr>
          <p:blipFill>
            <a:blip r:embed="rId10"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780991" y="2738599"/>
              <a:ext cx="1765863" cy="1486873"/>
            </a:xfrm>
            <a:prstGeom prst="rect">
              <a:avLst/>
            </a:prstGeom>
          </p:spPr>
        </p:pic>
        <p:sp>
          <p:nvSpPr>
            <p:cNvPr id="32" name="矩形 1"/>
            <p:cNvSpPr/>
            <p:nvPr/>
          </p:nvSpPr>
          <p:spPr>
            <a:xfrm>
              <a:off x="756949" y="2145712"/>
              <a:ext cx="2020105" cy="338554"/>
            </a:xfrm>
            <a:prstGeom prst="rect">
              <a:avLst/>
            </a:prstGeom>
          </p:spPr>
          <p:txBody>
            <a:bodyPr wrap="none">
              <a:spAutoFit/>
            </a:bodyPr>
            <a:lstStyle/>
            <a:p>
              <a:pPr marL="0" marR="0" lvl="0" indent="-266364" algn="ctr" defTabSz="914400" rtl="0" eaLnBrk="1" fontAlgn="auto" latinLnBrk="0" hangingPunct="1">
                <a:lnSpc>
                  <a:spcPct val="100000"/>
                </a:lnSpc>
                <a:spcBef>
                  <a:spcPts val="0"/>
                </a:spcBef>
                <a:spcAft>
                  <a:spcPts val="423"/>
                </a:spcAft>
                <a:buClr>
                  <a:srgbClr val="808080"/>
                </a:buClr>
                <a:buSzPct val="60000"/>
                <a:buFontTx/>
                <a:buNone/>
                <a:tabLst/>
                <a:defRPr/>
              </a:pPr>
              <a:r>
                <a:rPr kumimoji="0" lang="zh-CN" altLang="en-US" sz="1600" b="1" i="0" u="none" strike="noStrike" kern="1200" cap="none" spc="0" normalizeH="0" baseline="0" noProof="0">
                  <a:ln w="12700" cmpd="sng">
                    <a:noFill/>
                    <a:prstDash val="solid"/>
                  </a:ln>
                  <a:solidFill>
                    <a:srgbClr val="FFC000"/>
                  </a:solidFill>
                  <a:effectLst/>
                  <a:uLnTx/>
                  <a:uFillTx/>
                  <a:latin typeface="Arial" pitchFamily="34" charset="0"/>
                  <a:ea typeface="微软雅黑"/>
                  <a:cs typeface="Arial" pitchFamily="34" charset="0"/>
                </a:rPr>
                <a:t>鲲鹏</a:t>
              </a:r>
              <a:r>
                <a:rPr kumimoji="0" lang="en-US" altLang="zh-CN" sz="1600" b="1" i="0" u="none" strike="noStrike" kern="1200" cap="none" spc="0" normalizeH="0" baseline="0" noProof="0">
                  <a:ln w="12700" cmpd="sng">
                    <a:noFill/>
                    <a:prstDash val="solid"/>
                  </a:ln>
                  <a:solidFill>
                    <a:srgbClr val="FFC000"/>
                  </a:solidFill>
                  <a:effectLst/>
                  <a:uLnTx/>
                  <a:uFillTx/>
                  <a:latin typeface="Arial" pitchFamily="34" charset="0"/>
                  <a:ea typeface="微软雅黑"/>
                  <a:cs typeface="Arial" pitchFamily="34" charset="0"/>
                </a:rPr>
                <a:t>920 </a:t>
              </a:r>
              <a:r>
                <a:rPr kumimoji="0" lang="zh-CN" altLang="en-US" sz="1600" b="1" i="0" u="none" strike="noStrike" kern="1200" cap="none" spc="0" normalizeH="0" baseline="0" noProof="0">
                  <a:ln w="12700" cmpd="sng">
                    <a:noFill/>
                    <a:prstDash val="solid"/>
                  </a:ln>
                  <a:solidFill>
                    <a:srgbClr val="FFC000"/>
                  </a:solidFill>
                  <a:effectLst/>
                  <a:uLnTx/>
                  <a:uFillTx/>
                  <a:latin typeface="Arial" pitchFamily="34" charset="0"/>
                  <a:ea typeface="微软雅黑"/>
                  <a:cs typeface="Arial" pitchFamily="34" charset="0"/>
                </a:rPr>
                <a:t>控制器芯片</a:t>
              </a:r>
              <a:endParaRPr kumimoji="0" lang="en-US" altLang="zh-CN" sz="1600" b="1" i="0" u="none" strike="noStrike" kern="1200" cap="none" spc="0" normalizeH="0" baseline="0" noProof="0">
                <a:ln w="12700" cmpd="sng">
                  <a:noFill/>
                  <a:prstDash val="solid"/>
                </a:ln>
                <a:solidFill>
                  <a:srgbClr val="FFC000"/>
                </a:solidFill>
                <a:effectLst/>
                <a:uLnTx/>
                <a:uFillTx/>
                <a:latin typeface="Arial" pitchFamily="34" charset="0"/>
                <a:ea typeface="微软雅黑"/>
                <a:cs typeface="Arial" pitchFamily="34" charset="0"/>
              </a:endParaRPr>
            </a:p>
          </p:txBody>
        </p:sp>
        <p:cxnSp>
          <p:nvCxnSpPr>
            <p:cNvPr id="36" name="直接连接符 92"/>
            <p:cNvCxnSpPr/>
            <p:nvPr/>
          </p:nvCxnSpPr>
          <p:spPr>
            <a:xfrm flipV="1">
              <a:off x="3246666" y="3187636"/>
              <a:ext cx="0" cy="1771308"/>
            </a:xfrm>
            <a:prstGeom prst="line">
              <a:avLst/>
            </a:prstGeom>
            <a:ln w="12700">
              <a:gradFill flip="none" rotWithShape="1">
                <a:gsLst>
                  <a:gs pos="33000">
                    <a:schemeClr val="bg2">
                      <a:lumMod val="50000"/>
                    </a:schemeClr>
                  </a:gs>
                  <a:gs pos="100000">
                    <a:schemeClr val="bg1">
                      <a:alpha val="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40" name="矩形 10"/>
            <p:cNvSpPr/>
            <p:nvPr/>
          </p:nvSpPr>
          <p:spPr>
            <a:xfrm>
              <a:off x="1373631" y="1577886"/>
              <a:ext cx="595035" cy="584775"/>
            </a:xfrm>
            <a:prstGeom prst="rect">
              <a:avLst/>
            </a:prstGeom>
          </p:spPr>
          <p:txBody>
            <a:bodyPr wrap="none">
              <a:spAutoFit/>
            </a:bodyPr>
            <a:lstStyle/>
            <a:p>
              <a:pPr marL="0" marR="0" lvl="0" indent="0" algn="ctr" defTabSz="2194097"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gradFill flip="none" rotWithShape="1">
                    <a:gsLst>
                      <a:gs pos="31000">
                        <a:srgbClr val="FF9F0D"/>
                      </a:gs>
                      <a:gs pos="6000">
                        <a:srgbClr val="FA9500"/>
                      </a:gs>
                      <a:gs pos="96000">
                        <a:prstClr val="white"/>
                      </a:gs>
                      <a:gs pos="64000">
                        <a:srgbClr val="FFE9A3"/>
                      </a:gs>
                    </a:gsLst>
                    <a:lin ang="189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Arial" pitchFamily="34" charset="0"/>
                </a:rPr>
                <a:t>算</a:t>
              </a:r>
            </a:p>
          </p:txBody>
        </p:sp>
        <p:sp>
          <p:nvSpPr>
            <p:cNvPr id="48" name="f656961f-dc6f-41bf-bdcb-2499513e905c"/>
            <p:cNvSpPr txBox="1"/>
            <p:nvPr/>
          </p:nvSpPr>
          <p:spPr>
            <a:xfrm>
              <a:off x="816436" y="4459230"/>
              <a:ext cx="1709424" cy="647217"/>
            </a:xfrm>
            <a:prstGeom prst="rect">
              <a:avLst/>
            </a:prstGeom>
            <a:noFill/>
          </p:spPr>
          <p:txBody>
            <a:bodyPr wrap="none" lIns="128896" tIns="64447" rIns="128896" bIns="64447" rtlCol="0">
              <a:spAutoFit/>
            </a:bodyPr>
            <a:lstStyle/>
            <a:p>
              <a:pPr marL="171326" marR="0" lvl="0" indent="-171326" algn="l" defTabSz="1217584" rtl="0" eaLnBrk="1" fontAlgn="auto" latinLnBrk="0" hangingPunct="1">
                <a:lnSpc>
                  <a:spcPct val="120000"/>
                </a:lnSpc>
                <a:spcBef>
                  <a:spcPts val="0"/>
                </a:spcBef>
                <a:spcAft>
                  <a:spcPts val="0"/>
                </a:spcAft>
                <a:buClr>
                  <a:srgbClr val="FFC000"/>
                </a:buClr>
                <a:buSzPct val="75000"/>
                <a:buFont typeface="Arial" panose="020B0604020202020204" pitchFamily="34" charset="0"/>
                <a:buChar char="•"/>
                <a:tabLst/>
                <a:defRPr/>
              </a:pPr>
              <a:r>
                <a:rPr kumimoji="0" lang="zh-CN" altLang="en-US" sz="1400" b="0" i="0" u="none" strike="noStrike" kern="1200" cap="none" spc="0" normalizeH="0" baseline="0" noProof="0">
                  <a:ln>
                    <a:noFill/>
                  </a:ln>
                  <a:solidFill>
                    <a:prstClr val="white"/>
                  </a:solidFill>
                  <a:effectLst/>
                  <a:uLnTx/>
                  <a:uFillTx/>
                  <a:latin typeface="微软雅黑"/>
                  <a:ea typeface="微软雅黑"/>
                  <a:cs typeface="+mn-cs"/>
                </a:rPr>
                <a:t>自研</a:t>
              </a:r>
              <a:r>
                <a:rPr kumimoji="0" lang="en-US" altLang="zh-CN" sz="1400" b="0" i="0" u="none" strike="noStrike" kern="1200" cap="none" spc="0" normalizeH="0" baseline="0" noProof="0">
                  <a:ln>
                    <a:noFill/>
                  </a:ln>
                  <a:solidFill>
                    <a:prstClr val="white"/>
                  </a:solidFill>
                  <a:effectLst/>
                  <a:uLnTx/>
                  <a:uFillTx/>
                  <a:latin typeface="微软雅黑"/>
                  <a:ea typeface="微软雅黑"/>
                  <a:cs typeface="+mn-cs"/>
                </a:rPr>
                <a:t>7nm</a:t>
              </a:r>
            </a:p>
            <a:p>
              <a:pPr marL="171326" marR="0" lvl="0" indent="-171326" algn="l" defTabSz="1217584" rtl="0" eaLnBrk="1" fontAlgn="auto" latinLnBrk="0" hangingPunct="1">
                <a:lnSpc>
                  <a:spcPct val="120000"/>
                </a:lnSpc>
                <a:spcBef>
                  <a:spcPts val="0"/>
                </a:spcBef>
                <a:spcAft>
                  <a:spcPts val="0"/>
                </a:spcAft>
                <a:buClr>
                  <a:srgbClr val="FFC000"/>
                </a:buClr>
                <a:buSzPct val="75000"/>
                <a:buFont typeface="Arial" panose="020B0604020202020204" pitchFamily="34" charset="0"/>
                <a:buChar char="•"/>
                <a:tabLst/>
                <a:defRPr/>
              </a:pPr>
              <a:r>
                <a:rPr kumimoji="0" lang="zh-CN" altLang="en-US" sz="1400" b="0" i="0" u="none" strike="noStrike" kern="1200" cap="none" spc="0" normalizeH="0" baseline="0" noProof="0">
                  <a:ln>
                    <a:noFill/>
                  </a:ln>
                  <a:solidFill>
                    <a:prstClr val="white"/>
                  </a:solidFill>
                  <a:effectLst/>
                  <a:uLnTx/>
                  <a:uFillTx/>
                  <a:latin typeface="微软雅黑"/>
                  <a:ea typeface="微软雅黑"/>
                  <a:cs typeface="+mn-cs"/>
                </a:rPr>
                <a:t>读写</a:t>
              </a:r>
              <a:r>
                <a:rPr kumimoji="0" lang="en-US" altLang="zh-CN" sz="1400" b="0" i="0" u="none" strike="noStrike" kern="1200" cap="none" spc="0" normalizeH="0" baseline="0" noProof="0">
                  <a:ln>
                    <a:noFill/>
                  </a:ln>
                  <a:solidFill>
                    <a:prstClr val="white"/>
                  </a:solidFill>
                  <a:effectLst/>
                  <a:uLnTx/>
                  <a:uFillTx/>
                  <a:latin typeface="微软雅黑"/>
                  <a:ea typeface="微软雅黑"/>
                  <a:cs typeface="+mn-cs"/>
                </a:rPr>
                <a:t>IO</a:t>
              </a:r>
              <a:r>
                <a:rPr kumimoji="0" lang="zh-CN" altLang="en-US" sz="1400" b="0" i="0" u="none" strike="noStrike" kern="1200" cap="none" spc="0" normalizeH="0" baseline="0" noProof="0">
                  <a:ln>
                    <a:noFill/>
                  </a:ln>
                  <a:solidFill>
                    <a:prstClr val="white"/>
                  </a:solidFill>
                  <a:effectLst/>
                  <a:uLnTx/>
                  <a:uFillTx/>
                  <a:latin typeface="微软雅黑"/>
                  <a:ea typeface="微软雅黑"/>
                  <a:cs typeface="+mn-cs"/>
                </a:rPr>
                <a:t>处理加速</a:t>
              </a:r>
              <a:endParaRPr kumimoji="0" lang="en-US" altLang="zh-CN" sz="1400" b="0" i="0" u="none" strike="noStrike" kern="1200" cap="none" spc="0" normalizeH="0" baseline="0" noProof="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155553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373" y="469326"/>
            <a:ext cx="11373063" cy="461545"/>
          </a:xfrm>
        </p:spPr>
        <p:txBody>
          <a:bodyPr>
            <a:spAutoFit/>
          </a:bodyPr>
          <a:lstStyle/>
          <a:p>
            <a:r>
              <a:rPr lang="en-US" sz="2399">
                <a:solidFill>
                  <a:schemeClr val="tx1"/>
                </a:solidFill>
                <a:latin typeface="Arial" panose="020B0604020202020204" pitchFamily="34" charset="0"/>
              </a:rPr>
              <a:t>Dedicated Kunpeng Hardware Provides Optimal User Experience </a:t>
            </a:r>
          </a:p>
        </p:txBody>
      </p:sp>
      <p:grpSp>
        <p:nvGrpSpPr>
          <p:cNvPr id="4" name="组合 3"/>
          <p:cNvGrpSpPr/>
          <p:nvPr/>
        </p:nvGrpSpPr>
        <p:grpSpPr>
          <a:xfrm>
            <a:off x="756971" y="2350330"/>
            <a:ext cx="4276328" cy="904139"/>
            <a:chOff x="4908336" y="4338762"/>
            <a:chExt cx="1697468" cy="287383"/>
          </a:xfrm>
        </p:grpSpPr>
        <p:pic>
          <p:nvPicPr>
            <p:cNvPr id="5" name="图片 4"/>
            <p:cNvPicPr>
              <a:picLocks noChangeAspect="1"/>
            </p:cNvPicPr>
            <p:nvPr/>
          </p:nvPicPr>
          <p:blipFill>
            <a:blip r:embed="rId3"/>
            <a:stretch>
              <a:fillRect/>
            </a:stretch>
          </p:blipFill>
          <p:spPr>
            <a:xfrm>
              <a:off x="5818602" y="4477562"/>
              <a:ext cx="787202" cy="140868"/>
            </a:xfrm>
            <a:prstGeom prst="rect">
              <a:avLst/>
            </a:prstGeom>
          </p:spPr>
        </p:pic>
        <p:pic>
          <p:nvPicPr>
            <p:cNvPr id="6" name="图片 5"/>
            <p:cNvPicPr>
              <a:picLocks noChangeAspect="1"/>
            </p:cNvPicPr>
            <p:nvPr/>
          </p:nvPicPr>
          <p:blipFill>
            <a:blip r:embed="rId4"/>
            <a:stretch>
              <a:fillRect/>
            </a:stretch>
          </p:blipFill>
          <p:spPr>
            <a:xfrm>
              <a:off x="4908336" y="4338762"/>
              <a:ext cx="787202" cy="287383"/>
            </a:xfrm>
            <a:prstGeom prst="rect">
              <a:avLst/>
            </a:prstGeom>
          </p:spPr>
        </p:pic>
      </p:grpSp>
      <p:sp>
        <p:nvSpPr>
          <p:cNvPr id="7" name="矩形 6"/>
          <p:cNvSpPr/>
          <p:nvPr/>
        </p:nvSpPr>
        <p:spPr>
          <a:xfrm>
            <a:off x="1812640" y="1650400"/>
            <a:ext cx="2318158" cy="338466"/>
          </a:xfrm>
          <a:prstGeom prst="rect">
            <a:avLst/>
          </a:prstGeom>
        </p:spPr>
        <p:txBody>
          <a:bodyPr wrap="square">
            <a:spAutoFit/>
          </a:bodyPr>
          <a:lstStyle/>
          <a:p>
            <a:pPr algn="ctr" defTabSz="1217971" fontAlgn="base">
              <a:spcBef>
                <a:spcPct val="0"/>
              </a:spcBef>
              <a:spcAft>
                <a:spcPct val="0"/>
              </a:spcAft>
              <a:buClr>
                <a:srgbClr val="CC9900"/>
              </a:buClr>
              <a:defRPr/>
            </a:pPr>
            <a:r>
              <a:rPr lang="en-US" sz="1600" b="1">
                <a:solidFill>
                  <a:prstClr val="black"/>
                </a:solidFill>
                <a:latin typeface="Arial" panose="020B0604020202020204" pitchFamily="34" charset="0"/>
                <a:ea typeface="微软雅黑" panose="020B0503020204020204" pitchFamily="34" charset="-122"/>
                <a:cs typeface="Arial Unicode MS" panose="020B0604020202020204" pitchFamily="34" charset="-122"/>
              </a:rPr>
              <a:t>Dedicated hardware</a:t>
            </a:r>
          </a:p>
        </p:txBody>
      </p:sp>
      <p:graphicFrame>
        <p:nvGraphicFramePr>
          <p:cNvPr id="14" name="表格 13"/>
          <p:cNvGraphicFramePr>
            <a:graphicFrameLocks noGrp="1"/>
          </p:cNvGraphicFramePr>
          <p:nvPr/>
        </p:nvGraphicFramePr>
        <p:xfrm>
          <a:off x="756970" y="3946833"/>
          <a:ext cx="4374873" cy="1634340"/>
        </p:xfrm>
        <a:graphic>
          <a:graphicData uri="http://schemas.openxmlformats.org/drawingml/2006/table">
            <a:tbl>
              <a:tblPr>
                <a:tableStyleId>{72833802-FEF1-4C79-8D5D-14CF1EAF98D9}</a:tableStyleId>
              </a:tblPr>
              <a:tblGrid>
                <a:gridCol w="875696">
                  <a:extLst>
                    <a:ext uri="{9D8B030D-6E8A-4147-A177-3AD203B41FA5}">
                      <a16:colId xmlns:a16="http://schemas.microsoft.com/office/drawing/2014/main" val="20000"/>
                    </a:ext>
                  </a:extLst>
                </a:gridCol>
                <a:gridCol w="1079839">
                  <a:extLst>
                    <a:ext uri="{9D8B030D-6E8A-4147-A177-3AD203B41FA5}">
                      <a16:colId xmlns:a16="http://schemas.microsoft.com/office/drawing/2014/main" val="20001"/>
                    </a:ext>
                  </a:extLst>
                </a:gridCol>
                <a:gridCol w="1115833">
                  <a:extLst>
                    <a:ext uri="{9D8B030D-6E8A-4147-A177-3AD203B41FA5}">
                      <a16:colId xmlns:a16="http://schemas.microsoft.com/office/drawing/2014/main" val="20002"/>
                    </a:ext>
                  </a:extLst>
                </a:gridCol>
                <a:gridCol w="1303505">
                  <a:extLst>
                    <a:ext uri="{9D8B030D-6E8A-4147-A177-3AD203B41FA5}">
                      <a16:colId xmlns:a16="http://schemas.microsoft.com/office/drawing/2014/main" val="20003"/>
                    </a:ext>
                  </a:extLst>
                </a:gridCol>
              </a:tblGrid>
              <a:tr h="398866">
                <a:tc>
                  <a:txBody>
                    <a:bodyPr/>
                    <a:lstStyle/>
                    <a:p>
                      <a:pPr algn="l" fontAlgn="ctr"/>
                      <a:r>
                        <a:rPr lang="en-US" sz="1200" b="0" i="0" u="none" strike="noStrike">
                          <a:solidFill>
                            <a:srgbClr val="FFFFFF"/>
                          </a:solidFill>
                          <a:latin typeface="Arial" panose="020B0604020202020204" pitchFamily="34" charset="0"/>
                          <a:ea typeface="微软雅黑" panose="020B0503020204020204" pitchFamily="34" charset="-122"/>
                        </a:rPr>
                        <a:t>Category </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fontAlgn="ctr"/>
                      <a:r>
                        <a:rPr lang="en-US" sz="1200" u="none" strike="noStrike">
                          <a:solidFill>
                            <a:srgbClr val="FFFFFF"/>
                          </a:solidFill>
                          <a:latin typeface="Arial" panose="020B0604020202020204" pitchFamily="34" charset="0"/>
                          <a:ea typeface="微软雅黑" panose="020B0503020204020204" pitchFamily="34" charset="-122"/>
                        </a:rPr>
                        <a:t>F series</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fontAlgn="ctr"/>
                      <a:r>
                        <a:rPr lang="en-US" sz="1200" u="none" strike="noStrike">
                          <a:solidFill>
                            <a:srgbClr val="FFFFFF"/>
                          </a:solidFill>
                          <a:latin typeface="Arial" panose="020B0604020202020204" pitchFamily="34" charset="0"/>
                          <a:ea typeface="微软雅黑" panose="020B0503020204020204" pitchFamily="34" charset="-122"/>
                        </a:rPr>
                        <a:t>P series</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C00000"/>
                    </a:solidFill>
                  </a:tcPr>
                </a:tc>
                <a:tc>
                  <a:txBody>
                    <a:bodyPr/>
                    <a:lstStyle/>
                    <a:p>
                      <a:pPr algn="ctr" fontAlgn="ctr"/>
                      <a:r>
                        <a:rPr lang="en-US" sz="1200" u="none" strike="noStrike">
                          <a:solidFill>
                            <a:srgbClr val="FFFFFF"/>
                          </a:solidFill>
                          <a:latin typeface="Arial" panose="020B0604020202020204" pitchFamily="34" charset="0"/>
                          <a:ea typeface="微软雅黑" panose="020B0503020204020204" pitchFamily="34" charset="-122"/>
                        </a:rPr>
                        <a:t>C series</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437646">
                <a:tc>
                  <a:txBody>
                    <a:bodyPr/>
                    <a:lstStyle/>
                    <a:p>
                      <a:pPr algn="l" fontAlgn="ctr"/>
                      <a:r>
                        <a:rPr lang="en-US" sz="1200" b="0" i="0" u="none" strike="noStrike">
                          <a:solidFill>
                            <a:srgbClr val="000000"/>
                          </a:solidFill>
                          <a:latin typeface="Arial" panose="020B0604020202020204" pitchFamily="34" charset="0"/>
                          <a:ea typeface="微软雅黑" panose="020B0503020204020204" pitchFamily="34" charset="-122"/>
                        </a:rPr>
                        <a:t>Description</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l" fontAlgn="ctr"/>
                      <a:r>
                        <a:rPr lang="en-US" sz="1200" u="none" strike="noStrike">
                          <a:latin typeface="Arial" panose="020B0604020202020204" pitchFamily="34" charset="0"/>
                          <a:ea typeface="微软雅黑" panose="020B0503020204020204" pitchFamily="34" charset="-122"/>
                        </a:rPr>
                        <a:t>Ultra-high performance </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l" fontAlgn="ctr"/>
                      <a:r>
                        <a:rPr lang="en-US" sz="1200" u="none" strike="noStrike">
                          <a:latin typeface="Arial" panose="020B0604020202020204" pitchFamily="34" charset="0"/>
                          <a:ea typeface="微软雅黑" panose="020B0503020204020204" pitchFamily="34" charset="-122"/>
                        </a:rPr>
                        <a:t>Performance-oriented</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l" fontAlgn="ctr"/>
                      <a:r>
                        <a:rPr lang="en-US" sz="1200" u="none" strike="noStrike">
                          <a:latin typeface="Arial" panose="020B0604020202020204" pitchFamily="34" charset="0"/>
                          <a:ea typeface="微软雅黑" panose="020B0503020204020204" pitchFamily="34" charset="-122"/>
                        </a:rPr>
                        <a:t>Capacity-oriented</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98866">
                <a:tc>
                  <a:txBody>
                    <a:bodyPr/>
                    <a:lstStyle/>
                    <a:p>
                      <a:pPr marL="0" algn="l" defTabSz="914400" rtl="0" eaLnBrk="1" fontAlgn="ctr" latinLnBrk="0" hangingPunct="1">
                        <a:lnSpc>
                          <a:spcPct val="150000"/>
                        </a:lnSpc>
                        <a:spcAft>
                          <a:spcPts val="0"/>
                        </a:spcAft>
                      </a:pPr>
                      <a:r>
                        <a:rPr lang="en-US" sz="1200" u="none" strike="noStrike">
                          <a:solidFill>
                            <a:schemeClr val="tx1"/>
                          </a:solidFill>
                          <a:latin typeface="Arial" panose="020B0604020202020204" pitchFamily="34" charset="0"/>
                          <a:ea typeface="微软雅黑" panose="020B0503020204020204" pitchFamily="34" charset="-122"/>
                          <a:cs typeface="+mn-cs"/>
                        </a:rPr>
                        <a:t>Height</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algn="l" defTabSz="914400" rtl="0" eaLnBrk="1" fontAlgn="ctr" latinLnBrk="0" hangingPunct="1">
                        <a:lnSpc>
                          <a:spcPct val="150000"/>
                        </a:lnSpc>
                        <a:spcAft>
                          <a:spcPts val="0"/>
                        </a:spcAft>
                      </a:pPr>
                      <a:r>
                        <a:rPr lang="en-US" sz="1200" u="none" strike="noStrike">
                          <a:solidFill>
                            <a:schemeClr val="tx1"/>
                          </a:solidFill>
                          <a:latin typeface="Arial" panose="020B0604020202020204" pitchFamily="34" charset="0"/>
                          <a:ea typeface="微软雅黑" panose="020B0503020204020204" pitchFamily="34" charset="-122"/>
                          <a:cs typeface="+mn-cs"/>
                        </a:rPr>
                        <a:t>2 U</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algn="l" defTabSz="914400" rtl="0" eaLnBrk="1" fontAlgn="ctr" latinLnBrk="0" hangingPunct="1">
                        <a:lnSpc>
                          <a:spcPct val="150000"/>
                        </a:lnSpc>
                        <a:spcAft>
                          <a:spcPts val="0"/>
                        </a:spcAft>
                      </a:pPr>
                      <a:r>
                        <a:rPr lang="en-US" sz="1200" u="none" strike="noStrike">
                          <a:solidFill>
                            <a:schemeClr val="tx1"/>
                          </a:solidFill>
                          <a:latin typeface="Arial" panose="020B0604020202020204" pitchFamily="34" charset="0"/>
                          <a:ea typeface="微软雅黑" panose="020B0503020204020204" pitchFamily="34" charset="-122"/>
                          <a:cs typeface="+mn-cs"/>
                        </a:rPr>
                        <a:t>2 U</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algn="l" defTabSz="914400" rtl="0" eaLnBrk="1" fontAlgn="ctr" latinLnBrk="0" hangingPunct="1">
                        <a:lnSpc>
                          <a:spcPct val="150000"/>
                        </a:lnSpc>
                        <a:spcAft>
                          <a:spcPts val="0"/>
                        </a:spcAft>
                      </a:pPr>
                      <a:r>
                        <a:rPr lang="en-US" sz="1200" u="none" strike="noStrike">
                          <a:solidFill>
                            <a:schemeClr val="tx1"/>
                          </a:solidFill>
                          <a:latin typeface="Arial" panose="020B0604020202020204" pitchFamily="34" charset="0"/>
                          <a:ea typeface="微软雅黑" panose="020B0503020204020204" pitchFamily="34" charset="-122"/>
                          <a:cs typeface="+mn-cs"/>
                        </a:rPr>
                        <a:t>4 U</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398866">
                <a:tc>
                  <a:txBody>
                    <a:bodyPr/>
                    <a:lstStyle/>
                    <a:p>
                      <a:pPr algn="l" fontAlgn="ctr"/>
                      <a:r>
                        <a:rPr lang="en-US" sz="1200" u="none" strike="noStrike">
                          <a:latin typeface="Arial" panose="020B0604020202020204" pitchFamily="34" charset="0"/>
                          <a:ea typeface="微软雅黑" panose="020B0503020204020204" pitchFamily="34" charset="-122"/>
                        </a:rPr>
                        <a:t>CPU</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l" fontAlgn="ctr"/>
                      <a:r>
                        <a:rPr lang="en-US" sz="1200" u="none" strike="noStrike">
                          <a:latin typeface="Arial" panose="020B0604020202020204" pitchFamily="34" charset="0"/>
                          <a:ea typeface="微软雅黑" panose="020B0503020204020204" pitchFamily="34" charset="-122"/>
                        </a:rPr>
                        <a:t>Kunpeng/x86</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l" fontAlgn="ctr"/>
                      <a:r>
                        <a:rPr lang="en-US" sz="1200" u="none" strike="noStrike">
                          <a:latin typeface="Arial" panose="020B0604020202020204" pitchFamily="34" charset="0"/>
                          <a:ea typeface="微软雅黑" panose="020B0503020204020204" pitchFamily="34" charset="-122"/>
                        </a:rPr>
                        <a:t>Kunpeng/x86</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l" fontAlgn="ctr"/>
                      <a:r>
                        <a:rPr lang="en-US" sz="1200" u="none" strike="noStrike">
                          <a:latin typeface="Arial" panose="020B0604020202020204" pitchFamily="34" charset="0"/>
                          <a:ea typeface="微软雅黑" panose="020B0503020204020204" pitchFamily="34" charset="-122"/>
                        </a:rPr>
                        <a:t>Kunpeng/x86</a:t>
                      </a:r>
                    </a:p>
                  </a:txBody>
                  <a:tcPr marL="35991" marR="35991" marT="35991" marB="3599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8" name="组合 17"/>
          <p:cNvGrpSpPr/>
          <p:nvPr/>
        </p:nvGrpSpPr>
        <p:grpSpPr>
          <a:xfrm>
            <a:off x="5880033" y="1701258"/>
            <a:ext cx="5543169" cy="3815430"/>
            <a:chOff x="6270289" y="2380569"/>
            <a:chExt cx="4192419" cy="1985795"/>
          </a:xfrm>
        </p:grpSpPr>
        <p:sp>
          <p:nvSpPr>
            <p:cNvPr id="8" name="矩形 7"/>
            <p:cNvSpPr/>
            <p:nvPr/>
          </p:nvSpPr>
          <p:spPr>
            <a:xfrm>
              <a:off x="6270289" y="3253010"/>
              <a:ext cx="2015172" cy="400362"/>
            </a:xfrm>
            <a:prstGeom prst="rect">
              <a:avLst/>
            </a:prstGeom>
          </p:spPr>
          <p:txBody>
            <a:bodyPr wrap="square">
              <a:spAutoFit/>
            </a:bodyPr>
            <a:lstStyle/>
            <a:p>
              <a:pPr defTabSz="1219078"/>
              <a:r>
                <a:rPr lang="en-US" sz="1999" b="1">
                  <a:solidFill>
                    <a:srgbClr val="C00000"/>
                  </a:solidFill>
                  <a:latin typeface="Arial" panose="020B0604020202020204" pitchFamily="34" charset="0"/>
                  <a:ea typeface="微软雅黑" panose="020B0503020204020204" pitchFamily="34" charset="-122"/>
                </a:rPr>
                <a:t>More solid reliability </a:t>
              </a:r>
            </a:p>
            <a:p>
              <a:pPr defTabSz="1219078"/>
              <a:r>
                <a:rPr lang="en-US" sz="1200">
                  <a:solidFill>
                    <a:prstClr val="black"/>
                  </a:solidFill>
                  <a:latin typeface="Arial" panose="020B0604020202020204" pitchFamily="34" charset="0"/>
                  <a:ea typeface="微软雅黑" panose="020B0503020204020204" pitchFamily="34" charset="-122"/>
                </a:rPr>
                <a:t>Complete hardware fault detection and isolation </a:t>
              </a:r>
            </a:p>
          </p:txBody>
        </p:sp>
        <p:sp>
          <p:nvSpPr>
            <p:cNvPr id="9" name="矩形 8"/>
            <p:cNvSpPr/>
            <p:nvPr/>
          </p:nvSpPr>
          <p:spPr>
            <a:xfrm>
              <a:off x="8288131" y="3208970"/>
              <a:ext cx="2174577" cy="488442"/>
            </a:xfrm>
            <a:prstGeom prst="rect">
              <a:avLst/>
            </a:prstGeom>
            <a:noFill/>
          </p:spPr>
          <p:txBody>
            <a:bodyPr wrap="square">
              <a:spAutoFit/>
            </a:bodyPr>
            <a:lstStyle/>
            <a:p>
              <a:pPr marL="171399" indent="-171399" defTabSz="1219078">
                <a:buFont typeface="Arial" panose="020B0604020202020204" pitchFamily="34" charset="0"/>
                <a:buChar char="•"/>
              </a:pPr>
              <a:r>
                <a:rPr lang="en-US" sz="1100">
                  <a:solidFill>
                    <a:prstClr val="black"/>
                  </a:solidFill>
                  <a:latin typeface="Arial" panose="020B0604020202020204" pitchFamily="34" charset="0"/>
                  <a:ea typeface="微软雅黑" panose="020B0503020204020204" pitchFamily="34" charset="-122"/>
                </a:rPr>
                <a:t>DIF data integrity protection </a:t>
              </a:r>
            </a:p>
            <a:p>
              <a:pPr marL="171399" indent="-171399" defTabSz="1219078">
                <a:buFont typeface="Arial" panose="020B0604020202020204" pitchFamily="34" charset="0"/>
                <a:buChar char="•"/>
              </a:pPr>
              <a:r>
                <a:rPr lang="en-US" sz="1100">
                  <a:solidFill>
                    <a:prstClr val="black"/>
                  </a:solidFill>
                  <a:latin typeface="Arial" panose="020B0604020202020204" pitchFamily="34" charset="0"/>
                  <a:ea typeface="微软雅黑" panose="020B0503020204020204" pitchFamily="34" charset="-122"/>
                </a:rPr>
                <a:t>Comprehensive subhealth check: Network, storage, computing, and process </a:t>
              </a:r>
            </a:p>
            <a:p>
              <a:pPr marL="171399" indent="-171399" defTabSz="1219078">
                <a:buFont typeface="Arial" panose="020B0604020202020204" pitchFamily="34" charset="0"/>
                <a:buChar char="•"/>
              </a:pPr>
              <a:r>
                <a:rPr lang="en-US" sz="1100">
                  <a:solidFill>
                    <a:prstClr val="black"/>
                  </a:solidFill>
                  <a:latin typeface="Arial" panose="020B0604020202020204" pitchFamily="34" charset="0"/>
                  <a:ea typeface="微软雅黑" panose="020B0503020204020204" pitchFamily="34" charset="-122"/>
                </a:rPr>
                <a:t>Fine-grained I/O performance statistics </a:t>
              </a:r>
            </a:p>
          </p:txBody>
        </p:sp>
        <p:sp>
          <p:nvSpPr>
            <p:cNvPr id="10" name="矩形 9"/>
            <p:cNvSpPr/>
            <p:nvPr/>
          </p:nvSpPr>
          <p:spPr>
            <a:xfrm>
              <a:off x="8268088" y="2380569"/>
              <a:ext cx="2194620" cy="576522"/>
            </a:xfrm>
            <a:prstGeom prst="rect">
              <a:avLst/>
            </a:prstGeom>
            <a:noFill/>
          </p:spPr>
          <p:txBody>
            <a:bodyPr wrap="square">
              <a:spAutoFit/>
            </a:bodyPr>
            <a:lstStyle/>
            <a:p>
              <a:pPr marL="171399" indent="-171399" defTabSz="1219078">
                <a:buFont typeface="Arial" panose="020B0604020202020204" pitchFamily="34" charset="0"/>
                <a:buChar char="•"/>
              </a:pPr>
              <a:r>
                <a:rPr lang="en-US" sz="1100">
                  <a:solidFill>
                    <a:prstClr val="black"/>
                  </a:solidFill>
                  <a:latin typeface="Arial" panose="020B0604020202020204" pitchFamily="34" charset="0"/>
                  <a:ea typeface="微软雅黑" panose="020B0503020204020204" pitchFamily="34" charset="-122"/>
                </a:rPr>
                <a:t>The core binding mechanism improves performance by 20% </a:t>
              </a:r>
            </a:p>
            <a:p>
              <a:pPr marL="171399" indent="-171399" defTabSz="1219078">
                <a:buFont typeface="Arial" panose="020B0604020202020204" pitchFamily="34" charset="0"/>
                <a:buChar char="•"/>
              </a:pPr>
              <a:r>
                <a:rPr lang="en-US" sz="1100">
                  <a:solidFill>
                    <a:prstClr val="black"/>
                  </a:solidFill>
                  <a:latin typeface="Arial" panose="020B0604020202020204" pitchFamily="34" charset="0"/>
                  <a:ea typeface="微软雅黑" panose="020B0503020204020204" pitchFamily="34" charset="-122"/>
                </a:rPr>
                <a:t>Multiple algorithms are offloaded to ARM, achieving 10% higher performance </a:t>
              </a:r>
            </a:p>
            <a:p>
              <a:pPr marL="171399" indent="-171399" defTabSz="1219078">
                <a:buFont typeface="Arial" panose="020B0604020202020204" pitchFamily="34" charset="0"/>
                <a:buChar char="•"/>
              </a:pPr>
              <a:r>
                <a:rPr lang="en-US" sz="1100">
                  <a:solidFill>
                    <a:prstClr val="black"/>
                  </a:solidFill>
                  <a:latin typeface="Arial" panose="020B0604020202020204" pitchFamily="34" charset="0"/>
                  <a:ea typeface="微软雅黑" panose="020B0503020204020204" pitchFamily="34" charset="-122"/>
                </a:rPr>
                <a:t>FlashLink enables 0.5 ms ultra-low latency </a:t>
              </a:r>
            </a:p>
          </p:txBody>
        </p:sp>
        <p:sp>
          <p:nvSpPr>
            <p:cNvPr id="11" name="矩形 10"/>
            <p:cNvSpPr/>
            <p:nvPr/>
          </p:nvSpPr>
          <p:spPr>
            <a:xfrm>
              <a:off x="6270290" y="2442169"/>
              <a:ext cx="2015172" cy="496449"/>
            </a:xfrm>
            <a:prstGeom prst="rect">
              <a:avLst/>
            </a:prstGeom>
          </p:spPr>
          <p:txBody>
            <a:bodyPr wrap="square">
              <a:spAutoFit/>
            </a:bodyPr>
            <a:lstStyle/>
            <a:p>
              <a:pPr defTabSz="1219078"/>
              <a:r>
                <a:rPr lang="en-US" sz="1999" b="1">
                  <a:solidFill>
                    <a:srgbClr val="C00000"/>
                  </a:solidFill>
                  <a:latin typeface="Arial" panose="020B0604020202020204" pitchFamily="34" charset="0"/>
                  <a:ea typeface="微软雅黑" panose="020B0503020204020204" pitchFamily="34" charset="-122"/>
                </a:rPr>
                <a:t>Higher performance </a:t>
              </a:r>
            </a:p>
            <a:p>
              <a:pPr defTabSz="1219078"/>
              <a:r>
                <a:rPr lang="en-US" sz="1200">
                  <a:solidFill>
                    <a:prstClr val="black"/>
                  </a:solidFill>
                  <a:latin typeface="Arial" panose="020B0604020202020204" pitchFamily="34" charset="0"/>
                  <a:ea typeface="微软雅黑" panose="020B0503020204020204" pitchFamily="34" charset="-122"/>
                </a:rPr>
                <a:t>Over 15% higher performance than x86 when using the same power consumption </a:t>
              </a:r>
            </a:p>
          </p:txBody>
        </p:sp>
        <p:sp>
          <p:nvSpPr>
            <p:cNvPr id="12" name="矩形 11"/>
            <p:cNvSpPr/>
            <p:nvPr/>
          </p:nvSpPr>
          <p:spPr>
            <a:xfrm>
              <a:off x="6270290" y="4014045"/>
              <a:ext cx="2000158" cy="304275"/>
            </a:xfrm>
            <a:prstGeom prst="rect">
              <a:avLst/>
            </a:prstGeom>
          </p:spPr>
          <p:txBody>
            <a:bodyPr wrap="none">
              <a:spAutoFit/>
            </a:bodyPr>
            <a:lstStyle/>
            <a:p>
              <a:pPr defTabSz="1219078"/>
              <a:r>
                <a:rPr lang="en-US" sz="1999" b="1">
                  <a:solidFill>
                    <a:srgbClr val="C00000"/>
                  </a:solidFill>
                  <a:latin typeface="Arial" panose="020B0604020202020204" pitchFamily="34" charset="0"/>
                  <a:ea typeface="微软雅黑" panose="020B0503020204020204" pitchFamily="34" charset="-122"/>
                </a:rPr>
                <a:t>Better compatibility </a:t>
              </a:r>
            </a:p>
            <a:p>
              <a:pPr defTabSz="1219078"/>
              <a:r>
                <a:rPr lang="en-US" sz="1200">
                  <a:solidFill>
                    <a:prstClr val="black"/>
                  </a:solidFill>
                  <a:latin typeface="Arial" panose="020B0604020202020204" pitchFamily="34" charset="0"/>
                  <a:ea typeface="微软雅黑" panose="020B0503020204020204" pitchFamily="34" charset="-122"/>
                </a:rPr>
                <a:t>Integrated deployment and delivery </a:t>
              </a:r>
            </a:p>
          </p:txBody>
        </p:sp>
        <p:sp>
          <p:nvSpPr>
            <p:cNvPr id="13" name="矩形 12"/>
            <p:cNvSpPr/>
            <p:nvPr/>
          </p:nvSpPr>
          <p:spPr>
            <a:xfrm>
              <a:off x="8268088" y="3966002"/>
              <a:ext cx="2081649" cy="400362"/>
            </a:xfrm>
            <a:prstGeom prst="rect">
              <a:avLst/>
            </a:prstGeom>
            <a:noFill/>
          </p:spPr>
          <p:txBody>
            <a:bodyPr wrap="square">
              <a:spAutoFit/>
            </a:bodyPr>
            <a:lstStyle/>
            <a:p>
              <a:pPr marL="171399" indent="-171399" defTabSz="1219078">
                <a:buFont typeface="Arial" panose="020B0604020202020204" pitchFamily="34" charset="0"/>
                <a:buChar char="•"/>
              </a:pPr>
              <a:r>
                <a:rPr lang="en-US" sz="1100">
                  <a:solidFill>
                    <a:prstClr val="black"/>
                  </a:solidFill>
                  <a:latin typeface="Arial" panose="020B0604020202020204" pitchFamily="34" charset="0"/>
                  <a:ea typeface="微软雅黑" panose="020B0503020204020204" pitchFamily="34" charset="-122"/>
                </a:rPr>
                <a:t>Clear fault demarcation </a:t>
              </a:r>
            </a:p>
            <a:p>
              <a:pPr marL="171399" indent="-171399" defTabSz="1219078">
                <a:buFont typeface="Arial" panose="020B0604020202020204" pitchFamily="34" charset="0"/>
                <a:buChar char="•"/>
              </a:pPr>
              <a:r>
                <a:rPr lang="en-US" sz="1100">
                  <a:solidFill>
                    <a:prstClr val="black"/>
                  </a:solidFill>
                  <a:latin typeface="Arial" panose="020B0604020202020204" pitchFamily="34" charset="0"/>
                  <a:ea typeface="微软雅黑" panose="020B0503020204020204" pitchFamily="34" charset="-122"/>
                </a:rPr>
                <a:t>Component quality assurance thanks to strict control and testing of incoming materials </a:t>
              </a:r>
            </a:p>
          </p:txBody>
        </p:sp>
        <p:cxnSp>
          <p:nvCxnSpPr>
            <p:cNvPr id="16" name="直接连接符 15"/>
            <p:cNvCxnSpPr/>
            <p:nvPr/>
          </p:nvCxnSpPr>
          <p:spPr>
            <a:xfrm flipH="1">
              <a:off x="6304979" y="3033307"/>
              <a:ext cx="3966305" cy="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6305200" y="3855870"/>
              <a:ext cx="3966305" cy="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3825213" y="3297448"/>
            <a:ext cx="561226" cy="338466"/>
          </a:xfrm>
          <a:prstGeom prst="rect">
            <a:avLst/>
          </a:prstGeom>
        </p:spPr>
        <p:txBody>
          <a:bodyPr wrap="none">
            <a:spAutoFit/>
          </a:bodyPr>
          <a:lstStyle/>
          <a:p>
            <a:pPr defTabSz="1219078"/>
            <a:r>
              <a:rPr lang="en-US" sz="1600" b="1">
                <a:solidFill>
                  <a:prstClr val="black"/>
                </a:solidFill>
                <a:latin typeface="Arial" panose="020B0604020202020204" pitchFamily="34" charset="0"/>
                <a:cs typeface="Calibri" panose="020F0502020204030204" pitchFamily="34" charset="0"/>
              </a:rPr>
              <a:t>2 U </a:t>
            </a:r>
          </a:p>
        </p:txBody>
      </p:sp>
      <p:sp>
        <p:nvSpPr>
          <p:cNvPr id="20" name="矩形 19"/>
          <p:cNvSpPr/>
          <p:nvPr/>
        </p:nvSpPr>
        <p:spPr>
          <a:xfrm>
            <a:off x="1192612" y="3323397"/>
            <a:ext cx="503533" cy="338466"/>
          </a:xfrm>
          <a:prstGeom prst="rect">
            <a:avLst/>
          </a:prstGeom>
        </p:spPr>
        <p:txBody>
          <a:bodyPr wrap="none">
            <a:spAutoFit/>
          </a:bodyPr>
          <a:lstStyle/>
          <a:p>
            <a:pPr defTabSz="1219078"/>
            <a:r>
              <a:rPr lang="en-US" sz="1600" b="1">
                <a:solidFill>
                  <a:prstClr val="black"/>
                </a:solidFill>
                <a:latin typeface="Arial" panose="020B0604020202020204" pitchFamily="34" charset="0"/>
                <a:cs typeface="Calibri" panose="020F0502020204030204" pitchFamily="34" charset="0"/>
              </a:rPr>
              <a:t>4 U</a:t>
            </a:r>
          </a:p>
        </p:txBody>
      </p:sp>
      <p:cxnSp>
        <p:nvCxnSpPr>
          <p:cNvPr id="21" name="直接连接符 20"/>
          <p:cNvCxnSpPr/>
          <p:nvPr/>
        </p:nvCxnSpPr>
        <p:spPr>
          <a:xfrm>
            <a:off x="5520086" y="1712936"/>
            <a:ext cx="0" cy="39113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600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C8295-1A6B-445F-B6E6-3319FF2C29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63318B-4C6C-471F-BF04-99BCEA7593FE}"/>
              </a:ext>
            </a:extLst>
          </p:cNvPr>
          <p:cNvSpPr>
            <a:spLocks noGrp="1"/>
          </p:cNvSpPr>
          <p:nvPr>
            <p:ph idx="1"/>
          </p:nvPr>
        </p:nvSpPr>
        <p:spPr/>
        <p:txBody>
          <a:bodyPr>
            <a:normAutofit fontScale="85000" lnSpcReduction="10000"/>
          </a:bodyPr>
          <a:lstStyle/>
          <a:p>
            <a:r>
              <a:rPr lang="en-US" err="1"/>
              <a:t>FusionStorage</a:t>
            </a:r>
            <a:r>
              <a:rPr lang="en-US"/>
              <a:t> uses unique </a:t>
            </a:r>
            <a:r>
              <a:rPr lang="en-US" err="1"/>
              <a:t>FlashLink</a:t>
            </a:r>
            <a:r>
              <a:rPr lang="en-US"/>
              <a:t>® performance acceleration technology, intelligent stripe aggregation, </a:t>
            </a:r>
          </a:p>
          <a:p>
            <a:r>
              <a:rPr lang="en-US"/>
              <a:t>I/O priority scheduling, </a:t>
            </a:r>
          </a:p>
          <a:p>
            <a:r>
              <a:rPr lang="en-US"/>
              <a:t>cache algorithms, </a:t>
            </a:r>
          </a:p>
          <a:p>
            <a:r>
              <a:rPr lang="en-US"/>
              <a:t>data identification and processing, </a:t>
            </a:r>
          </a:p>
          <a:p>
            <a:r>
              <a:rPr lang="en-US"/>
              <a:t>and </a:t>
            </a:r>
            <a:r>
              <a:rPr lang="en-US" err="1"/>
              <a:t>NVMe</a:t>
            </a:r>
            <a:r>
              <a:rPr lang="en-US"/>
              <a:t> SSD caches to deliver 1 millisecond stable latency, even when data reduction is enabled. </a:t>
            </a:r>
            <a:r>
              <a:rPr lang="en-US" err="1"/>
              <a:t>FusionStorage</a:t>
            </a:r>
            <a:r>
              <a:rPr lang="en-US"/>
              <a:t> satisfies your I/O-intensive, latency-sensitive, and capacity-hungry needs and is ready to supercharge your business of today as well as that of the future.</a:t>
            </a:r>
          </a:p>
          <a:p>
            <a:pPr marL="0" indent="0">
              <a:buNone/>
            </a:pPr>
            <a:r>
              <a:rPr lang="en-US" altLang="zh-CN" err="1">
                <a:latin typeface="Arial" panose="020B0604020202020204" pitchFamily="34" charset="0"/>
                <a:cs typeface="Arial" panose="020B0604020202020204" pitchFamily="34" charset="0"/>
              </a:rPr>
              <a:t>NVMe</a:t>
            </a:r>
            <a:r>
              <a:rPr lang="en-US" altLang="zh-CN">
                <a:latin typeface="Arial" panose="020B0604020202020204" pitchFamily="34" charset="0"/>
                <a:cs typeface="Arial" panose="020B0604020202020204" pitchFamily="34" charset="0"/>
              </a:rPr>
              <a:t> All-Flash Architecture </a:t>
            </a:r>
            <a:endParaRPr lang="en-US" altLang="zh-CN">
              <a:latin typeface="Calibri" pitchFamily="34" charset="0"/>
              <a:ea typeface="微软雅黑" pitchFamily="34" charset="-122"/>
            </a:endParaRPr>
          </a:p>
          <a:p>
            <a:pPr marL="171450" lvl="0" indent="-171450">
              <a:lnSpc>
                <a:spcPct val="100000"/>
              </a:lnSpc>
              <a:spcBef>
                <a:spcPts val="0"/>
              </a:spcBef>
              <a:defRPr/>
            </a:pPr>
            <a:r>
              <a:rPr lang="en-US" altLang="zh-CN">
                <a:latin typeface="Arial" panose="020B0604020202020204" pitchFamily="34" charset="0"/>
                <a:ea typeface="微软雅黑" pitchFamily="34" charset="-122"/>
                <a:cs typeface="Arial" panose="020B0604020202020204" pitchFamily="34" charset="0"/>
              </a:rPr>
              <a:t>CPU and SSD directly communicate with each other to shorten the transmission path.</a:t>
            </a:r>
          </a:p>
          <a:p>
            <a:pPr marL="171450" lvl="0" indent="-171450">
              <a:lnSpc>
                <a:spcPct val="100000"/>
              </a:lnSpc>
              <a:spcBef>
                <a:spcPts val="0"/>
              </a:spcBef>
              <a:defRPr/>
            </a:pPr>
            <a:r>
              <a:rPr lang="en-US" altLang="zh-CN">
                <a:latin typeface="Arial" panose="020B0604020202020204" pitchFamily="34" charset="0"/>
                <a:ea typeface="微软雅黑" pitchFamily="34" charset="-122"/>
                <a:cs typeface="Arial" panose="020B0604020202020204" pitchFamily="34" charset="0"/>
              </a:rPr>
              <a:t>Number of concurrent requests is increased by 10 times to improve the performance.</a:t>
            </a:r>
          </a:p>
          <a:p>
            <a:pPr marL="171450" lvl="0" indent="-171450">
              <a:lnSpc>
                <a:spcPct val="100000"/>
              </a:lnSpc>
              <a:spcBef>
                <a:spcPts val="0"/>
              </a:spcBef>
              <a:defRPr/>
            </a:pPr>
            <a:r>
              <a:rPr lang="en-US" altLang="zh-CN">
                <a:latin typeface="Arial" panose="020B0604020202020204" pitchFamily="34" charset="0"/>
                <a:ea typeface="微软雅黑" pitchFamily="34" charset="-122"/>
                <a:cs typeface="Arial" panose="020B0604020202020204" pitchFamily="34" charset="0"/>
              </a:rPr>
              <a:t>Number of protocol interactions is reduced from 4 to 2. (write request processing efficiency is doubled).</a:t>
            </a:r>
          </a:p>
          <a:p>
            <a:pPr marL="171450" lvl="0" indent="-171450">
              <a:lnSpc>
                <a:spcPct val="100000"/>
              </a:lnSpc>
              <a:spcBef>
                <a:spcPts val="0"/>
              </a:spcBef>
              <a:defRPr/>
            </a:pPr>
            <a:endParaRPr lang="en-US" altLang="zh-CN">
              <a:latin typeface="Arial" panose="020B0604020202020204" pitchFamily="34" charset="0"/>
              <a:ea typeface="微软雅黑" pitchFamily="34" charset="-122"/>
              <a:cs typeface="Arial" panose="020B0604020202020204" pitchFamily="34" charset="0"/>
            </a:endParaRPr>
          </a:p>
          <a:p>
            <a:pPr marL="0" indent="0">
              <a:buNone/>
            </a:pPr>
            <a:endParaRPr lang="en-US" altLang="zh-CN">
              <a:latin typeface="Calibri" pitchFamily="34" charset="0"/>
              <a:ea typeface="微软雅黑" pitchFamily="34" charset="-122"/>
            </a:endParaRPr>
          </a:p>
          <a:p>
            <a:endParaRPr lang="en-US"/>
          </a:p>
        </p:txBody>
      </p:sp>
    </p:spTree>
    <p:extLst>
      <p:ext uri="{BB962C8B-B14F-4D97-AF65-F5344CB8AC3E}">
        <p14:creationId xmlns:p14="http://schemas.microsoft.com/office/powerpoint/2010/main" val="2964933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6C9C-1803-41BB-B70A-72B272BD28E9}"/>
              </a:ext>
            </a:extLst>
          </p:cNvPr>
          <p:cNvSpPr>
            <a:spLocks noGrp="1"/>
          </p:cNvSpPr>
          <p:nvPr>
            <p:ph type="title"/>
          </p:nvPr>
        </p:nvSpPr>
        <p:spPr>
          <a:xfrm>
            <a:off x="179832" y="165735"/>
            <a:ext cx="10957560" cy="688699"/>
          </a:xfrm>
        </p:spPr>
        <p:txBody>
          <a:bodyPr>
            <a:normAutofit/>
          </a:bodyPr>
          <a:lstStyle/>
          <a:p>
            <a:r>
              <a:rPr lang="en-US" err="1"/>
              <a:t>DeviceManager</a:t>
            </a:r>
            <a:r>
              <a:rPr lang="en-US"/>
              <a:t>: Native Built-in Device Management</a:t>
            </a:r>
          </a:p>
        </p:txBody>
      </p:sp>
      <p:pic>
        <p:nvPicPr>
          <p:cNvPr id="3" name="Picture 2">
            <a:extLst>
              <a:ext uri="{FF2B5EF4-FFF2-40B4-BE49-F238E27FC236}">
                <a16:creationId xmlns:a16="http://schemas.microsoft.com/office/drawing/2014/main" id="{888BF7C5-C3FF-499B-A149-4A80ECC3DF40}"/>
              </a:ext>
            </a:extLst>
          </p:cNvPr>
          <p:cNvPicPr>
            <a:picLocks noChangeAspect="1"/>
          </p:cNvPicPr>
          <p:nvPr/>
        </p:nvPicPr>
        <p:blipFill>
          <a:blip r:embed="rId3"/>
          <a:stretch>
            <a:fillRect/>
          </a:stretch>
        </p:blipFill>
        <p:spPr>
          <a:xfrm>
            <a:off x="374495" y="968835"/>
            <a:ext cx="11443010" cy="5387515"/>
          </a:xfrm>
          <a:prstGeom prst="rect">
            <a:avLst/>
          </a:prstGeom>
        </p:spPr>
      </p:pic>
    </p:spTree>
    <p:extLst>
      <p:ext uri="{BB962C8B-B14F-4D97-AF65-F5344CB8AC3E}">
        <p14:creationId xmlns:p14="http://schemas.microsoft.com/office/powerpoint/2010/main" val="3973591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6C9C-1803-41BB-B70A-72B272BD28E9}"/>
              </a:ext>
            </a:extLst>
          </p:cNvPr>
          <p:cNvSpPr>
            <a:spLocks noGrp="1"/>
          </p:cNvSpPr>
          <p:nvPr>
            <p:ph type="title"/>
          </p:nvPr>
        </p:nvSpPr>
        <p:spPr>
          <a:xfrm>
            <a:off x="179832" y="165735"/>
            <a:ext cx="10957560" cy="688699"/>
          </a:xfrm>
        </p:spPr>
        <p:txBody>
          <a:bodyPr>
            <a:normAutofit/>
          </a:bodyPr>
          <a:lstStyle/>
          <a:p>
            <a:r>
              <a:rPr lang="en-US"/>
              <a:t>eSight: Data Center O&amp;M Management Platform</a:t>
            </a:r>
          </a:p>
        </p:txBody>
      </p:sp>
      <p:pic>
        <p:nvPicPr>
          <p:cNvPr id="3" name="Picture 2">
            <a:extLst>
              <a:ext uri="{FF2B5EF4-FFF2-40B4-BE49-F238E27FC236}">
                <a16:creationId xmlns:a16="http://schemas.microsoft.com/office/drawing/2014/main" id="{A3B6CF3F-55CA-41CD-80BB-99BC44F855AC}"/>
              </a:ext>
            </a:extLst>
          </p:cNvPr>
          <p:cNvPicPr>
            <a:picLocks noChangeAspect="1"/>
          </p:cNvPicPr>
          <p:nvPr/>
        </p:nvPicPr>
        <p:blipFill>
          <a:blip r:embed="rId3"/>
          <a:stretch>
            <a:fillRect/>
          </a:stretch>
        </p:blipFill>
        <p:spPr>
          <a:xfrm>
            <a:off x="576262" y="1171575"/>
            <a:ext cx="11039475" cy="5072611"/>
          </a:xfrm>
          <a:prstGeom prst="rect">
            <a:avLst/>
          </a:prstGeom>
        </p:spPr>
      </p:pic>
    </p:spTree>
    <p:extLst>
      <p:ext uri="{BB962C8B-B14F-4D97-AF65-F5344CB8AC3E}">
        <p14:creationId xmlns:p14="http://schemas.microsoft.com/office/powerpoint/2010/main" val="1732791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6C9C-1803-41BB-B70A-72B272BD28E9}"/>
              </a:ext>
            </a:extLst>
          </p:cNvPr>
          <p:cNvSpPr>
            <a:spLocks noGrp="1"/>
          </p:cNvSpPr>
          <p:nvPr>
            <p:ph type="title"/>
          </p:nvPr>
        </p:nvSpPr>
        <p:spPr>
          <a:xfrm>
            <a:off x="179832" y="165735"/>
            <a:ext cx="11478768" cy="688699"/>
          </a:xfrm>
        </p:spPr>
        <p:txBody>
          <a:bodyPr>
            <a:normAutofit fontScale="90000"/>
          </a:bodyPr>
          <a:lstStyle/>
          <a:p>
            <a:r>
              <a:rPr lang="en-US"/>
              <a:t>OceanStor DJ: Storage Automation &amp; Provisioning Service Engine</a:t>
            </a:r>
          </a:p>
        </p:txBody>
      </p:sp>
      <p:pic>
        <p:nvPicPr>
          <p:cNvPr id="7" name="Picture 6">
            <a:extLst>
              <a:ext uri="{FF2B5EF4-FFF2-40B4-BE49-F238E27FC236}">
                <a16:creationId xmlns:a16="http://schemas.microsoft.com/office/drawing/2014/main" id="{454C9ADE-3C66-40F1-9A11-0A4C9E4FB8EA}"/>
              </a:ext>
            </a:extLst>
          </p:cNvPr>
          <p:cNvPicPr>
            <a:picLocks noChangeAspect="1"/>
          </p:cNvPicPr>
          <p:nvPr/>
        </p:nvPicPr>
        <p:blipFill>
          <a:blip r:embed="rId3"/>
          <a:stretch>
            <a:fillRect/>
          </a:stretch>
        </p:blipFill>
        <p:spPr>
          <a:xfrm>
            <a:off x="694753" y="1032885"/>
            <a:ext cx="10963847" cy="4935065"/>
          </a:xfrm>
          <a:prstGeom prst="rect">
            <a:avLst/>
          </a:prstGeom>
        </p:spPr>
      </p:pic>
    </p:spTree>
    <p:extLst>
      <p:ext uri="{BB962C8B-B14F-4D97-AF65-F5344CB8AC3E}">
        <p14:creationId xmlns:p14="http://schemas.microsoft.com/office/powerpoint/2010/main" val="1426647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5400000">
            <a:off x="5021431" y="3081192"/>
            <a:ext cx="1726823" cy="1027977"/>
          </a:xfrm>
          <a:prstGeom prst="trapezoid">
            <a:avLst>
              <a:gd name="adj" fmla="val 48626"/>
            </a:avLst>
          </a:prstGeom>
          <a:gradFill flip="none" rotWithShape="1">
            <a:gsLst>
              <a:gs pos="0">
                <a:srgbClr val="00B0F0">
                  <a:alpha val="2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endParaRPr lang="zh-CN" altLang="en-US" sz="900" b="1" kern="0">
              <a:latin typeface="Arial" panose="020B0604020202020204" pitchFamily="34" charset="0"/>
              <a:ea typeface="微软雅黑" pitchFamily="34" charset="-122"/>
              <a:cs typeface="Arial" panose="020B0604020202020204" pitchFamily="34" charset="0"/>
            </a:endParaRPr>
          </a:p>
        </p:txBody>
      </p:sp>
      <p:sp>
        <p:nvSpPr>
          <p:cNvPr id="122" name="矩形 121"/>
          <p:cNvSpPr/>
          <p:nvPr/>
        </p:nvSpPr>
        <p:spPr>
          <a:xfrm>
            <a:off x="6410580" y="4904840"/>
            <a:ext cx="5592944" cy="977981"/>
          </a:xfrm>
          <a:prstGeom prst="rect">
            <a:avLst/>
          </a:prstGeom>
          <a:gradFill flip="none" rotWithShape="1">
            <a:gsLst>
              <a:gs pos="0">
                <a:srgbClr val="00B0F0">
                  <a:alpha val="1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latin typeface="Arial" panose="020B0604020202020204" pitchFamily="34" charset="0"/>
              <a:ea typeface="微软雅黑" pitchFamily="34" charset="-122"/>
              <a:cs typeface="Arial" panose="020B0604020202020204" pitchFamily="34" charset="0"/>
              <a:sym typeface="Gill Sans"/>
            </a:endParaRPr>
          </a:p>
        </p:txBody>
      </p:sp>
      <p:sp>
        <p:nvSpPr>
          <p:cNvPr id="121" name="矩形 120"/>
          <p:cNvSpPr/>
          <p:nvPr/>
        </p:nvSpPr>
        <p:spPr>
          <a:xfrm>
            <a:off x="6424475" y="3226619"/>
            <a:ext cx="5592944" cy="707349"/>
          </a:xfrm>
          <a:prstGeom prst="rect">
            <a:avLst/>
          </a:prstGeom>
          <a:gradFill flip="none" rotWithShape="1">
            <a:gsLst>
              <a:gs pos="0">
                <a:srgbClr val="00B0F0">
                  <a:alpha val="1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latin typeface="Arial" panose="020B0604020202020204" pitchFamily="34" charset="0"/>
              <a:ea typeface="微软雅黑" pitchFamily="34" charset="-122"/>
              <a:cs typeface="Arial" panose="020B0604020202020204" pitchFamily="34" charset="0"/>
              <a:sym typeface="Gill Sans"/>
            </a:endParaRPr>
          </a:p>
        </p:txBody>
      </p:sp>
      <p:sp>
        <p:nvSpPr>
          <p:cNvPr id="120" name="矩形 119"/>
          <p:cNvSpPr/>
          <p:nvPr/>
        </p:nvSpPr>
        <p:spPr>
          <a:xfrm>
            <a:off x="6410395" y="1598401"/>
            <a:ext cx="5593068" cy="1366492"/>
          </a:xfrm>
          <a:prstGeom prst="rect">
            <a:avLst/>
          </a:prstGeom>
          <a:gradFill flip="none" rotWithShape="1">
            <a:gsLst>
              <a:gs pos="0">
                <a:srgbClr val="00B0F0">
                  <a:alpha val="1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solidFill>
                <a:srgbClr val="144E62"/>
              </a:solidFill>
              <a:latin typeface="Arial" panose="020B0604020202020204" pitchFamily="34" charset="0"/>
              <a:ea typeface="微软雅黑" pitchFamily="34" charset="-122"/>
              <a:cs typeface="Arial" panose="020B0604020202020204" pitchFamily="34" charset="0"/>
              <a:sym typeface="Gill Sans"/>
            </a:endParaRPr>
          </a:p>
        </p:txBody>
      </p:sp>
      <p:grpSp>
        <p:nvGrpSpPr>
          <p:cNvPr id="4" name="组合 33"/>
          <p:cNvGrpSpPr/>
          <p:nvPr/>
        </p:nvGrpSpPr>
        <p:grpSpPr>
          <a:xfrm>
            <a:off x="398425" y="1001419"/>
            <a:ext cx="5060379" cy="1582757"/>
            <a:chOff x="149995" y="3062647"/>
            <a:chExt cx="5537230" cy="2362166"/>
          </a:xfrm>
        </p:grpSpPr>
        <p:sp>
          <p:nvSpPr>
            <p:cNvPr id="3" name="左右箭头 2"/>
            <p:cNvSpPr/>
            <p:nvPr/>
          </p:nvSpPr>
          <p:spPr>
            <a:xfrm>
              <a:off x="4565275" y="5172402"/>
              <a:ext cx="362705" cy="166016"/>
            </a:xfrm>
            <a:prstGeom prst="leftRightArrow">
              <a:avLst/>
            </a:prstGeom>
            <a:gradFill>
              <a:gsLst>
                <a:gs pos="0">
                  <a:srgbClr val="2298F0">
                    <a:alpha val="30000"/>
                  </a:srgbClr>
                </a:gs>
                <a:gs pos="100000">
                  <a:srgbClr val="2298F0">
                    <a:alpha val="26000"/>
                  </a:srgbClr>
                </a:gs>
              </a:gsLst>
              <a:lin ang="5400000" scaled="0"/>
            </a:gradFill>
            <a:ln>
              <a:noFill/>
            </a:ln>
          </p:spPr>
          <p:txBody>
            <a:bodyPr vert="horz" wrap="square" lIns="91416" tIns="45708" rIns="91416" bIns="45708" numCol="1" anchor="t" anchorCtr="0" compatLnSpc="1">
              <a:prstTxWarp prst="textNoShape">
                <a:avLst/>
              </a:prstTxWarp>
            </a:bodyPr>
            <a:lstStyle/>
            <a:p>
              <a:pPr defTabSz="1219078"/>
              <a:endParaRPr lang="zh-CN" altLang="en-US" sz="1400">
                <a:solidFill>
                  <a:schemeClr val="bg2">
                    <a:lumMod val="10000"/>
                  </a:schemeClr>
                </a:solidFill>
                <a:latin typeface="Arial" panose="020B0604020202020204" pitchFamily="34" charset="0"/>
                <a:ea typeface="微软雅黑" pitchFamily="34" charset="-122"/>
                <a:cs typeface="Arial" panose="020B0604020202020204" pitchFamily="34" charset="0"/>
              </a:endParaRPr>
            </a:p>
          </p:txBody>
        </p:sp>
        <p:grpSp>
          <p:nvGrpSpPr>
            <p:cNvPr id="8" name="组合 3"/>
            <p:cNvGrpSpPr/>
            <p:nvPr/>
          </p:nvGrpSpPr>
          <p:grpSpPr>
            <a:xfrm>
              <a:off x="4854180" y="4459364"/>
              <a:ext cx="705000" cy="929118"/>
              <a:chOff x="4954422" y="4561691"/>
              <a:chExt cx="1099689" cy="1188845"/>
            </a:xfrm>
          </p:grpSpPr>
          <p:sp>
            <p:nvSpPr>
              <p:cNvPr id="5" name="Freeform 8"/>
              <p:cNvSpPr>
                <a:spLocks/>
              </p:cNvSpPr>
              <p:nvPr/>
            </p:nvSpPr>
            <p:spPr bwMode="auto">
              <a:xfrm>
                <a:off x="4954422" y="5219306"/>
                <a:ext cx="1099689" cy="531230"/>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algn="ctr" defTabSz="914126">
                  <a:defRPr/>
                </a:pPr>
                <a:r>
                  <a:rPr lang="en-US" altLang="zh-CN" sz="800" kern="0">
                    <a:solidFill>
                      <a:schemeClr val="bg2">
                        <a:lumMod val="25000"/>
                      </a:schemeClr>
                    </a:solidFill>
                    <a:latin typeface="Arial" panose="020B0604020202020204" pitchFamily="34" charset="0"/>
                    <a:ea typeface="微软雅黑" pitchFamily="34" charset="-122"/>
                    <a:cs typeface="Arial" panose="020B0604020202020204" pitchFamily="34" charset="0"/>
                  </a:rPr>
                  <a:t>Edge cloud</a:t>
                </a:r>
                <a:endParaRPr lang="zh-CN" altLang="en-US" sz="800" kern="0">
                  <a:solidFill>
                    <a:schemeClr val="bg2">
                      <a:lumMod val="25000"/>
                    </a:schemeClr>
                  </a:solidFill>
                  <a:latin typeface="Arial" panose="020B0604020202020204" pitchFamily="34" charset="0"/>
                  <a:ea typeface="微软雅黑" pitchFamily="34" charset="-122"/>
                  <a:cs typeface="Arial" panose="020B0604020202020204" pitchFamily="34" charset="0"/>
                </a:endParaRPr>
              </a:p>
            </p:txBody>
          </p:sp>
          <p:sp>
            <p:nvSpPr>
              <p:cNvPr id="6" name="Freeform 8"/>
              <p:cNvSpPr>
                <a:spLocks/>
              </p:cNvSpPr>
              <p:nvPr/>
            </p:nvSpPr>
            <p:spPr bwMode="auto">
              <a:xfrm>
                <a:off x="5049372" y="4561691"/>
                <a:ext cx="984557" cy="546691"/>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algn="ctr" defTabSz="914126">
                  <a:defRPr/>
                </a:pPr>
                <a:r>
                  <a:rPr lang="en-US" altLang="zh-CN" sz="800" kern="0">
                    <a:solidFill>
                      <a:schemeClr val="bg2">
                        <a:lumMod val="25000"/>
                      </a:schemeClr>
                    </a:solidFill>
                    <a:latin typeface="Arial" panose="020B0604020202020204" pitchFamily="34" charset="0"/>
                    <a:ea typeface="微软雅黑" pitchFamily="34" charset="-122"/>
                    <a:cs typeface="Arial" panose="020B0604020202020204" pitchFamily="34" charset="0"/>
                  </a:rPr>
                  <a:t>Public cloud</a:t>
                </a:r>
                <a:endParaRPr lang="zh-CN" altLang="en-US" sz="800" kern="0">
                  <a:solidFill>
                    <a:schemeClr val="bg2">
                      <a:lumMod val="25000"/>
                    </a:schemeClr>
                  </a:solidFill>
                  <a:latin typeface="Arial" panose="020B0604020202020204" pitchFamily="34" charset="0"/>
                  <a:ea typeface="微软雅黑" pitchFamily="34" charset="-122"/>
                  <a:cs typeface="Arial" panose="020B0604020202020204" pitchFamily="34" charset="0"/>
                </a:endParaRPr>
              </a:p>
            </p:txBody>
          </p:sp>
        </p:grpSp>
        <p:sp>
          <p:nvSpPr>
            <p:cNvPr id="7" name="左右箭头 6"/>
            <p:cNvSpPr/>
            <p:nvPr/>
          </p:nvSpPr>
          <p:spPr>
            <a:xfrm rot="18754242">
              <a:off x="4455142" y="4841901"/>
              <a:ext cx="656310" cy="177523"/>
            </a:xfrm>
            <a:prstGeom prst="leftRightArrow">
              <a:avLst/>
            </a:prstGeom>
            <a:gradFill>
              <a:gsLst>
                <a:gs pos="0">
                  <a:srgbClr val="2298F0">
                    <a:alpha val="30000"/>
                  </a:srgbClr>
                </a:gs>
                <a:gs pos="100000">
                  <a:srgbClr val="2298F0">
                    <a:alpha val="26000"/>
                  </a:srgbClr>
                </a:gs>
              </a:gsLst>
              <a:lin ang="5400000" scaled="0"/>
            </a:gradFill>
            <a:ln>
              <a:noFill/>
            </a:ln>
          </p:spPr>
          <p:txBody>
            <a:bodyPr vert="horz" wrap="square" lIns="91416" tIns="45708" rIns="91416" bIns="45708" numCol="1" anchor="t" anchorCtr="0" compatLnSpc="1">
              <a:prstTxWarp prst="textNoShape">
                <a:avLst/>
              </a:prstTxWarp>
            </a:bodyPr>
            <a:lstStyle/>
            <a:p>
              <a:pPr defTabSz="1219078"/>
              <a:endParaRPr lang="zh-CN" altLang="en-US" sz="1400">
                <a:solidFill>
                  <a:schemeClr val="bg2">
                    <a:lumMod val="10000"/>
                  </a:schemeClr>
                </a:solidFill>
                <a:latin typeface="Arial" panose="020B0604020202020204" pitchFamily="34" charset="0"/>
                <a:ea typeface="微软雅黑" pitchFamily="34" charset="-122"/>
                <a:cs typeface="Arial" panose="020B0604020202020204" pitchFamily="34" charset="0"/>
              </a:endParaRPr>
            </a:p>
          </p:txBody>
        </p:sp>
        <p:grpSp>
          <p:nvGrpSpPr>
            <p:cNvPr id="9" name="组合 449"/>
            <p:cNvGrpSpPr/>
            <p:nvPr/>
          </p:nvGrpSpPr>
          <p:grpSpPr>
            <a:xfrm>
              <a:off x="1139263" y="3062647"/>
              <a:ext cx="3284078" cy="2317582"/>
              <a:chOff x="1268868" y="2151246"/>
              <a:chExt cx="3888411" cy="2317582"/>
            </a:xfrm>
          </p:grpSpPr>
          <p:grpSp>
            <p:nvGrpSpPr>
              <p:cNvPr id="12" name="组合 386"/>
              <p:cNvGrpSpPr/>
              <p:nvPr/>
            </p:nvGrpSpPr>
            <p:grpSpPr>
              <a:xfrm>
                <a:off x="1268868" y="2151246"/>
                <a:ext cx="3888411" cy="2317582"/>
                <a:chOff x="404772" y="1650967"/>
                <a:chExt cx="4033010" cy="2317582"/>
              </a:xfrm>
            </p:grpSpPr>
            <p:grpSp>
              <p:nvGrpSpPr>
                <p:cNvPr id="34" name="组合 385"/>
                <p:cNvGrpSpPr/>
                <p:nvPr/>
              </p:nvGrpSpPr>
              <p:grpSpPr>
                <a:xfrm>
                  <a:off x="404774" y="2560778"/>
                  <a:ext cx="4033008" cy="1407771"/>
                  <a:chOff x="91764" y="2560778"/>
                  <a:chExt cx="4761058" cy="1407771"/>
                </a:xfrm>
              </p:grpSpPr>
              <p:sp>
                <p:nvSpPr>
                  <p:cNvPr id="19" name="矩形 18"/>
                  <p:cNvSpPr/>
                  <p:nvPr/>
                </p:nvSpPr>
                <p:spPr>
                  <a:xfrm>
                    <a:off x="117302" y="3181833"/>
                    <a:ext cx="4735520" cy="786716"/>
                  </a:xfrm>
                  <a:prstGeom prst="rect">
                    <a:avLst/>
                  </a:prstGeom>
                  <a:gradFill flip="none" rotWithShape="1">
                    <a:gsLst>
                      <a:gs pos="0">
                        <a:srgbClr val="00B0F0">
                          <a:alpha val="50000"/>
                        </a:srgbClr>
                      </a:gs>
                      <a:gs pos="55000">
                        <a:srgbClr val="21DFE9">
                          <a:alpha val="10000"/>
                        </a:srgbClr>
                      </a:gs>
                      <a:gs pos="100000">
                        <a:srgbClr val="21DFE9">
                          <a:alpha val="5000"/>
                        </a:srgbClr>
                      </a:gs>
                    </a:gsLst>
                    <a:lin ang="162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defTabSz="914126">
                      <a:defRPr/>
                    </a:pPr>
                    <a:endParaRPr lang="zh-CN" altLang="en-US" sz="900" kern="0">
                      <a:solidFill>
                        <a:schemeClr val="bg2">
                          <a:lumMod val="25000"/>
                        </a:schemeClr>
                      </a:solidFill>
                      <a:latin typeface="Arial" panose="020B0604020202020204" pitchFamily="34" charset="0"/>
                      <a:ea typeface="微软雅黑" pitchFamily="34" charset="-122"/>
                      <a:cs typeface="Arial" panose="020B0604020202020204" pitchFamily="34" charset="0"/>
                      <a:sym typeface="Gill Sans"/>
                    </a:endParaRPr>
                  </a:p>
                </p:txBody>
              </p:sp>
              <p:sp>
                <p:nvSpPr>
                  <p:cNvPr id="20" name="文本框 44"/>
                  <p:cNvSpPr txBox="1"/>
                  <p:nvPr/>
                </p:nvSpPr>
                <p:spPr>
                  <a:xfrm>
                    <a:off x="1925451" y="3278408"/>
                    <a:ext cx="737004" cy="229608"/>
                  </a:xfrm>
                  <a:prstGeom prst="rect">
                    <a:avLst/>
                  </a:prstGeom>
                  <a:noFill/>
                </p:spPr>
                <p:txBody>
                  <a:bodyPr wrap="squar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1000" b="1" kern="0">
                        <a:solidFill>
                          <a:srgbClr val="144E62"/>
                        </a:solidFill>
                        <a:latin typeface="Arial" panose="020B0604020202020204" pitchFamily="34" charset="0"/>
                        <a:ea typeface="微软雅黑" pitchFamily="34" charset="-122"/>
                      </a:rPr>
                      <a:t>Block</a:t>
                    </a:r>
                    <a:endParaRPr lang="zh-CN" altLang="en-US" sz="1000" b="1" kern="0">
                      <a:solidFill>
                        <a:srgbClr val="144E62"/>
                      </a:solidFill>
                      <a:latin typeface="Arial" panose="020B0604020202020204" pitchFamily="34" charset="0"/>
                      <a:ea typeface="微软雅黑" pitchFamily="34" charset="-122"/>
                    </a:endParaRPr>
                  </a:p>
                </p:txBody>
              </p:sp>
              <p:sp>
                <p:nvSpPr>
                  <p:cNvPr id="21" name="文本框 101"/>
                  <p:cNvSpPr txBox="1"/>
                  <p:nvPr/>
                </p:nvSpPr>
                <p:spPr>
                  <a:xfrm>
                    <a:off x="4026403" y="3278408"/>
                    <a:ext cx="630483" cy="229608"/>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1000" b="1" kern="0">
                        <a:solidFill>
                          <a:srgbClr val="144E62"/>
                        </a:solidFill>
                        <a:latin typeface="Arial" panose="020B0604020202020204" pitchFamily="34" charset="0"/>
                        <a:ea typeface="微软雅黑" pitchFamily="34" charset="-122"/>
                      </a:rPr>
                      <a:t>Object</a:t>
                    </a:r>
                    <a:endParaRPr lang="zh-CN" altLang="en-US" sz="1000" b="1" kern="0">
                      <a:solidFill>
                        <a:srgbClr val="144E62"/>
                      </a:solidFill>
                      <a:latin typeface="Arial" panose="020B0604020202020204" pitchFamily="34" charset="0"/>
                      <a:ea typeface="微软雅黑" pitchFamily="34" charset="-122"/>
                    </a:endParaRPr>
                  </a:p>
                </p:txBody>
              </p:sp>
              <p:sp>
                <p:nvSpPr>
                  <p:cNvPr id="22" name="文本框 102"/>
                  <p:cNvSpPr txBox="1"/>
                  <p:nvPr/>
                </p:nvSpPr>
                <p:spPr>
                  <a:xfrm>
                    <a:off x="3062236" y="3278408"/>
                    <a:ext cx="564384" cy="229608"/>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1000" b="1" kern="0">
                        <a:solidFill>
                          <a:srgbClr val="144E62"/>
                        </a:solidFill>
                        <a:latin typeface="Arial" panose="020B0604020202020204" pitchFamily="34" charset="0"/>
                        <a:ea typeface="微软雅黑" pitchFamily="34" charset="-122"/>
                      </a:rPr>
                      <a:t>HDFS</a:t>
                    </a:r>
                    <a:endParaRPr lang="zh-CN" altLang="en-US" sz="1000" b="1" kern="0">
                      <a:solidFill>
                        <a:srgbClr val="144E62"/>
                      </a:solidFill>
                      <a:latin typeface="Arial" panose="020B0604020202020204" pitchFamily="34" charset="0"/>
                      <a:ea typeface="微软雅黑" pitchFamily="34" charset="-122"/>
                    </a:endParaRPr>
                  </a:p>
                </p:txBody>
              </p:sp>
              <p:sp>
                <p:nvSpPr>
                  <p:cNvPr id="23" name="文本框 102"/>
                  <p:cNvSpPr txBox="1"/>
                  <p:nvPr/>
                </p:nvSpPr>
                <p:spPr>
                  <a:xfrm>
                    <a:off x="290340" y="3278408"/>
                    <a:ext cx="348292" cy="229608"/>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1000" b="1" kern="0">
                        <a:solidFill>
                          <a:srgbClr val="144E62"/>
                        </a:solidFill>
                        <a:latin typeface="Arial" panose="020B0604020202020204" pitchFamily="34" charset="0"/>
                        <a:ea typeface="微软雅黑" pitchFamily="34" charset="-122"/>
                      </a:rPr>
                      <a:t>File</a:t>
                    </a:r>
                    <a:endParaRPr lang="zh-CN" altLang="en-US" sz="1000" b="1" kern="0">
                      <a:solidFill>
                        <a:srgbClr val="144E62"/>
                      </a:solidFill>
                      <a:latin typeface="Arial" panose="020B0604020202020204" pitchFamily="34" charset="0"/>
                      <a:ea typeface="微软雅黑" pitchFamily="34" charset="-122"/>
                    </a:endParaRPr>
                  </a:p>
                </p:txBody>
              </p:sp>
              <p:sp>
                <p:nvSpPr>
                  <p:cNvPr id="24" name="文本框 102"/>
                  <p:cNvSpPr txBox="1"/>
                  <p:nvPr/>
                </p:nvSpPr>
                <p:spPr>
                  <a:xfrm>
                    <a:off x="1230766" y="3278408"/>
                    <a:ext cx="294904" cy="229608"/>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1000" b="1" kern="0">
                        <a:solidFill>
                          <a:srgbClr val="144E62"/>
                        </a:solidFill>
                        <a:latin typeface="Arial" panose="020B0604020202020204" pitchFamily="34" charset="0"/>
                        <a:ea typeface="微软雅黑" pitchFamily="34" charset="-122"/>
                      </a:rPr>
                      <a:t>DB</a:t>
                    </a:r>
                    <a:endParaRPr lang="zh-CN" altLang="en-US" sz="1000" b="1" kern="0">
                      <a:solidFill>
                        <a:srgbClr val="144E62"/>
                      </a:solidFill>
                      <a:latin typeface="Arial" panose="020B0604020202020204" pitchFamily="34" charset="0"/>
                      <a:ea typeface="微软雅黑" pitchFamily="34" charset="-122"/>
                    </a:endParaRPr>
                  </a:p>
                </p:txBody>
              </p:sp>
              <p:sp>
                <p:nvSpPr>
                  <p:cNvPr id="25" name="TextBox 67"/>
                  <p:cNvSpPr txBox="1"/>
                  <p:nvPr/>
                </p:nvSpPr>
                <p:spPr>
                  <a:xfrm>
                    <a:off x="1308750" y="3680516"/>
                    <a:ext cx="1917844" cy="229608"/>
                  </a:xfrm>
                  <a:prstGeom prst="rect">
                    <a:avLst/>
                  </a:prstGeom>
                  <a:noFill/>
                </p:spPr>
                <p:txBody>
                  <a:bodyPr wrap="square" lIns="0" tIns="0" rIns="0" bIns="0" rtlCol="0">
                    <a:spAutoFit/>
                  </a:bodyPr>
                  <a:lstStyle/>
                  <a:p>
                    <a:pPr algn="ctr" defTabSz="914126">
                      <a:defRPr/>
                    </a:pPr>
                    <a:r>
                      <a:rPr lang="en-US" altLang="zh-CN" sz="1000" b="1" kern="0">
                        <a:latin typeface="Arial" panose="020B0604020202020204" pitchFamily="34" charset="0"/>
                        <a:ea typeface="微软雅黑" pitchFamily="34" charset="-122"/>
                        <a:cs typeface="Arial" panose="020B0604020202020204" pitchFamily="34" charset="0"/>
                      </a:rPr>
                      <a:t>Multi protocol</a:t>
                    </a:r>
                  </a:p>
                </p:txBody>
              </p:sp>
              <p:sp>
                <p:nvSpPr>
                  <p:cNvPr id="26" name="矩形 25"/>
                  <p:cNvSpPr/>
                  <p:nvPr/>
                </p:nvSpPr>
                <p:spPr>
                  <a:xfrm>
                    <a:off x="91764" y="2560778"/>
                    <a:ext cx="2460217" cy="573727"/>
                  </a:xfrm>
                  <a:prstGeom prst="rect">
                    <a:avLst/>
                  </a:prstGeom>
                  <a:gradFill flip="none" rotWithShape="1">
                    <a:gsLst>
                      <a:gs pos="0">
                        <a:srgbClr val="00B0F0">
                          <a:alpha val="50000"/>
                        </a:srgbClr>
                      </a:gs>
                      <a:gs pos="55000">
                        <a:srgbClr val="21DFE9">
                          <a:alpha val="10000"/>
                        </a:srgbClr>
                      </a:gs>
                      <a:gs pos="100000">
                        <a:srgbClr val="21DFE9">
                          <a:alpha val="5000"/>
                        </a:srgbClr>
                      </a:gs>
                    </a:gsLst>
                    <a:lin ang="162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algn="ctr" defTabSz="914126">
                      <a:defRPr/>
                    </a:pPr>
                    <a:r>
                      <a:rPr lang="en-US" altLang="zh-CN" sz="900" b="1" kern="0">
                        <a:latin typeface="Arial" panose="020B0604020202020204" pitchFamily="34" charset="0"/>
                        <a:ea typeface="微软雅黑" pitchFamily="34" charset="-122"/>
                        <a:cs typeface="Arial" panose="020B0604020202020204" pitchFamily="34" charset="0"/>
                        <a:sym typeface="Gill Sans"/>
                      </a:rPr>
                      <a:t>Traditional workloads</a:t>
                    </a:r>
                  </a:p>
                  <a:p>
                    <a:pPr algn="ctr" defTabSz="914126">
                      <a:defRPr/>
                    </a:pPr>
                    <a:r>
                      <a:rPr lang="en-US" altLang="zh-CN" sz="1000" kern="0">
                        <a:latin typeface="Arial" panose="020B0604020202020204" pitchFamily="34" charset="0"/>
                        <a:ea typeface="微软雅黑" pitchFamily="34" charset="-122"/>
                        <a:cs typeface="Arial" panose="020B0604020202020204" pitchFamily="34" charset="0"/>
                        <a:sym typeface="Gill Sans"/>
                      </a:rPr>
                      <a:t>DB</a:t>
                    </a:r>
                    <a:endParaRPr lang="zh-CN" altLang="en-US" sz="1000" kern="0">
                      <a:latin typeface="Arial" panose="020B0604020202020204" pitchFamily="34" charset="0"/>
                      <a:ea typeface="微软雅黑" pitchFamily="34" charset="-122"/>
                      <a:cs typeface="Arial" panose="020B0604020202020204" pitchFamily="34" charset="0"/>
                      <a:sym typeface="Gill Sans"/>
                    </a:endParaRPr>
                  </a:p>
                </p:txBody>
              </p:sp>
              <p:sp>
                <p:nvSpPr>
                  <p:cNvPr id="27" name="矩形 26"/>
                  <p:cNvSpPr/>
                  <p:nvPr/>
                </p:nvSpPr>
                <p:spPr>
                  <a:xfrm>
                    <a:off x="2530828" y="2560778"/>
                    <a:ext cx="2321994" cy="573727"/>
                  </a:xfrm>
                  <a:prstGeom prst="rect">
                    <a:avLst/>
                  </a:prstGeom>
                  <a:gradFill flip="none" rotWithShape="1">
                    <a:gsLst>
                      <a:gs pos="0">
                        <a:srgbClr val="00B0F0">
                          <a:alpha val="50000"/>
                        </a:srgbClr>
                      </a:gs>
                      <a:gs pos="55000">
                        <a:srgbClr val="21DFE9">
                          <a:alpha val="10000"/>
                        </a:srgbClr>
                      </a:gs>
                      <a:gs pos="100000">
                        <a:srgbClr val="21DFE9">
                          <a:alpha val="5000"/>
                        </a:srgbClr>
                      </a:gs>
                    </a:gsLst>
                    <a:lin ang="162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algn="ctr" defTabSz="914126">
                      <a:defRPr/>
                    </a:pPr>
                    <a:r>
                      <a:rPr lang="en-US" altLang="zh-CN" sz="900" b="1" kern="0">
                        <a:latin typeface="Arial" panose="020B0604020202020204" pitchFamily="34" charset="0"/>
                        <a:ea typeface="微软雅黑" pitchFamily="34" charset="-122"/>
                        <a:cs typeface="Arial" panose="020B0604020202020204" pitchFamily="34" charset="0"/>
                        <a:sym typeface="Gill Sans"/>
                      </a:rPr>
                      <a:t>Emerging workloads</a:t>
                    </a:r>
                  </a:p>
                  <a:p>
                    <a:pPr algn="ctr" defTabSz="914126">
                      <a:defRPr/>
                    </a:pPr>
                    <a:r>
                      <a:rPr lang="en-US" altLang="zh-CN" sz="1000" kern="0">
                        <a:latin typeface="Arial" panose="020B0604020202020204" pitchFamily="34" charset="0"/>
                        <a:ea typeface="微软雅黑" pitchFamily="34" charset="-122"/>
                        <a:cs typeface="Arial" panose="020B0604020202020204" pitchFamily="34" charset="0"/>
                        <a:sym typeface="Gill Sans"/>
                      </a:rPr>
                      <a:t>Container, AI, &amp; </a:t>
                    </a:r>
                    <a:r>
                      <a:rPr lang="en-US" altLang="zh-CN" sz="1000" kern="0" err="1">
                        <a:latin typeface="Arial" panose="020B0604020202020204" pitchFamily="34" charset="0"/>
                        <a:ea typeface="微软雅黑" pitchFamily="34" charset="-122"/>
                        <a:cs typeface="Arial" panose="020B0604020202020204" pitchFamily="34" charset="0"/>
                        <a:sym typeface="Gill Sans"/>
                      </a:rPr>
                      <a:t>IoT</a:t>
                    </a:r>
                    <a:endParaRPr lang="en-US" altLang="zh-CN" sz="1000" kern="0">
                      <a:latin typeface="Arial" panose="020B0604020202020204" pitchFamily="34" charset="0"/>
                      <a:ea typeface="微软雅黑" pitchFamily="34" charset="-122"/>
                      <a:cs typeface="Arial" panose="020B0604020202020204" pitchFamily="34" charset="0"/>
                      <a:sym typeface="Gill Sans"/>
                    </a:endParaRPr>
                  </a:p>
                </p:txBody>
              </p:sp>
            </p:grpSp>
            <p:sp>
              <p:nvSpPr>
                <p:cNvPr id="13" name="矩形 12"/>
                <p:cNvSpPr/>
                <p:nvPr/>
              </p:nvSpPr>
              <p:spPr>
                <a:xfrm>
                  <a:off x="1801857" y="1650967"/>
                  <a:ext cx="1187906" cy="367374"/>
                </a:xfrm>
                <a:prstGeom prst="rect">
                  <a:avLst/>
                </a:prstGeom>
              </p:spPr>
              <p:txBody>
                <a:bodyPr wrap="square">
                  <a:spAutoFit/>
                </a:bodyPr>
                <a:lstStyle/>
                <a:p>
                  <a:pPr algn="ctr" defTabSz="914126"/>
                  <a:r>
                    <a:rPr lang="en-US" altLang="zh-CN" sz="1000" b="1" kern="0">
                      <a:solidFill>
                        <a:srgbClr val="144E62"/>
                      </a:solidFill>
                      <a:latin typeface="Arial" panose="020B0604020202020204" pitchFamily="34" charset="0"/>
                      <a:ea typeface="微软雅黑" pitchFamily="34" charset="-122"/>
                      <a:cs typeface="Arial" panose="020B0604020202020204" pitchFamily="34" charset="0"/>
                    </a:rPr>
                    <a:t>Reliability</a:t>
                  </a:r>
                </a:p>
              </p:txBody>
            </p:sp>
            <p:sp>
              <p:nvSpPr>
                <p:cNvPr id="14" name="矩形 13"/>
                <p:cNvSpPr/>
                <p:nvPr/>
              </p:nvSpPr>
              <p:spPr>
                <a:xfrm>
                  <a:off x="620797" y="1650967"/>
                  <a:ext cx="813722" cy="367374"/>
                </a:xfrm>
                <a:prstGeom prst="rect">
                  <a:avLst/>
                </a:prstGeom>
              </p:spPr>
              <p:txBody>
                <a:bodyPr wrap="square">
                  <a:spAutoFit/>
                </a:bodyPr>
                <a:lstStyle/>
                <a:p>
                  <a:pPr algn="ctr" defTabSz="914126">
                    <a:defRPr/>
                  </a:pPr>
                  <a:r>
                    <a:rPr lang="en-US" altLang="zh-CN" sz="1000" b="1" kern="0">
                      <a:solidFill>
                        <a:srgbClr val="144E62"/>
                      </a:solidFill>
                      <a:latin typeface="Arial" panose="020B0604020202020204" pitchFamily="34" charset="0"/>
                      <a:ea typeface="微软雅黑" pitchFamily="34" charset="-122"/>
                      <a:cs typeface="Arial" panose="020B0604020202020204" pitchFamily="34" charset="0"/>
                    </a:rPr>
                    <a:t>Fast</a:t>
                  </a:r>
                </a:p>
              </p:txBody>
            </p:sp>
            <p:sp>
              <p:nvSpPr>
                <p:cNvPr id="15" name="矩形 14"/>
                <p:cNvSpPr/>
                <p:nvPr/>
              </p:nvSpPr>
              <p:spPr>
                <a:xfrm>
                  <a:off x="3340158" y="1650967"/>
                  <a:ext cx="833362" cy="367374"/>
                </a:xfrm>
                <a:prstGeom prst="rect">
                  <a:avLst/>
                </a:prstGeom>
              </p:spPr>
              <p:txBody>
                <a:bodyPr wrap="square">
                  <a:spAutoFit/>
                </a:bodyPr>
                <a:lstStyle/>
                <a:p>
                  <a:pPr algn="ctr" defTabSz="914126">
                    <a:defRPr/>
                  </a:pPr>
                  <a:r>
                    <a:rPr lang="en-US" altLang="zh-CN" sz="1000" b="1" kern="0">
                      <a:solidFill>
                        <a:srgbClr val="144E62"/>
                      </a:solidFill>
                      <a:latin typeface="Arial" panose="020B0604020202020204" pitchFamily="34" charset="0"/>
                      <a:ea typeface="微软雅黑" pitchFamily="34" charset="-122"/>
                      <a:cs typeface="Arial" panose="020B0604020202020204" pitchFamily="34" charset="0"/>
                    </a:rPr>
                    <a:t>Saving</a:t>
                  </a:r>
                </a:p>
              </p:txBody>
            </p:sp>
            <p:sp>
              <p:nvSpPr>
                <p:cNvPr id="16" name="上箭头 15"/>
                <p:cNvSpPr/>
                <p:nvPr/>
              </p:nvSpPr>
              <p:spPr>
                <a:xfrm>
                  <a:off x="1772924" y="1989367"/>
                  <a:ext cx="1245772" cy="692358"/>
                </a:xfrm>
                <a:prstGeom prst="upArrow">
                  <a:avLst/>
                </a:prstGeom>
                <a:gradFill flip="none" rotWithShape="1">
                  <a:gsLst>
                    <a:gs pos="0">
                      <a:srgbClr val="00B0F0">
                        <a:alpha val="51000"/>
                      </a:srgbClr>
                    </a:gs>
                    <a:gs pos="55000">
                      <a:srgbClr val="21DFE9">
                        <a:alpha val="10000"/>
                      </a:srgbClr>
                    </a:gs>
                    <a:gs pos="100000">
                      <a:srgbClr val="21DFE9">
                        <a:alpha val="5000"/>
                      </a:srgbClr>
                    </a:gs>
                  </a:gsLst>
                  <a:lin ang="540000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solidFill>
                      <a:srgbClr val="144E62"/>
                    </a:solidFill>
                    <a:latin typeface="Arial" panose="020B0604020202020204" pitchFamily="34" charset="0"/>
                    <a:ea typeface="微软雅黑" pitchFamily="34" charset="-122"/>
                    <a:cs typeface="Arial" panose="020B0604020202020204" pitchFamily="34" charset="0"/>
                    <a:sym typeface="Gill Sans"/>
                  </a:endParaRPr>
                </a:p>
              </p:txBody>
            </p:sp>
            <p:sp>
              <p:nvSpPr>
                <p:cNvPr id="17" name="上箭头 16"/>
                <p:cNvSpPr/>
                <p:nvPr/>
              </p:nvSpPr>
              <p:spPr>
                <a:xfrm>
                  <a:off x="404772" y="2009753"/>
                  <a:ext cx="1245772" cy="692358"/>
                </a:xfrm>
                <a:prstGeom prst="upArrow">
                  <a:avLst/>
                </a:prstGeom>
                <a:gradFill flip="none" rotWithShape="1">
                  <a:gsLst>
                    <a:gs pos="0">
                      <a:srgbClr val="00B0F0">
                        <a:alpha val="51000"/>
                      </a:srgbClr>
                    </a:gs>
                    <a:gs pos="55000">
                      <a:srgbClr val="21DFE9">
                        <a:alpha val="10000"/>
                      </a:srgbClr>
                    </a:gs>
                    <a:gs pos="100000">
                      <a:srgbClr val="21DFE9">
                        <a:alpha val="5000"/>
                      </a:srgbClr>
                    </a:gs>
                  </a:gsLst>
                  <a:lin ang="540000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solidFill>
                      <a:srgbClr val="144E62"/>
                    </a:solidFill>
                    <a:latin typeface="Arial" panose="020B0604020202020204" pitchFamily="34" charset="0"/>
                    <a:ea typeface="微软雅黑" pitchFamily="34" charset="-122"/>
                    <a:cs typeface="Arial" panose="020B0604020202020204" pitchFamily="34" charset="0"/>
                    <a:sym typeface="Gill Sans"/>
                  </a:endParaRPr>
                </a:p>
              </p:txBody>
            </p:sp>
            <p:sp>
              <p:nvSpPr>
                <p:cNvPr id="18" name="上箭头 17"/>
                <p:cNvSpPr/>
                <p:nvPr/>
              </p:nvSpPr>
              <p:spPr>
                <a:xfrm>
                  <a:off x="3133953" y="1991574"/>
                  <a:ext cx="1245772" cy="692358"/>
                </a:xfrm>
                <a:prstGeom prst="upArrow">
                  <a:avLst/>
                </a:prstGeom>
                <a:gradFill flip="none" rotWithShape="1">
                  <a:gsLst>
                    <a:gs pos="0">
                      <a:srgbClr val="00B0F0">
                        <a:alpha val="51000"/>
                      </a:srgbClr>
                    </a:gs>
                    <a:gs pos="55000">
                      <a:srgbClr val="21DFE9">
                        <a:alpha val="10000"/>
                      </a:srgbClr>
                    </a:gs>
                    <a:gs pos="100000">
                      <a:srgbClr val="21DFE9">
                        <a:alpha val="5000"/>
                      </a:srgbClr>
                    </a:gs>
                  </a:gsLst>
                  <a:lin ang="540000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solidFill>
                      <a:srgbClr val="144E62"/>
                    </a:solidFill>
                    <a:latin typeface="Arial" panose="020B0604020202020204" pitchFamily="34" charset="0"/>
                    <a:ea typeface="微软雅黑" pitchFamily="34" charset="-122"/>
                    <a:cs typeface="Arial" panose="020B0604020202020204" pitchFamily="34" charset="0"/>
                    <a:sym typeface="Gill Sans"/>
                  </a:endParaRPr>
                </a:p>
              </p:txBody>
            </p:sp>
          </p:grpSp>
          <p:sp>
            <p:nvSpPr>
              <p:cNvPr id="10" name="矩形 9"/>
              <p:cNvSpPr/>
              <p:nvPr/>
            </p:nvSpPr>
            <p:spPr>
              <a:xfrm>
                <a:off x="1289728" y="3683064"/>
                <a:ext cx="3867551" cy="378842"/>
              </a:xfrm>
              <a:prstGeom prst="rect">
                <a:avLst/>
              </a:prstGeom>
              <a:noFill/>
              <a:ln w="6350">
                <a:solidFill>
                  <a:srgbClr val="33CA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grpSp>
        <p:sp>
          <p:nvSpPr>
            <p:cNvPr id="28" name="矩形 27"/>
            <p:cNvSpPr/>
            <p:nvPr/>
          </p:nvSpPr>
          <p:spPr>
            <a:xfrm>
              <a:off x="229457" y="3912644"/>
              <a:ext cx="4266474" cy="621055"/>
            </a:xfrm>
            <a:prstGeom prst="rect">
              <a:avLst/>
            </a:prstGeom>
            <a:noFill/>
            <a:ln w="3175">
              <a:solidFill>
                <a:schemeClr val="accent5">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29" name="矩形 28"/>
            <p:cNvSpPr/>
            <p:nvPr/>
          </p:nvSpPr>
          <p:spPr>
            <a:xfrm>
              <a:off x="149995" y="3816874"/>
              <a:ext cx="1323626" cy="826807"/>
            </a:xfrm>
            <a:prstGeom prst="rect">
              <a:avLst/>
            </a:prstGeom>
          </p:spPr>
          <p:txBody>
            <a:bodyPr wrap="square" anchor="ctr">
              <a:spAutoFit/>
            </a:bodyPr>
            <a:lstStyle/>
            <a:p>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2</a:t>
              </a:r>
              <a:r>
                <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rPr>
                <a:t> </a:t>
              </a:r>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Converged critical workloads</a:t>
              </a:r>
              <a:endPar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endParaRPr>
            </a:p>
          </p:txBody>
        </p:sp>
        <p:sp>
          <p:nvSpPr>
            <p:cNvPr id="30" name="矩形 29"/>
            <p:cNvSpPr/>
            <p:nvPr/>
          </p:nvSpPr>
          <p:spPr>
            <a:xfrm>
              <a:off x="229457" y="4593513"/>
              <a:ext cx="4266474" cy="831299"/>
            </a:xfrm>
            <a:prstGeom prst="rect">
              <a:avLst/>
            </a:prstGeom>
            <a:noFill/>
            <a:ln w="3175">
              <a:solidFill>
                <a:schemeClr val="accent5">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31" name="矩形 30"/>
            <p:cNvSpPr/>
            <p:nvPr/>
          </p:nvSpPr>
          <p:spPr>
            <a:xfrm>
              <a:off x="167954" y="4708192"/>
              <a:ext cx="1098646" cy="597139"/>
            </a:xfrm>
            <a:prstGeom prst="rect">
              <a:avLst/>
            </a:prstGeom>
          </p:spPr>
          <p:txBody>
            <a:bodyPr wrap="square" anchor="ctr">
              <a:spAutoFit/>
            </a:bodyPr>
            <a:lstStyle/>
            <a:p>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1 Converged protocols</a:t>
              </a:r>
              <a:endPar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endParaRPr>
            </a:p>
          </p:txBody>
        </p:sp>
        <p:sp>
          <p:nvSpPr>
            <p:cNvPr id="32" name="矩形 31"/>
            <p:cNvSpPr/>
            <p:nvPr/>
          </p:nvSpPr>
          <p:spPr>
            <a:xfrm>
              <a:off x="4551396" y="3912645"/>
              <a:ext cx="1007775" cy="1512168"/>
            </a:xfrm>
            <a:prstGeom prst="rect">
              <a:avLst/>
            </a:prstGeom>
            <a:noFill/>
            <a:ln w="3175">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33" name="矩形 32"/>
            <p:cNvSpPr/>
            <p:nvPr/>
          </p:nvSpPr>
          <p:spPr>
            <a:xfrm>
              <a:off x="4551397" y="3890856"/>
              <a:ext cx="1135828" cy="597139"/>
            </a:xfrm>
            <a:prstGeom prst="rect">
              <a:avLst/>
            </a:prstGeom>
          </p:spPr>
          <p:txBody>
            <a:bodyPr wrap="square" anchor="ctr">
              <a:spAutoFit/>
            </a:bodyPr>
            <a:lstStyle/>
            <a:p>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3 Converged clouds</a:t>
              </a:r>
              <a:endPar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endParaRPr>
            </a:p>
          </p:txBody>
        </p:sp>
      </p:grpSp>
      <p:grpSp>
        <p:nvGrpSpPr>
          <p:cNvPr id="35" name="组合 59"/>
          <p:cNvGrpSpPr/>
          <p:nvPr/>
        </p:nvGrpSpPr>
        <p:grpSpPr>
          <a:xfrm>
            <a:off x="483136" y="2717340"/>
            <a:ext cx="4855963" cy="1741244"/>
            <a:chOff x="407301" y="7855313"/>
            <a:chExt cx="4889928" cy="2274772"/>
          </a:xfrm>
        </p:grpSpPr>
        <p:grpSp>
          <p:nvGrpSpPr>
            <p:cNvPr id="44" name="组合 32"/>
            <p:cNvGrpSpPr/>
            <p:nvPr/>
          </p:nvGrpSpPr>
          <p:grpSpPr>
            <a:xfrm>
              <a:off x="513303" y="8308213"/>
              <a:ext cx="3954068" cy="860168"/>
              <a:chOff x="3770672" y="3096426"/>
              <a:chExt cx="3954068" cy="1049179"/>
            </a:xfrm>
          </p:grpSpPr>
          <p:sp>
            <p:nvSpPr>
              <p:cNvPr id="36" name="矩形 35"/>
              <p:cNvSpPr/>
              <p:nvPr/>
            </p:nvSpPr>
            <p:spPr>
              <a:xfrm>
                <a:off x="3770672" y="3096426"/>
                <a:ext cx="3954068" cy="1049179"/>
              </a:xfrm>
              <a:prstGeom prst="rect">
                <a:avLst/>
              </a:pr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zh-CN" altLang="en-US" sz="900">
                  <a:solidFill>
                    <a:schemeClr val="tx1"/>
                  </a:solidFill>
                  <a:latin typeface="Arial" panose="020B0604020202020204" pitchFamily="34" charset="0"/>
                  <a:ea typeface="微软雅黑" pitchFamily="34" charset="-122"/>
                  <a:cs typeface="Arial" panose="020B0604020202020204" pitchFamily="34" charset="0"/>
                </a:endParaRPr>
              </a:p>
            </p:txBody>
          </p:sp>
          <p:pic>
            <p:nvPicPr>
              <p:cNvPr id="37" name="Picture 3"/>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542603" y="3622063"/>
                <a:ext cx="1024501" cy="311420"/>
              </a:xfrm>
              <a:prstGeom prst="rect">
                <a:avLst/>
              </a:prstGeom>
              <a:solidFill>
                <a:srgbClr val="FFFFFF"/>
              </a:solidFill>
              <a:ln w="9525">
                <a:noFill/>
                <a:miter lim="800000"/>
                <a:headEnd/>
                <a:tailEnd/>
              </a:ln>
            </p:spPr>
          </p:pic>
          <p:pic>
            <p:nvPicPr>
              <p:cNvPr id="38" name="Picture 3"/>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889216" y="3622063"/>
                <a:ext cx="1024501" cy="311421"/>
              </a:xfrm>
              <a:prstGeom prst="rect">
                <a:avLst/>
              </a:prstGeom>
              <a:solidFill>
                <a:srgbClr val="FFFFFF"/>
              </a:solidFill>
              <a:ln w="9525">
                <a:noFill/>
                <a:miter lim="800000"/>
                <a:headEnd/>
                <a:tailEnd/>
              </a:ln>
            </p:spPr>
          </p:pic>
          <p:pic>
            <p:nvPicPr>
              <p:cNvPr id="39" name="Picture 3"/>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49442" y="3629431"/>
                <a:ext cx="1024501" cy="311421"/>
              </a:xfrm>
              <a:prstGeom prst="rect">
                <a:avLst/>
              </a:prstGeom>
              <a:solidFill>
                <a:srgbClr val="FFFFFF"/>
              </a:solidFill>
              <a:ln w="9525">
                <a:noFill/>
                <a:miter lim="800000"/>
                <a:headEnd/>
                <a:tailEnd/>
              </a:ln>
            </p:spPr>
          </p:pic>
          <p:sp>
            <p:nvSpPr>
              <p:cNvPr id="40" name="文本框 278"/>
              <p:cNvSpPr txBox="1"/>
              <p:nvPr/>
            </p:nvSpPr>
            <p:spPr>
              <a:xfrm>
                <a:off x="3867343" y="3174785"/>
                <a:ext cx="3531872" cy="404503"/>
              </a:xfrm>
              <a:prstGeom prst="rect">
                <a:avLst/>
              </a:prstGeom>
              <a:noFill/>
            </p:spPr>
            <p:txBody>
              <a:bodyPr wrap="square" rtlCol="0">
                <a:spAutoFit/>
              </a:bodyPr>
              <a:lstStyle/>
              <a:p>
                <a:pPr algn="ctr" defTabSz="914103"/>
                <a:r>
                  <a:rPr kumimoji="1" lang="en-US" altLang="zh-CN" sz="1050" b="1">
                    <a:latin typeface="Arial" panose="020B0604020202020204" pitchFamily="34" charset="0"/>
                    <a:ea typeface="微软雅黑" pitchFamily="34" charset="-122"/>
                    <a:cs typeface="Arial" panose="020B0604020202020204" pitchFamily="34" charset="0"/>
                  </a:rPr>
                  <a:t>Ever-new storage</a:t>
                </a:r>
                <a:endParaRPr kumimoji="1" lang="zh-CN" altLang="en-US" sz="1050" b="1">
                  <a:latin typeface="Arial" panose="020B0604020202020204" pitchFamily="34" charset="0"/>
                  <a:ea typeface="微软雅黑" pitchFamily="34" charset="-122"/>
                  <a:cs typeface="Arial" panose="020B0604020202020204" pitchFamily="34" charset="0"/>
                </a:endParaRPr>
              </a:p>
            </p:txBody>
          </p:sp>
          <p:sp>
            <p:nvSpPr>
              <p:cNvPr id="41" name="矩形 40"/>
              <p:cNvSpPr/>
              <p:nvPr/>
            </p:nvSpPr>
            <p:spPr bwMode="auto">
              <a:xfrm>
                <a:off x="6484943" y="3521500"/>
                <a:ext cx="1125689" cy="468000"/>
              </a:xfrm>
              <a:prstGeom prst="rect">
                <a:avLst/>
              </a:prstGeom>
              <a:noFill/>
              <a:ln>
                <a:solidFill>
                  <a:schemeClr val="bg1"/>
                </a:solidFill>
                <a:prstDash val="dashDot"/>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buFont typeface="Wingdings" pitchFamily="2" charset="2"/>
                  <a:buChar char="n"/>
                </a:pPr>
                <a:endParaRPr lang="zh-CN" altLang="en-US" sz="1400">
                  <a:latin typeface="Arial" panose="020B0604020202020204" pitchFamily="34" charset="0"/>
                  <a:ea typeface="微软雅黑" pitchFamily="34" charset="-122"/>
                  <a:cs typeface="Arial" panose="020B0604020202020204" pitchFamily="34" charset="0"/>
                </a:endParaRPr>
              </a:p>
            </p:txBody>
          </p:sp>
        </p:grpSp>
        <p:sp>
          <p:nvSpPr>
            <p:cNvPr id="43" name="矩形 42"/>
            <p:cNvSpPr/>
            <p:nvPr/>
          </p:nvSpPr>
          <p:spPr>
            <a:xfrm>
              <a:off x="2320123" y="9276866"/>
              <a:ext cx="1051468" cy="357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fontAlgn="base">
                <a:spcBef>
                  <a:spcPct val="0"/>
                </a:spcBef>
                <a:spcAft>
                  <a:spcPct val="0"/>
                </a:spcAft>
              </a:pPr>
              <a:r>
                <a:rPr lang="en-US" altLang="zh-CN" sz="800">
                  <a:solidFill>
                    <a:schemeClr val="tx1"/>
                  </a:solidFill>
                  <a:latin typeface="Arial" panose="020B0604020202020204" pitchFamily="34" charset="0"/>
                  <a:ea typeface="微软雅黑" pitchFamily="34" charset="-122"/>
                  <a:cs typeface="Arial" panose="020B0604020202020204" pitchFamily="34" charset="0"/>
                </a:rPr>
                <a:t>New node</a:t>
              </a:r>
              <a:endParaRPr lang="zh-CN" altLang="en-US" sz="800">
                <a:solidFill>
                  <a:schemeClr val="tx1"/>
                </a:solidFill>
                <a:latin typeface="Arial" panose="020B0604020202020204" pitchFamily="34" charset="0"/>
                <a:ea typeface="微软雅黑" pitchFamily="34" charset="-122"/>
                <a:cs typeface="Arial" panose="020B0604020202020204" pitchFamily="34" charset="0"/>
              </a:endParaRPr>
            </a:p>
          </p:txBody>
        </p:sp>
        <p:grpSp>
          <p:nvGrpSpPr>
            <p:cNvPr id="60" name="组合 55"/>
            <p:cNvGrpSpPr/>
            <p:nvPr/>
          </p:nvGrpSpPr>
          <p:grpSpPr>
            <a:xfrm>
              <a:off x="1741914" y="9573793"/>
              <a:ext cx="1421685" cy="472234"/>
              <a:chOff x="4511387" y="4640093"/>
              <a:chExt cx="1366818" cy="576000"/>
            </a:xfrm>
          </p:grpSpPr>
          <p:sp>
            <p:nvSpPr>
              <p:cNvPr id="45" name="矩形 44"/>
              <p:cNvSpPr/>
              <p:nvPr/>
            </p:nvSpPr>
            <p:spPr>
              <a:xfrm>
                <a:off x="4511387" y="4640093"/>
                <a:ext cx="1366818" cy="576000"/>
              </a:xfrm>
              <a:prstGeom prst="rect">
                <a:avLst/>
              </a:prstGeom>
              <a:gradFill flip="none" rotWithShape="1">
                <a:gsLst>
                  <a:gs pos="68000">
                    <a:srgbClr val="00ADED">
                      <a:alpha val="0"/>
                    </a:srgbClr>
                  </a:gs>
                  <a:gs pos="100000">
                    <a:srgbClr val="00B0F0">
                      <a:alpha val="26000"/>
                    </a:srgbClr>
                  </a:gs>
                </a:gsLst>
                <a:path path="shape">
                  <a:fillToRect l="50000" t="50000" r="50000" b="50000"/>
                </a:path>
                <a:tileRect/>
              </a:grad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lIns="71962" tIns="107944" rIns="71962" bIns="71962" anchor="ctr" anchorCtr="1"/>
              <a:lstStyle/>
              <a:p>
                <a:pPr indent="-51056" algn="ctr" defTabSz="346395">
                  <a:lnSpc>
                    <a:spcPct val="90000"/>
                  </a:lnSpc>
                  <a:spcBef>
                    <a:spcPct val="20000"/>
                  </a:spcBef>
                  <a:buClr>
                    <a:srgbClr val="CC9900"/>
                  </a:buClr>
                  <a:buSzPct val="100000"/>
                </a:pPr>
                <a:endParaRPr kumimoji="1" lang="zh-CN" altLang="en-US" sz="1100" b="1">
                  <a:solidFill>
                    <a:schemeClr val="tx1"/>
                  </a:solidFill>
                  <a:effectLst>
                    <a:outerShdw blurRad="38100" dist="38100" dir="2700000" algn="tl">
                      <a:srgbClr val="000000">
                        <a:alpha val="43137"/>
                      </a:srgbClr>
                    </a:outerShdw>
                  </a:effectLst>
                  <a:latin typeface="Arial" panose="020B0604020202020204" pitchFamily="34" charset="0"/>
                  <a:ea typeface="微软雅黑" pitchFamily="34" charset="-122"/>
                  <a:cs typeface="Arial" panose="020B0604020202020204" pitchFamily="34" charset="0"/>
                </a:endParaRPr>
              </a:p>
            </p:txBody>
          </p:sp>
          <p:pic>
            <p:nvPicPr>
              <p:cNvPr id="46" name="Picture 3"/>
              <p:cNvPicPr>
                <a:picLocks noChangeAspect="1" noChangeArrowheads="1"/>
              </p:cNvPicPr>
              <p:nvPr/>
            </p:nvPicPr>
            <p:blipFill>
              <a:blip r:embed="rId5"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67178" y="4814303"/>
                <a:ext cx="978496" cy="297436"/>
              </a:xfrm>
              <a:prstGeom prst="rect">
                <a:avLst/>
              </a:prstGeom>
              <a:solidFill>
                <a:srgbClr val="FFFFFF"/>
              </a:solidFill>
              <a:ln w="9525">
                <a:noFill/>
                <a:miter lim="800000"/>
                <a:headEnd/>
                <a:tailEnd/>
              </a:ln>
            </p:spPr>
          </p:pic>
        </p:grpSp>
        <p:sp>
          <p:nvSpPr>
            <p:cNvPr id="47" name="矩形 46"/>
            <p:cNvSpPr/>
            <p:nvPr/>
          </p:nvSpPr>
          <p:spPr>
            <a:xfrm>
              <a:off x="2283211" y="9262937"/>
              <a:ext cx="271512" cy="361873"/>
            </a:xfrm>
            <a:prstGeom prst="rect">
              <a:avLst/>
            </a:prstGeom>
          </p:spPr>
          <p:txBody>
            <a:bodyPr wrap="none">
              <a:spAutoFit/>
            </a:bodyPr>
            <a:lstStyle/>
            <a:p>
              <a:r>
                <a:rPr lang="en-US" altLang="zh-CN" sz="1200" b="1">
                  <a:solidFill>
                    <a:srgbClr val="C00000"/>
                  </a:solidFill>
                  <a:latin typeface="Arial" panose="020B0604020202020204" pitchFamily="34" charset="0"/>
                  <a:ea typeface="微软雅黑" pitchFamily="34" charset="-122"/>
                  <a:cs typeface="Arial" panose="020B0604020202020204" pitchFamily="34" charset="0"/>
                </a:rPr>
                <a:t>1</a:t>
              </a:r>
              <a:endParaRPr lang="zh-CN" altLang="en-US" sz="1200" b="1">
                <a:solidFill>
                  <a:srgbClr val="C00000"/>
                </a:solidFill>
                <a:latin typeface="Arial" panose="020B0604020202020204" pitchFamily="34" charset="0"/>
                <a:ea typeface="微软雅黑" pitchFamily="34" charset="-122"/>
                <a:cs typeface="Arial" panose="020B0604020202020204" pitchFamily="34" charset="0"/>
              </a:endParaRPr>
            </a:p>
          </p:txBody>
        </p:sp>
        <p:sp>
          <p:nvSpPr>
            <p:cNvPr id="48" name="TextBox 150"/>
            <p:cNvSpPr txBox="1"/>
            <p:nvPr/>
          </p:nvSpPr>
          <p:spPr>
            <a:xfrm>
              <a:off x="776559" y="8941005"/>
              <a:ext cx="774036" cy="281384"/>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136" algn="l" rtl="0" fontAlgn="base">
                <a:spcBef>
                  <a:spcPct val="0"/>
                </a:spcBef>
                <a:spcAft>
                  <a:spcPct val="0"/>
                </a:spcAft>
                <a:defRPr kern="1200">
                  <a:solidFill>
                    <a:schemeClr val="tx1"/>
                  </a:solidFill>
                  <a:latin typeface="Calibri" pitchFamily="34" charset="0"/>
                  <a:ea typeface="宋体" charset="-122"/>
                  <a:cs typeface="+mn-cs"/>
                </a:defRPr>
              </a:lvl2pPr>
              <a:lvl3pPr marL="914270" algn="l" rtl="0" fontAlgn="base">
                <a:spcBef>
                  <a:spcPct val="0"/>
                </a:spcBef>
                <a:spcAft>
                  <a:spcPct val="0"/>
                </a:spcAft>
                <a:defRPr kern="1200">
                  <a:solidFill>
                    <a:schemeClr val="tx1"/>
                  </a:solidFill>
                  <a:latin typeface="Calibri" pitchFamily="34" charset="0"/>
                  <a:ea typeface="宋体" charset="-122"/>
                  <a:cs typeface="+mn-cs"/>
                </a:defRPr>
              </a:lvl3pPr>
              <a:lvl4pPr marL="1371406" algn="l" rtl="0" fontAlgn="base">
                <a:spcBef>
                  <a:spcPct val="0"/>
                </a:spcBef>
                <a:spcAft>
                  <a:spcPct val="0"/>
                </a:spcAft>
                <a:defRPr kern="1200">
                  <a:solidFill>
                    <a:schemeClr val="tx1"/>
                  </a:solidFill>
                  <a:latin typeface="Calibri" pitchFamily="34" charset="0"/>
                  <a:ea typeface="宋体" charset="-122"/>
                  <a:cs typeface="+mn-cs"/>
                </a:defRPr>
              </a:lvl4pPr>
              <a:lvl5pPr marL="1828541" algn="l" rtl="0" fontAlgn="base">
                <a:spcBef>
                  <a:spcPct val="0"/>
                </a:spcBef>
                <a:spcAft>
                  <a:spcPct val="0"/>
                </a:spcAft>
                <a:defRPr kern="1200">
                  <a:solidFill>
                    <a:schemeClr val="tx1"/>
                  </a:solidFill>
                  <a:latin typeface="Calibri" pitchFamily="34" charset="0"/>
                  <a:ea typeface="宋体" charset="-122"/>
                  <a:cs typeface="+mn-cs"/>
                </a:defRPr>
              </a:lvl5pPr>
              <a:lvl6pPr marL="2285676" algn="l" defTabSz="914270" rtl="0" eaLnBrk="1" latinLnBrk="0" hangingPunct="1">
                <a:defRPr kern="1200">
                  <a:solidFill>
                    <a:schemeClr val="tx1"/>
                  </a:solidFill>
                  <a:latin typeface="Calibri" pitchFamily="34" charset="0"/>
                  <a:ea typeface="宋体" charset="-122"/>
                  <a:cs typeface="+mn-cs"/>
                </a:defRPr>
              </a:lvl6pPr>
              <a:lvl7pPr marL="2742811" algn="l" defTabSz="914270" rtl="0" eaLnBrk="1" latinLnBrk="0" hangingPunct="1">
                <a:defRPr kern="1200">
                  <a:solidFill>
                    <a:schemeClr val="tx1"/>
                  </a:solidFill>
                  <a:latin typeface="Calibri" pitchFamily="34" charset="0"/>
                  <a:ea typeface="宋体" charset="-122"/>
                  <a:cs typeface="+mn-cs"/>
                </a:defRPr>
              </a:lvl7pPr>
              <a:lvl8pPr marL="3199947" algn="l" defTabSz="914270" rtl="0" eaLnBrk="1" latinLnBrk="0" hangingPunct="1">
                <a:defRPr kern="1200">
                  <a:solidFill>
                    <a:schemeClr val="tx1"/>
                  </a:solidFill>
                  <a:latin typeface="Calibri" pitchFamily="34" charset="0"/>
                  <a:ea typeface="宋体" charset="-122"/>
                  <a:cs typeface="+mn-cs"/>
                </a:defRPr>
              </a:lvl8pPr>
              <a:lvl9pPr marL="3657081" algn="l" defTabSz="914270" rtl="0" eaLnBrk="1" latinLnBrk="0" hangingPunct="1">
                <a:defRPr kern="1200">
                  <a:solidFill>
                    <a:schemeClr val="tx1"/>
                  </a:solidFill>
                  <a:latin typeface="Calibri" pitchFamily="34" charset="0"/>
                  <a:ea typeface="宋体" charset="-122"/>
                  <a:cs typeface="+mn-cs"/>
                </a:defRPr>
              </a:lvl9pPr>
            </a:lstStyle>
            <a:p>
              <a:pPr algn="ctr" defTabSz="914103"/>
              <a:r>
                <a:rPr lang="en-US" altLang="zh-CN" sz="800">
                  <a:latin typeface="Arial" panose="020B0604020202020204" pitchFamily="34" charset="0"/>
                  <a:ea typeface="微软雅黑" pitchFamily="34" charset="-122"/>
                  <a:cs typeface="Arial" panose="020B0604020202020204" pitchFamily="34" charset="0"/>
                </a:rPr>
                <a:t>ARM</a:t>
              </a:r>
              <a:r>
                <a:rPr lang="zh-CN" altLang="en-US" sz="800">
                  <a:latin typeface="Arial" panose="020B0604020202020204" pitchFamily="34" charset="0"/>
                  <a:ea typeface="微软雅黑" pitchFamily="34" charset="-122"/>
                  <a:cs typeface="Arial" panose="020B0604020202020204" pitchFamily="34" charset="0"/>
                </a:rPr>
                <a:t> </a:t>
              </a:r>
              <a:r>
                <a:rPr lang="en-US" altLang="zh-CN" sz="800">
                  <a:latin typeface="Arial" panose="020B0604020202020204" pitchFamily="34" charset="0"/>
                  <a:ea typeface="微软雅黑" pitchFamily="34" charset="-122"/>
                  <a:cs typeface="Arial" panose="020B0604020202020204" pitchFamily="34" charset="0"/>
                </a:rPr>
                <a:t>node</a:t>
              </a:r>
              <a:endParaRPr lang="zh-CN" altLang="en-US" sz="800">
                <a:latin typeface="Arial" panose="020B0604020202020204" pitchFamily="34" charset="0"/>
                <a:ea typeface="微软雅黑" pitchFamily="34" charset="-122"/>
                <a:cs typeface="Arial" panose="020B0604020202020204" pitchFamily="34" charset="0"/>
              </a:endParaRPr>
            </a:p>
          </p:txBody>
        </p:sp>
        <p:sp>
          <p:nvSpPr>
            <p:cNvPr id="49" name="TextBox 150"/>
            <p:cNvSpPr txBox="1"/>
            <p:nvPr/>
          </p:nvSpPr>
          <p:spPr>
            <a:xfrm>
              <a:off x="1982643" y="8941005"/>
              <a:ext cx="795781" cy="281384"/>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136" algn="l" rtl="0" fontAlgn="base">
                <a:spcBef>
                  <a:spcPct val="0"/>
                </a:spcBef>
                <a:spcAft>
                  <a:spcPct val="0"/>
                </a:spcAft>
                <a:defRPr kern="1200">
                  <a:solidFill>
                    <a:schemeClr val="tx1"/>
                  </a:solidFill>
                  <a:latin typeface="Calibri" pitchFamily="34" charset="0"/>
                  <a:ea typeface="宋体" charset="-122"/>
                  <a:cs typeface="+mn-cs"/>
                </a:defRPr>
              </a:lvl2pPr>
              <a:lvl3pPr marL="914270" algn="l" rtl="0" fontAlgn="base">
                <a:spcBef>
                  <a:spcPct val="0"/>
                </a:spcBef>
                <a:spcAft>
                  <a:spcPct val="0"/>
                </a:spcAft>
                <a:defRPr kern="1200">
                  <a:solidFill>
                    <a:schemeClr val="tx1"/>
                  </a:solidFill>
                  <a:latin typeface="Calibri" pitchFamily="34" charset="0"/>
                  <a:ea typeface="宋体" charset="-122"/>
                  <a:cs typeface="+mn-cs"/>
                </a:defRPr>
              </a:lvl3pPr>
              <a:lvl4pPr marL="1371406" algn="l" rtl="0" fontAlgn="base">
                <a:spcBef>
                  <a:spcPct val="0"/>
                </a:spcBef>
                <a:spcAft>
                  <a:spcPct val="0"/>
                </a:spcAft>
                <a:defRPr kern="1200">
                  <a:solidFill>
                    <a:schemeClr val="tx1"/>
                  </a:solidFill>
                  <a:latin typeface="Calibri" pitchFamily="34" charset="0"/>
                  <a:ea typeface="宋体" charset="-122"/>
                  <a:cs typeface="+mn-cs"/>
                </a:defRPr>
              </a:lvl4pPr>
              <a:lvl5pPr marL="1828541" algn="l" rtl="0" fontAlgn="base">
                <a:spcBef>
                  <a:spcPct val="0"/>
                </a:spcBef>
                <a:spcAft>
                  <a:spcPct val="0"/>
                </a:spcAft>
                <a:defRPr kern="1200">
                  <a:solidFill>
                    <a:schemeClr val="tx1"/>
                  </a:solidFill>
                  <a:latin typeface="Calibri" pitchFamily="34" charset="0"/>
                  <a:ea typeface="宋体" charset="-122"/>
                  <a:cs typeface="+mn-cs"/>
                </a:defRPr>
              </a:lvl5pPr>
              <a:lvl6pPr marL="2285676" algn="l" defTabSz="914270" rtl="0" eaLnBrk="1" latinLnBrk="0" hangingPunct="1">
                <a:defRPr kern="1200">
                  <a:solidFill>
                    <a:schemeClr val="tx1"/>
                  </a:solidFill>
                  <a:latin typeface="Calibri" pitchFamily="34" charset="0"/>
                  <a:ea typeface="宋体" charset="-122"/>
                  <a:cs typeface="+mn-cs"/>
                </a:defRPr>
              </a:lvl6pPr>
              <a:lvl7pPr marL="2742811" algn="l" defTabSz="914270" rtl="0" eaLnBrk="1" latinLnBrk="0" hangingPunct="1">
                <a:defRPr kern="1200">
                  <a:solidFill>
                    <a:schemeClr val="tx1"/>
                  </a:solidFill>
                  <a:latin typeface="Calibri" pitchFamily="34" charset="0"/>
                  <a:ea typeface="宋体" charset="-122"/>
                  <a:cs typeface="+mn-cs"/>
                </a:defRPr>
              </a:lvl7pPr>
              <a:lvl8pPr marL="3199947" algn="l" defTabSz="914270" rtl="0" eaLnBrk="1" latinLnBrk="0" hangingPunct="1">
                <a:defRPr kern="1200">
                  <a:solidFill>
                    <a:schemeClr val="tx1"/>
                  </a:solidFill>
                  <a:latin typeface="Calibri" pitchFamily="34" charset="0"/>
                  <a:ea typeface="宋体" charset="-122"/>
                  <a:cs typeface="+mn-cs"/>
                </a:defRPr>
              </a:lvl8pPr>
              <a:lvl9pPr marL="3657081" algn="l" defTabSz="914270" rtl="0" eaLnBrk="1" latinLnBrk="0" hangingPunct="1">
                <a:defRPr kern="1200">
                  <a:solidFill>
                    <a:schemeClr val="tx1"/>
                  </a:solidFill>
                  <a:latin typeface="Calibri" pitchFamily="34" charset="0"/>
                  <a:ea typeface="宋体" charset="-122"/>
                  <a:cs typeface="+mn-cs"/>
                </a:defRPr>
              </a:lvl9pPr>
            </a:lstStyle>
            <a:p>
              <a:pPr algn="ctr" defTabSz="914103"/>
              <a:r>
                <a:rPr lang="en-US" altLang="zh-CN" sz="800">
                  <a:latin typeface="Arial" panose="020B0604020202020204" pitchFamily="34" charset="0"/>
                  <a:ea typeface="微软雅黑" pitchFamily="34" charset="-122"/>
                  <a:cs typeface="Arial" panose="020B0604020202020204" pitchFamily="34" charset="0"/>
                </a:rPr>
                <a:t>x86</a:t>
              </a:r>
              <a:r>
                <a:rPr lang="zh-CN" altLang="en-US" sz="800">
                  <a:latin typeface="Arial" panose="020B0604020202020204" pitchFamily="34" charset="0"/>
                  <a:ea typeface="微软雅黑" pitchFamily="34" charset="-122"/>
                  <a:cs typeface="Arial" panose="020B0604020202020204" pitchFamily="34" charset="0"/>
                </a:rPr>
                <a:t> </a:t>
              </a:r>
              <a:r>
                <a:rPr lang="en-US" altLang="zh-CN" sz="800">
                  <a:latin typeface="Arial" panose="020B0604020202020204" pitchFamily="34" charset="0"/>
                  <a:ea typeface="微软雅黑" pitchFamily="34" charset="-122"/>
                  <a:cs typeface="Arial" panose="020B0604020202020204" pitchFamily="34" charset="0"/>
                </a:rPr>
                <a:t>node</a:t>
              </a:r>
              <a:endParaRPr lang="zh-CN" altLang="en-US" sz="800">
                <a:latin typeface="Arial" panose="020B0604020202020204" pitchFamily="34" charset="0"/>
                <a:ea typeface="微软雅黑" pitchFamily="34" charset="-122"/>
                <a:cs typeface="Arial" panose="020B0604020202020204" pitchFamily="34" charset="0"/>
              </a:endParaRPr>
            </a:p>
          </p:txBody>
        </p:sp>
        <p:sp>
          <p:nvSpPr>
            <p:cNvPr id="50" name="TextBox 150"/>
            <p:cNvSpPr txBox="1"/>
            <p:nvPr/>
          </p:nvSpPr>
          <p:spPr>
            <a:xfrm>
              <a:off x="3207600" y="8941005"/>
              <a:ext cx="1143892" cy="281384"/>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136" algn="l" rtl="0" fontAlgn="base">
                <a:spcBef>
                  <a:spcPct val="0"/>
                </a:spcBef>
                <a:spcAft>
                  <a:spcPct val="0"/>
                </a:spcAft>
                <a:defRPr kern="1200">
                  <a:solidFill>
                    <a:schemeClr val="tx1"/>
                  </a:solidFill>
                  <a:latin typeface="Calibri" pitchFamily="34" charset="0"/>
                  <a:ea typeface="宋体" charset="-122"/>
                  <a:cs typeface="+mn-cs"/>
                </a:defRPr>
              </a:lvl2pPr>
              <a:lvl3pPr marL="914270" algn="l" rtl="0" fontAlgn="base">
                <a:spcBef>
                  <a:spcPct val="0"/>
                </a:spcBef>
                <a:spcAft>
                  <a:spcPct val="0"/>
                </a:spcAft>
                <a:defRPr kern="1200">
                  <a:solidFill>
                    <a:schemeClr val="tx1"/>
                  </a:solidFill>
                  <a:latin typeface="Calibri" pitchFamily="34" charset="0"/>
                  <a:ea typeface="宋体" charset="-122"/>
                  <a:cs typeface="+mn-cs"/>
                </a:defRPr>
              </a:lvl3pPr>
              <a:lvl4pPr marL="1371406" algn="l" rtl="0" fontAlgn="base">
                <a:spcBef>
                  <a:spcPct val="0"/>
                </a:spcBef>
                <a:spcAft>
                  <a:spcPct val="0"/>
                </a:spcAft>
                <a:defRPr kern="1200">
                  <a:solidFill>
                    <a:schemeClr val="tx1"/>
                  </a:solidFill>
                  <a:latin typeface="Calibri" pitchFamily="34" charset="0"/>
                  <a:ea typeface="宋体" charset="-122"/>
                  <a:cs typeface="+mn-cs"/>
                </a:defRPr>
              </a:lvl4pPr>
              <a:lvl5pPr marL="1828541" algn="l" rtl="0" fontAlgn="base">
                <a:spcBef>
                  <a:spcPct val="0"/>
                </a:spcBef>
                <a:spcAft>
                  <a:spcPct val="0"/>
                </a:spcAft>
                <a:defRPr kern="1200">
                  <a:solidFill>
                    <a:schemeClr val="tx1"/>
                  </a:solidFill>
                  <a:latin typeface="Calibri" pitchFamily="34" charset="0"/>
                  <a:ea typeface="宋体" charset="-122"/>
                  <a:cs typeface="+mn-cs"/>
                </a:defRPr>
              </a:lvl5pPr>
              <a:lvl6pPr marL="2285676" algn="l" defTabSz="914270" rtl="0" eaLnBrk="1" latinLnBrk="0" hangingPunct="1">
                <a:defRPr kern="1200">
                  <a:solidFill>
                    <a:schemeClr val="tx1"/>
                  </a:solidFill>
                  <a:latin typeface="Calibri" pitchFamily="34" charset="0"/>
                  <a:ea typeface="宋体" charset="-122"/>
                  <a:cs typeface="+mn-cs"/>
                </a:defRPr>
              </a:lvl6pPr>
              <a:lvl7pPr marL="2742811" algn="l" defTabSz="914270" rtl="0" eaLnBrk="1" latinLnBrk="0" hangingPunct="1">
                <a:defRPr kern="1200">
                  <a:solidFill>
                    <a:schemeClr val="tx1"/>
                  </a:solidFill>
                  <a:latin typeface="Calibri" pitchFamily="34" charset="0"/>
                  <a:ea typeface="宋体" charset="-122"/>
                  <a:cs typeface="+mn-cs"/>
                </a:defRPr>
              </a:lvl7pPr>
              <a:lvl8pPr marL="3199947" algn="l" defTabSz="914270" rtl="0" eaLnBrk="1" latinLnBrk="0" hangingPunct="1">
                <a:defRPr kern="1200">
                  <a:solidFill>
                    <a:schemeClr val="tx1"/>
                  </a:solidFill>
                  <a:latin typeface="Calibri" pitchFamily="34" charset="0"/>
                  <a:ea typeface="宋体" charset="-122"/>
                  <a:cs typeface="+mn-cs"/>
                </a:defRPr>
              </a:lvl8pPr>
              <a:lvl9pPr marL="3657081" algn="l" defTabSz="914270" rtl="0" eaLnBrk="1" latinLnBrk="0" hangingPunct="1">
                <a:defRPr kern="1200">
                  <a:solidFill>
                    <a:schemeClr val="tx1"/>
                  </a:solidFill>
                  <a:latin typeface="Calibri" pitchFamily="34" charset="0"/>
                  <a:ea typeface="宋体" charset="-122"/>
                  <a:cs typeface="+mn-cs"/>
                </a:defRPr>
              </a:lvl9pPr>
            </a:lstStyle>
            <a:p>
              <a:pPr algn="ctr" defTabSz="914103"/>
              <a:r>
                <a:rPr lang="en-US" altLang="zh-CN" sz="800">
                  <a:latin typeface="Arial" panose="020B0604020202020204" pitchFamily="34" charset="0"/>
                  <a:ea typeface="微软雅黑" pitchFamily="34" charset="-122"/>
                  <a:cs typeface="Arial" panose="020B0604020202020204" pitchFamily="34" charset="0"/>
                </a:rPr>
                <a:t>Old node</a:t>
              </a:r>
              <a:endParaRPr lang="zh-CN" altLang="en-US" sz="800">
                <a:latin typeface="Arial" panose="020B0604020202020204" pitchFamily="34" charset="0"/>
                <a:ea typeface="微软雅黑" pitchFamily="34" charset="-122"/>
                <a:cs typeface="Arial" panose="020B0604020202020204" pitchFamily="34" charset="0"/>
              </a:endParaRPr>
            </a:p>
          </p:txBody>
        </p:sp>
        <p:sp>
          <p:nvSpPr>
            <p:cNvPr id="51" name="任意多边形 50"/>
            <p:cNvSpPr/>
            <p:nvPr/>
          </p:nvSpPr>
          <p:spPr>
            <a:xfrm>
              <a:off x="4309735" y="8949933"/>
              <a:ext cx="265866" cy="459215"/>
            </a:xfrm>
            <a:custGeom>
              <a:avLst/>
              <a:gdLst>
                <a:gd name="connsiteX0" fmla="*/ 0 w 332317"/>
                <a:gd name="connsiteY0" fmla="*/ 0 h 482600"/>
                <a:gd name="connsiteX1" fmla="*/ 241300 w 332317"/>
                <a:gd name="connsiteY1" fmla="*/ 177800 h 482600"/>
                <a:gd name="connsiteX2" fmla="*/ 317500 w 332317"/>
                <a:gd name="connsiteY2" fmla="*/ 317500 h 482600"/>
                <a:gd name="connsiteX3" fmla="*/ 330200 w 332317"/>
                <a:gd name="connsiteY3" fmla="*/ 482600 h 482600"/>
              </a:gdLst>
              <a:ahLst/>
              <a:cxnLst>
                <a:cxn ang="0">
                  <a:pos x="connsiteX0" y="connsiteY0"/>
                </a:cxn>
                <a:cxn ang="0">
                  <a:pos x="connsiteX1" y="connsiteY1"/>
                </a:cxn>
                <a:cxn ang="0">
                  <a:pos x="connsiteX2" y="connsiteY2"/>
                </a:cxn>
                <a:cxn ang="0">
                  <a:pos x="connsiteX3" y="connsiteY3"/>
                </a:cxn>
              </a:cxnLst>
              <a:rect l="l" t="t" r="r" b="b"/>
              <a:pathLst>
                <a:path w="332317" h="482600">
                  <a:moveTo>
                    <a:pt x="0" y="0"/>
                  </a:moveTo>
                  <a:cubicBezTo>
                    <a:pt x="94191" y="62441"/>
                    <a:pt x="188383" y="124883"/>
                    <a:pt x="241300" y="177800"/>
                  </a:cubicBezTo>
                  <a:cubicBezTo>
                    <a:pt x="294217" y="230717"/>
                    <a:pt x="302683" y="266700"/>
                    <a:pt x="317500" y="317500"/>
                  </a:cubicBezTo>
                  <a:cubicBezTo>
                    <a:pt x="332317" y="368300"/>
                    <a:pt x="331258" y="425450"/>
                    <a:pt x="330200" y="482600"/>
                  </a:cubicBezTo>
                </a:path>
              </a:pathLst>
            </a:custGeom>
            <a:noFill/>
            <a:ln w="5715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rial" panose="020B0604020202020204" pitchFamily="34" charset="0"/>
                <a:ea typeface="微软雅黑" pitchFamily="34" charset="-122"/>
                <a:cs typeface="Arial" panose="020B0604020202020204" pitchFamily="34" charset="0"/>
              </a:endParaRPr>
            </a:p>
          </p:txBody>
        </p:sp>
        <p:sp>
          <p:nvSpPr>
            <p:cNvPr id="52" name="矩形 51"/>
            <p:cNvSpPr/>
            <p:nvPr/>
          </p:nvSpPr>
          <p:spPr>
            <a:xfrm>
              <a:off x="3975794" y="9323519"/>
              <a:ext cx="271512" cy="361873"/>
            </a:xfrm>
            <a:prstGeom prst="rect">
              <a:avLst/>
            </a:prstGeom>
          </p:spPr>
          <p:txBody>
            <a:bodyPr wrap="none">
              <a:spAutoFit/>
            </a:bodyPr>
            <a:lstStyle/>
            <a:p>
              <a:r>
                <a:rPr lang="en-US" altLang="zh-CN" sz="1200" b="1">
                  <a:solidFill>
                    <a:srgbClr val="C00000"/>
                  </a:solidFill>
                  <a:latin typeface="Arial" panose="020B0604020202020204" pitchFamily="34" charset="0"/>
                  <a:ea typeface="微软雅黑" pitchFamily="34" charset="-122"/>
                  <a:cs typeface="Arial" panose="020B0604020202020204" pitchFamily="34" charset="0"/>
                </a:rPr>
                <a:t>3</a:t>
              </a:r>
              <a:endParaRPr lang="zh-CN" altLang="en-US" sz="1200" b="1">
                <a:solidFill>
                  <a:srgbClr val="C00000"/>
                </a:solidFill>
                <a:latin typeface="Arial" panose="020B0604020202020204" pitchFamily="34" charset="0"/>
                <a:ea typeface="微软雅黑" pitchFamily="34" charset="-122"/>
                <a:cs typeface="Arial" panose="020B0604020202020204" pitchFamily="34" charset="0"/>
              </a:endParaRPr>
            </a:p>
          </p:txBody>
        </p:sp>
        <p:sp>
          <p:nvSpPr>
            <p:cNvPr id="53" name="矩形 52"/>
            <p:cNvSpPr/>
            <p:nvPr/>
          </p:nvSpPr>
          <p:spPr>
            <a:xfrm>
              <a:off x="3063108" y="8339247"/>
              <a:ext cx="271512" cy="361873"/>
            </a:xfrm>
            <a:prstGeom prst="rect">
              <a:avLst/>
            </a:prstGeom>
          </p:spPr>
          <p:txBody>
            <a:bodyPr wrap="none">
              <a:spAutoFit/>
            </a:bodyPr>
            <a:lstStyle/>
            <a:p>
              <a:r>
                <a:rPr lang="en-US" altLang="zh-CN" sz="1200" b="1">
                  <a:solidFill>
                    <a:srgbClr val="C00000"/>
                  </a:solidFill>
                  <a:latin typeface="Arial" panose="020B0604020202020204" pitchFamily="34" charset="0"/>
                  <a:ea typeface="微软雅黑" pitchFamily="34" charset="-122"/>
                  <a:cs typeface="Arial" panose="020B0604020202020204" pitchFamily="34" charset="0"/>
                </a:rPr>
                <a:t>2</a:t>
              </a:r>
              <a:endParaRPr lang="zh-CN" altLang="en-US" sz="1200" b="1">
                <a:solidFill>
                  <a:srgbClr val="C00000"/>
                </a:solidFill>
                <a:latin typeface="Arial" panose="020B0604020202020204" pitchFamily="34" charset="0"/>
                <a:ea typeface="微软雅黑" pitchFamily="34" charset="-122"/>
                <a:cs typeface="Arial" panose="020B0604020202020204" pitchFamily="34" charset="0"/>
              </a:endParaRPr>
            </a:p>
          </p:txBody>
        </p:sp>
        <p:sp>
          <p:nvSpPr>
            <p:cNvPr id="54" name="矩形 53"/>
            <p:cNvSpPr/>
            <p:nvPr/>
          </p:nvSpPr>
          <p:spPr>
            <a:xfrm>
              <a:off x="3227573" y="8352818"/>
              <a:ext cx="1289370" cy="357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4103"/>
              <a:r>
                <a:rPr lang="en-US" altLang="zh-CN" sz="900">
                  <a:solidFill>
                    <a:schemeClr val="tx1"/>
                  </a:solidFill>
                  <a:latin typeface="Arial" panose="020B0604020202020204" pitchFamily="34" charset="0"/>
                  <a:ea typeface="微软雅黑" pitchFamily="34" charset="-122"/>
                  <a:cs typeface="Arial" panose="020B0604020202020204" pitchFamily="34" charset="0"/>
                </a:rPr>
                <a:t>Intelligent balancing/copy</a:t>
              </a:r>
              <a:endParaRPr lang="zh-CN" altLang="en-US" sz="9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55" name="矩形 54"/>
            <p:cNvSpPr/>
            <p:nvPr/>
          </p:nvSpPr>
          <p:spPr>
            <a:xfrm>
              <a:off x="3999746" y="9340355"/>
              <a:ext cx="1107410" cy="353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fontAlgn="base">
                <a:spcBef>
                  <a:spcPct val="0"/>
                </a:spcBef>
                <a:spcAft>
                  <a:spcPct val="0"/>
                </a:spcAft>
              </a:pPr>
              <a:r>
                <a:rPr lang="en-US" altLang="zh-CN" sz="800">
                  <a:solidFill>
                    <a:schemeClr val="tx1"/>
                  </a:solidFill>
                  <a:latin typeface="Arial" panose="020B0604020202020204" pitchFamily="34" charset="0"/>
                  <a:ea typeface="微软雅黑" pitchFamily="34" charset="-122"/>
                  <a:cs typeface="Arial" panose="020B0604020202020204" pitchFamily="34" charset="0"/>
                </a:rPr>
                <a:t>Old node exits</a:t>
              </a:r>
              <a:endParaRPr lang="zh-CN" altLang="en-US" sz="8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56" name="矩形 55"/>
            <p:cNvSpPr/>
            <p:nvPr/>
          </p:nvSpPr>
          <p:spPr>
            <a:xfrm>
              <a:off x="413531" y="7855313"/>
              <a:ext cx="4883698" cy="2274772"/>
            </a:xfrm>
            <a:prstGeom prst="rect">
              <a:avLst/>
            </a:prstGeom>
            <a:noFill/>
            <a:ln w="3175">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Arial" panose="020B0604020202020204" pitchFamily="34" charset="0"/>
                <a:ea typeface="微软雅黑" pitchFamily="34" charset="-122"/>
                <a:cs typeface="Arial" panose="020B0604020202020204" pitchFamily="34" charset="0"/>
              </a:endParaRPr>
            </a:p>
          </p:txBody>
        </p:sp>
        <p:sp>
          <p:nvSpPr>
            <p:cNvPr id="57" name="矩形 56"/>
            <p:cNvSpPr/>
            <p:nvPr/>
          </p:nvSpPr>
          <p:spPr>
            <a:xfrm>
              <a:off x="407301" y="7896645"/>
              <a:ext cx="1635524" cy="321664"/>
            </a:xfrm>
            <a:prstGeom prst="rect">
              <a:avLst/>
            </a:prstGeom>
          </p:spPr>
          <p:txBody>
            <a:bodyPr wrap="none" anchor="ctr">
              <a:spAutoFit/>
            </a:bodyPr>
            <a:lstStyle/>
            <a:p>
              <a:r>
                <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rPr>
                <a:t> </a:t>
              </a:r>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4</a:t>
              </a:r>
              <a:r>
                <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rPr>
                <a:t> </a:t>
              </a:r>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Converged scenarios</a:t>
              </a:r>
              <a:endPar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endParaRPr>
            </a:p>
          </p:txBody>
        </p:sp>
        <p:sp>
          <p:nvSpPr>
            <p:cNvPr id="59" name="上箭头 58"/>
            <p:cNvSpPr/>
            <p:nvPr/>
          </p:nvSpPr>
          <p:spPr>
            <a:xfrm>
              <a:off x="2213927" y="9234377"/>
              <a:ext cx="115034" cy="376147"/>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Arial" panose="020B0604020202020204" pitchFamily="34" charset="0"/>
                <a:ea typeface="微软雅黑" pitchFamily="34" charset="-122"/>
                <a:cs typeface="Arial" panose="020B0604020202020204" pitchFamily="34" charset="0"/>
              </a:endParaRPr>
            </a:p>
          </p:txBody>
        </p:sp>
      </p:grpSp>
      <p:sp>
        <p:nvSpPr>
          <p:cNvPr id="105" name="上箭头 104"/>
          <p:cNvSpPr/>
          <p:nvPr/>
        </p:nvSpPr>
        <p:spPr>
          <a:xfrm rot="5400000">
            <a:off x="2779326" y="2713289"/>
            <a:ext cx="347263" cy="4603271"/>
          </a:xfrm>
          <a:prstGeom prst="upArrow">
            <a:avLst/>
          </a:prstGeom>
          <a:gradFill flip="none" rotWithShape="1">
            <a:gsLst>
              <a:gs pos="0">
                <a:srgbClr val="00B0F0">
                  <a:alpha val="51000"/>
                </a:srgbClr>
              </a:gs>
              <a:gs pos="55000">
                <a:srgbClr val="21DFE9">
                  <a:alpha val="10000"/>
                </a:srgbClr>
              </a:gs>
              <a:gs pos="100000">
                <a:srgbClr val="21DFE9">
                  <a:alpha val="5000"/>
                </a:srgbClr>
              </a:gs>
            </a:gsLst>
            <a:lin ang="5400000" scaled="1"/>
            <a:tileRect/>
          </a:gradFill>
          <a:ln w="6350" cap="flat" cmpd="sng" algn="ctr">
            <a:noFill/>
            <a:prstDash val="solid"/>
          </a:ln>
          <a:effectLst/>
        </p:spPr>
        <p:txBody>
          <a:bodyPr lIns="121851" tIns="60925" rIns="121851" bIns="60925" rtlCol="0" anchor="ctr"/>
          <a:lstStyle/>
          <a:p>
            <a:pPr algn="ctr" defTabSz="914126">
              <a:defRPr/>
            </a:pPr>
            <a:endParaRPr lang="zh-CN" altLang="en-US" sz="1000" b="1" kern="0">
              <a:solidFill>
                <a:srgbClr val="144E62"/>
              </a:solidFill>
              <a:latin typeface="Arial" panose="020B0604020202020204" pitchFamily="34" charset="0"/>
              <a:ea typeface="微软雅黑" pitchFamily="34" charset="-122"/>
              <a:cs typeface="Arial" panose="020B0604020202020204" pitchFamily="34" charset="0"/>
              <a:sym typeface="Gill Sans"/>
            </a:endParaRPr>
          </a:p>
        </p:txBody>
      </p:sp>
      <p:grpSp>
        <p:nvGrpSpPr>
          <p:cNvPr id="69" name="组合 387"/>
          <p:cNvGrpSpPr/>
          <p:nvPr/>
        </p:nvGrpSpPr>
        <p:grpSpPr>
          <a:xfrm>
            <a:off x="651321" y="5324323"/>
            <a:ext cx="4621141" cy="854159"/>
            <a:chOff x="285866" y="8450548"/>
            <a:chExt cx="4739189" cy="1535471"/>
          </a:xfrm>
        </p:grpSpPr>
        <p:sp>
          <p:nvSpPr>
            <p:cNvPr id="62" name="矩形 61"/>
            <p:cNvSpPr/>
            <p:nvPr/>
          </p:nvSpPr>
          <p:spPr>
            <a:xfrm>
              <a:off x="285867" y="8450548"/>
              <a:ext cx="4735520" cy="808703"/>
            </a:xfrm>
            <a:prstGeom prst="rect">
              <a:avLst/>
            </a:prstGeom>
            <a:gradFill flip="none" rotWithShape="1">
              <a:gsLst>
                <a:gs pos="0">
                  <a:srgbClr val="00B0F0">
                    <a:alpha val="50000"/>
                  </a:srgbClr>
                </a:gs>
                <a:gs pos="55000">
                  <a:srgbClr val="21DFE9">
                    <a:alpha val="10000"/>
                  </a:srgbClr>
                </a:gs>
                <a:gs pos="100000">
                  <a:srgbClr val="21DFE9">
                    <a:alpha val="5000"/>
                  </a:srgbClr>
                </a:gs>
              </a:gsLst>
              <a:lin ang="16200000" scaled="1"/>
              <a:tileRect/>
            </a:gradFill>
            <a:ln w="6350" cap="flat" cmpd="sng" algn="ctr">
              <a:gradFill flip="none" rotWithShape="1">
                <a:gsLst>
                  <a:gs pos="0">
                    <a:srgbClr val="4BF0F0">
                      <a:alpha val="56000"/>
                    </a:srgbClr>
                  </a:gs>
                  <a:gs pos="47000">
                    <a:srgbClr val="4BF0F0">
                      <a:alpha val="0"/>
                    </a:srgbClr>
                  </a:gs>
                  <a:gs pos="100000">
                    <a:srgbClr val="4BF0F0"/>
                  </a:gs>
                </a:gsLst>
                <a:path path="circle">
                  <a:fillToRect l="100000" b="100000"/>
                </a:path>
                <a:tileRect t="-100000" r="-100000"/>
              </a:gradFill>
              <a:prstDash val="solid"/>
            </a:ln>
            <a:effectLst/>
          </p:spPr>
          <p:txBody>
            <a:bodyPr lIns="121851" tIns="60925" rIns="121851" bIns="60925" rtlCol="0" anchor="ctr"/>
            <a:lstStyle/>
            <a:p>
              <a:pPr defTabSz="914126">
                <a:defRPr/>
              </a:pPr>
              <a:endParaRPr lang="zh-CN" altLang="en-US" sz="900" kern="0">
                <a:solidFill>
                  <a:schemeClr val="bg2">
                    <a:lumMod val="25000"/>
                  </a:schemeClr>
                </a:solidFill>
                <a:latin typeface="Arial" panose="020B0604020202020204" pitchFamily="34" charset="0"/>
                <a:ea typeface="微软雅黑" pitchFamily="34" charset="-122"/>
                <a:cs typeface="Arial" panose="020B0604020202020204" pitchFamily="34" charset="0"/>
                <a:sym typeface="Gill Sans"/>
              </a:endParaRPr>
            </a:p>
          </p:txBody>
        </p:sp>
        <p:sp>
          <p:nvSpPr>
            <p:cNvPr id="63" name="文本框 44"/>
            <p:cNvSpPr txBox="1"/>
            <p:nvPr/>
          </p:nvSpPr>
          <p:spPr>
            <a:xfrm>
              <a:off x="376119" y="8774303"/>
              <a:ext cx="810286" cy="497815"/>
            </a:xfrm>
            <a:prstGeom prst="rect">
              <a:avLst/>
            </a:prstGeom>
            <a:noFill/>
          </p:spPr>
          <p:txBody>
            <a:bodyPr wrap="squar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900" b="1" kern="0">
                  <a:solidFill>
                    <a:srgbClr val="144E62"/>
                  </a:solidFill>
                  <a:latin typeface="Arial" panose="020B0604020202020204" pitchFamily="34" charset="0"/>
                  <a:ea typeface="微软雅黑" pitchFamily="34" charset="-122"/>
                </a:rPr>
                <a:t>Resource </a:t>
              </a:r>
            </a:p>
            <a:p>
              <a:pPr defTabSz="914126">
                <a:defRPr/>
              </a:pPr>
              <a:r>
                <a:rPr lang="en-US" altLang="zh-CN" sz="900" b="1" kern="0">
                  <a:solidFill>
                    <a:srgbClr val="144E62"/>
                  </a:solidFill>
                  <a:latin typeface="Arial" panose="020B0604020202020204" pitchFamily="34" charset="0"/>
                  <a:ea typeface="微软雅黑" pitchFamily="34" charset="-122"/>
                </a:rPr>
                <a:t>Delivery</a:t>
              </a:r>
              <a:endParaRPr lang="zh-CN" altLang="en-US" sz="900" b="1" kern="0">
                <a:solidFill>
                  <a:srgbClr val="144E62"/>
                </a:solidFill>
                <a:latin typeface="Arial" panose="020B0604020202020204" pitchFamily="34" charset="0"/>
                <a:ea typeface="微软雅黑" pitchFamily="34" charset="-122"/>
              </a:endParaRPr>
            </a:p>
          </p:txBody>
        </p:sp>
        <p:sp>
          <p:nvSpPr>
            <p:cNvPr id="64" name="文本框 101"/>
            <p:cNvSpPr txBox="1"/>
            <p:nvPr/>
          </p:nvSpPr>
          <p:spPr>
            <a:xfrm>
              <a:off x="1523500" y="8898758"/>
              <a:ext cx="558799" cy="248907"/>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900" b="1" kern="0">
                  <a:solidFill>
                    <a:srgbClr val="144E62"/>
                  </a:solidFill>
                  <a:latin typeface="Arial" panose="020B0604020202020204" pitchFamily="34" charset="0"/>
                  <a:ea typeface="微软雅黑" pitchFamily="34" charset="-122"/>
                </a:rPr>
                <a:t>Data Flow</a:t>
              </a:r>
              <a:endParaRPr lang="zh-CN" altLang="en-US" sz="900" b="1" kern="0">
                <a:solidFill>
                  <a:srgbClr val="144E62"/>
                </a:solidFill>
                <a:latin typeface="Arial" panose="020B0604020202020204" pitchFamily="34" charset="0"/>
                <a:ea typeface="微软雅黑" pitchFamily="34" charset="-122"/>
              </a:endParaRPr>
            </a:p>
          </p:txBody>
        </p:sp>
        <p:sp>
          <p:nvSpPr>
            <p:cNvPr id="65" name="文本框 102"/>
            <p:cNvSpPr txBox="1"/>
            <p:nvPr/>
          </p:nvSpPr>
          <p:spPr>
            <a:xfrm>
              <a:off x="2498945" y="8774303"/>
              <a:ext cx="486483" cy="497815"/>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900" b="1" kern="0">
                  <a:solidFill>
                    <a:srgbClr val="144E62"/>
                  </a:solidFill>
                  <a:latin typeface="Arial" panose="020B0604020202020204" pitchFamily="34" charset="0"/>
                  <a:ea typeface="微软雅黑" pitchFamily="34" charset="-122"/>
                </a:rPr>
                <a:t>Fault</a:t>
              </a:r>
            </a:p>
            <a:p>
              <a:pPr defTabSz="914126">
                <a:defRPr/>
              </a:pPr>
              <a:r>
                <a:rPr lang="en-US" altLang="zh-CN" sz="900" b="1" kern="0">
                  <a:solidFill>
                    <a:srgbClr val="144E62"/>
                  </a:solidFill>
                  <a:latin typeface="Arial" panose="020B0604020202020204" pitchFamily="34" charset="0"/>
                  <a:ea typeface="微软雅黑" pitchFamily="34" charset="-122"/>
                </a:rPr>
                <a:t>Analysis</a:t>
              </a:r>
              <a:endParaRPr lang="zh-CN" altLang="en-US" sz="900" b="1" kern="0">
                <a:solidFill>
                  <a:srgbClr val="144E62"/>
                </a:solidFill>
                <a:latin typeface="Arial" panose="020B0604020202020204" pitchFamily="34" charset="0"/>
                <a:ea typeface="微软雅黑" pitchFamily="34" charset="-122"/>
              </a:endParaRPr>
            </a:p>
          </p:txBody>
        </p:sp>
        <p:sp>
          <p:nvSpPr>
            <p:cNvPr id="66" name="文本框 102"/>
            <p:cNvSpPr txBox="1"/>
            <p:nvPr/>
          </p:nvSpPr>
          <p:spPr>
            <a:xfrm>
              <a:off x="3438415" y="8774303"/>
              <a:ext cx="578671" cy="497945"/>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900" b="1" kern="0">
                  <a:solidFill>
                    <a:srgbClr val="144E62"/>
                  </a:solidFill>
                  <a:latin typeface="Arial" panose="020B0604020202020204" pitchFamily="34" charset="0"/>
                  <a:ea typeface="微软雅黑" pitchFamily="34" charset="-122"/>
                </a:rPr>
                <a:t>Risk </a:t>
              </a:r>
            </a:p>
            <a:p>
              <a:pPr defTabSz="914126">
                <a:defRPr/>
              </a:pPr>
              <a:r>
                <a:rPr lang="en-US" altLang="zh-CN" sz="900" b="1" kern="0">
                  <a:solidFill>
                    <a:srgbClr val="144E62"/>
                  </a:solidFill>
                  <a:ea typeface="微软雅黑" pitchFamily="34" charset="-122"/>
                </a:rPr>
                <a:t>Pr</a:t>
              </a:r>
              <a:r>
                <a:rPr lang="en-US" altLang="zh-CN" sz="900" b="1" kern="0">
                  <a:solidFill>
                    <a:srgbClr val="144E62"/>
                  </a:solidFill>
                  <a:latin typeface="Arial" panose="020B0604020202020204" pitchFamily="34" charset="0"/>
                  <a:ea typeface="微软雅黑" pitchFamily="34" charset="-122"/>
                </a:rPr>
                <a:t>ediction</a:t>
              </a:r>
              <a:endParaRPr lang="zh-CN" altLang="en-US" sz="900" b="1" kern="0">
                <a:solidFill>
                  <a:srgbClr val="144E62"/>
                </a:solidFill>
                <a:latin typeface="Arial" panose="020B0604020202020204" pitchFamily="34" charset="0"/>
                <a:ea typeface="微软雅黑" pitchFamily="34" charset="-122"/>
              </a:endParaRPr>
            </a:p>
          </p:txBody>
        </p:sp>
        <p:sp>
          <p:nvSpPr>
            <p:cNvPr id="67" name="文本框 102"/>
            <p:cNvSpPr txBox="1"/>
            <p:nvPr/>
          </p:nvSpPr>
          <p:spPr>
            <a:xfrm>
              <a:off x="4239382" y="8774303"/>
              <a:ext cx="723150" cy="497815"/>
            </a:xfrm>
            <a:prstGeom prst="rect">
              <a:avLst/>
            </a:prstGeom>
            <a:noFill/>
          </p:spPr>
          <p:txBody>
            <a:bodyPr wrap="none" lIns="0" tIns="0" rIns="0" bIns="0" rtlCol="0">
              <a:spAutoFit/>
            </a:bodyPr>
            <a:lstStyle>
              <a:defPPr>
                <a:defRPr lang="zh-CN"/>
              </a:defPPr>
              <a:lvl1pPr algn="ctr">
                <a:defRPr sz="1400">
                  <a:solidFill>
                    <a:schemeClr val="bg1"/>
                  </a:solidFill>
                  <a:latin typeface="Arial" panose="020B0604020202020204" pitchFamily="34" charset="0"/>
                  <a:cs typeface="Arial" panose="020B0604020202020204" pitchFamily="34" charset="0"/>
                </a:defRPr>
              </a:lvl1pPr>
            </a:lstStyle>
            <a:p>
              <a:pPr defTabSz="914126">
                <a:defRPr/>
              </a:pPr>
              <a:r>
                <a:rPr lang="en-US" altLang="zh-CN" sz="900" b="1" kern="0">
                  <a:solidFill>
                    <a:srgbClr val="144E62"/>
                  </a:solidFill>
                  <a:latin typeface="Arial" panose="020B0604020202020204" pitchFamily="34" charset="0"/>
                  <a:ea typeface="微软雅黑" pitchFamily="34" charset="-122"/>
                </a:rPr>
                <a:t>Replica </a:t>
              </a:r>
            </a:p>
            <a:p>
              <a:pPr defTabSz="914126">
                <a:defRPr/>
              </a:pPr>
              <a:r>
                <a:rPr lang="en-US" altLang="zh-CN" sz="900" b="1" kern="0">
                  <a:solidFill>
                    <a:srgbClr val="144E62"/>
                  </a:solidFill>
                  <a:latin typeface="Arial" panose="020B0604020202020204" pitchFamily="34" charset="0"/>
                  <a:ea typeface="微软雅黑" pitchFamily="34" charset="-122"/>
                </a:rPr>
                <a:t>Management</a:t>
              </a:r>
              <a:endParaRPr lang="zh-CN" altLang="en-US" sz="900" b="1" kern="0">
                <a:solidFill>
                  <a:srgbClr val="144E62"/>
                </a:solidFill>
                <a:latin typeface="Arial" panose="020B0604020202020204" pitchFamily="34" charset="0"/>
                <a:ea typeface="微软雅黑" pitchFamily="34" charset="-122"/>
              </a:endParaRPr>
            </a:p>
          </p:txBody>
        </p:sp>
        <p:sp>
          <p:nvSpPr>
            <p:cNvPr id="68" name="TextBox 67"/>
            <p:cNvSpPr txBox="1"/>
            <p:nvPr/>
          </p:nvSpPr>
          <p:spPr>
            <a:xfrm>
              <a:off x="1843991" y="8506886"/>
              <a:ext cx="1579263" cy="304220"/>
            </a:xfrm>
            <a:prstGeom prst="rect">
              <a:avLst/>
            </a:prstGeom>
            <a:noFill/>
          </p:spPr>
          <p:txBody>
            <a:bodyPr wrap="square" lIns="0" tIns="0" rIns="0" bIns="0" rtlCol="0">
              <a:spAutoFit/>
            </a:bodyPr>
            <a:lstStyle/>
            <a:p>
              <a:pPr algn="ctr" defTabSz="1083517">
                <a:defRPr/>
              </a:pPr>
              <a:r>
                <a:rPr kumimoji="1" lang="en-US" altLang="zh-CN" sz="1100" b="1" kern="0">
                  <a:latin typeface="Arial" panose="020B0604020202020204" pitchFamily="34" charset="0"/>
                  <a:ea typeface="微软雅黑" pitchFamily="34" charset="-122"/>
                  <a:cs typeface="Arial" panose="020B0604020202020204" pitchFamily="34" charset="0"/>
                </a:rPr>
                <a:t>FusionDJ</a:t>
              </a:r>
            </a:p>
          </p:txBody>
        </p:sp>
        <p:grpSp>
          <p:nvGrpSpPr>
            <p:cNvPr id="70" name="组合 237"/>
            <p:cNvGrpSpPr/>
            <p:nvPr/>
          </p:nvGrpSpPr>
          <p:grpSpPr>
            <a:xfrm>
              <a:off x="2658994" y="9507182"/>
              <a:ext cx="392364" cy="346952"/>
              <a:chOff x="908160" y="2513040"/>
              <a:chExt cx="679450" cy="692150"/>
            </a:xfrm>
            <a:solidFill>
              <a:srgbClr val="33CAFF"/>
            </a:solidFill>
          </p:grpSpPr>
          <p:sp>
            <p:nvSpPr>
              <p:cNvPr id="91" name="Freeform 210"/>
              <p:cNvSpPr>
                <a:spLocks/>
              </p:cNvSpPr>
              <p:nvPr/>
            </p:nvSpPr>
            <p:spPr bwMode="auto">
              <a:xfrm>
                <a:off x="1155810" y="2835302"/>
                <a:ext cx="131763" cy="130175"/>
              </a:xfrm>
              <a:custGeom>
                <a:avLst/>
                <a:gdLst/>
                <a:ahLst/>
                <a:cxnLst>
                  <a:cxn ang="0">
                    <a:pos x="83" y="31"/>
                  </a:cxn>
                  <a:cxn ang="0">
                    <a:pos x="31" y="82"/>
                  </a:cxn>
                  <a:cxn ang="0">
                    <a:pos x="0" y="51"/>
                  </a:cxn>
                  <a:cxn ang="0">
                    <a:pos x="52" y="0"/>
                  </a:cxn>
                  <a:cxn ang="0">
                    <a:pos x="83" y="31"/>
                  </a:cxn>
                </a:cxnLst>
                <a:rect l="0" t="0" r="r" b="b"/>
                <a:pathLst>
                  <a:path w="83" h="82">
                    <a:moveTo>
                      <a:pt x="83" y="31"/>
                    </a:moveTo>
                    <a:lnTo>
                      <a:pt x="31" y="82"/>
                    </a:lnTo>
                    <a:lnTo>
                      <a:pt x="0" y="51"/>
                    </a:lnTo>
                    <a:lnTo>
                      <a:pt x="52" y="0"/>
                    </a:lnTo>
                    <a:lnTo>
                      <a:pt x="83" y="31"/>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2" name="Freeform 211"/>
              <p:cNvSpPr>
                <a:spLocks noEditPoints="1"/>
              </p:cNvSpPr>
              <p:nvPr/>
            </p:nvSpPr>
            <p:spPr bwMode="auto">
              <a:xfrm>
                <a:off x="1162160" y="2513040"/>
                <a:ext cx="425450" cy="423863"/>
              </a:xfrm>
              <a:custGeom>
                <a:avLst/>
                <a:gdLst/>
                <a:ahLst/>
                <a:cxnLst>
                  <a:cxn ang="0">
                    <a:pos x="120" y="0"/>
                  </a:cxn>
                  <a:cxn ang="0">
                    <a:pos x="82" y="10"/>
                  </a:cxn>
                  <a:cxn ang="0">
                    <a:pos x="48" y="30"/>
                  </a:cxn>
                  <a:cxn ang="0">
                    <a:pos x="23" y="59"/>
                  </a:cxn>
                  <a:cxn ang="0">
                    <a:pos x="6" y="93"/>
                  </a:cxn>
                  <a:cxn ang="0">
                    <a:pos x="0" y="133"/>
                  </a:cxn>
                  <a:cxn ang="0">
                    <a:pos x="2" y="159"/>
                  </a:cxn>
                  <a:cxn ang="0">
                    <a:pos x="16" y="197"/>
                  </a:cxn>
                  <a:cxn ang="0">
                    <a:pos x="39" y="227"/>
                  </a:cxn>
                  <a:cxn ang="0">
                    <a:pos x="70" y="250"/>
                  </a:cxn>
                  <a:cxn ang="0">
                    <a:pos x="107" y="264"/>
                  </a:cxn>
                  <a:cxn ang="0">
                    <a:pos x="134" y="267"/>
                  </a:cxn>
                  <a:cxn ang="0">
                    <a:pos x="174" y="260"/>
                  </a:cxn>
                  <a:cxn ang="0">
                    <a:pos x="209" y="244"/>
                  </a:cxn>
                  <a:cxn ang="0">
                    <a:pos x="238" y="218"/>
                  </a:cxn>
                  <a:cxn ang="0">
                    <a:pos x="258" y="185"/>
                  </a:cxn>
                  <a:cxn ang="0">
                    <a:pos x="267" y="147"/>
                  </a:cxn>
                  <a:cxn ang="0">
                    <a:pos x="267" y="120"/>
                  </a:cxn>
                  <a:cxn ang="0">
                    <a:pos x="258" y="82"/>
                  </a:cxn>
                  <a:cxn ang="0">
                    <a:pos x="238" y="48"/>
                  </a:cxn>
                  <a:cxn ang="0">
                    <a:pos x="209" y="23"/>
                  </a:cxn>
                  <a:cxn ang="0">
                    <a:pos x="174" y="5"/>
                  </a:cxn>
                  <a:cxn ang="0">
                    <a:pos x="134" y="0"/>
                  </a:cxn>
                  <a:cxn ang="0">
                    <a:pos x="134" y="229"/>
                  </a:cxn>
                  <a:cxn ang="0">
                    <a:pos x="106" y="225"/>
                  </a:cxn>
                  <a:cxn ang="0">
                    <a:pos x="80" y="212"/>
                  </a:cxn>
                  <a:cxn ang="0">
                    <a:pos x="60" y="194"/>
                  </a:cxn>
                  <a:cxn ang="0">
                    <a:pos x="46" y="170"/>
                  </a:cxn>
                  <a:cxn ang="0">
                    <a:pos x="39" y="143"/>
                  </a:cxn>
                  <a:cxn ang="0">
                    <a:pos x="39" y="124"/>
                  </a:cxn>
                  <a:cxn ang="0">
                    <a:pos x="46" y="96"/>
                  </a:cxn>
                  <a:cxn ang="0">
                    <a:pos x="60" y="73"/>
                  </a:cxn>
                  <a:cxn ang="0">
                    <a:pos x="80" y="53"/>
                  </a:cxn>
                  <a:cxn ang="0">
                    <a:pos x="106" y="42"/>
                  </a:cxn>
                  <a:cxn ang="0">
                    <a:pos x="134" y="38"/>
                  </a:cxn>
                  <a:cxn ang="0">
                    <a:pos x="153" y="39"/>
                  </a:cxn>
                  <a:cxn ang="0">
                    <a:pos x="180" y="50"/>
                  </a:cxn>
                  <a:cxn ang="0">
                    <a:pos x="202" y="65"/>
                  </a:cxn>
                  <a:cxn ang="0">
                    <a:pos x="218" y="88"/>
                  </a:cxn>
                  <a:cxn ang="0">
                    <a:pos x="227" y="113"/>
                  </a:cxn>
                  <a:cxn ang="0">
                    <a:pos x="230" y="133"/>
                  </a:cxn>
                  <a:cxn ang="0">
                    <a:pos x="226" y="161"/>
                  </a:cxn>
                  <a:cxn ang="0">
                    <a:pos x="213" y="186"/>
                  </a:cxn>
                  <a:cxn ang="0">
                    <a:pos x="195" y="207"/>
                  </a:cxn>
                  <a:cxn ang="0">
                    <a:pos x="171" y="221"/>
                  </a:cxn>
                  <a:cxn ang="0">
                    <a:pos x="144" y="229"/>
                  </a:cxn>
                </a:cxnLst>
                <a:rect l="0" t="0" r="r" b="b"/>
                <a:pathLst>
                  <a:path w="268" h="267">
                    <a:moveTo>
                      <a:pt x="134" y="0"/>
                    </a:moveTo>
                    <a:lnTo>
                      <a:pt x="134" y="0"/>
                    </a:lnTo>
                    <a:lnTo>
                      <a:pt x="120" y="0"/>
                    </a:lnTo>
                    <a:lnTo>
                      <a:pt x="107" y="2"/>
                    </a:lnTo>
                    <a:lnTo>
                      <a:pt x="94" y="5"/>
                    </a:lnTo>
                    <a:lnTo>
                      <a:pt x="82" y="10"/>
                    </a:lnTo>
                    <a:lnTo>
                      <a:pt x="70" y="15"/>
                    </a:lnTo>
                    <a:lnTo>
                      <a:pt x="59" y="23"/>
                    </a:lnTo>
                    <a:lnTo>
                      <a:pt x="48" y="30"/>
                    </a:lnTo>
                    <a:lnTo>
                      <a:pt x="39" y="38"/>
                    </a:lnTo>
                    <a:lnTo>
                      <a:pt x="31" y="48"/>
                    </a:lnTo>
                    <a:lnTo>
                      <a:pt x="23" y="59"/>
                    </a:lnTo>
                    <a:lnTo>
                      <a:pt x="16" y="69"/>
                    </a:lnTo>
                    <a:lnTo>
                      <a:pt x="10" y="82"/>
                    </a:lnTo>
                    <a:lnTo>
                      <a:pt x="6" y="93"/>
                    </a:lnTo>
                    <a:lnTo>
                      <a:pt x="2" y="106"/>
                    </a:lnTo>
                    <a:lnTo>
                      <a:pt x="1" y="120"/>
                    </a:lnTo>
                    <a:lnTo>
                      <a:pt x="0" y="133"/>
                    </a:lnTo>
                    <a:lnTo>
                      <a:pt x="0" y="133"/>
                    </a:lnTo>
                    <a:lnTo>
                      <a:pt x="1" y="147"/>
                    </a:lnTo>
                    <a:lnTo>
                      <a:pt x="2" y="159"/>
                    </a:lnTo>
                    <a:lnTo>
                      <a:pt x="6" y="172"/>
                    </a:lnTo>
                    <a:lnTo>
                      <a:pt x="10" y="185"/>
                    </a:lnTo>
                    <a:lnTo>
                      <a:pt x="16" y="197"/>
                    </a:lnTo>
                    <a:lnTo>
                      <a:pt x="23" y="208"/>
                    </a:lnTo>
                    <a:lnTo>
                      <a:pt x="31" y="218"/>
                    </a:lnTo>
                    <a:lnTo>
                      <a:pt x="39" y="227"/>
                    </a:lnTo>
                    <a:lnTo>
                      <a:pt x="48" y="236"/>
                    </a:lnTo>
                    <a:lnTo>
                      <a:pt x="59" y="244"/>
                    </a:lnTo>
                    <a:lnTo>
                      <a:pt x="70" y="250"/>
                    </a:lnTo>
                    <a:lnTo>
                      <a:pt x="82" y="257"/>
                    </a:lnTo>
                    <a:lnTo>
                      <a:pt x="94" y="260"/>
                    </a:lnTo>
                    <a:lnTo>
                      <a:pt x="107" y="264"/>
                    </a:lnTo>
                    <a:lnTo>
                      <a:pt x="120" y="266"/>
                    </a:lnTo>
                    <a:lnTo>
                      <a:pt x="134" y="267"/>
                    </a:lnTo>
                    <a:lnTo>
                      <a:pt x="134" y="267"/>
                    </a:lnTo>
                    <a:lnTo>
                      <a:pt x="148" y="266"/>
                    </a:lnTo>
                    <a:lnTo>
                      <a:pt x="161" y="264"/>
                    </a:lnTo>
                    <a:lnTo>
                      <a:pt x="174" y="260"/>
                    </a:lnTo>
                    <a:lnTo>
                      <a:pt x="186" y="257"/>
                    </a:lnTo>
                    <a:lnTo>
                      <a:pt x="198" y="250"/>
                    </a:lnTo>
                    <a:lnTo>
                      <a:pt x="209" y="244"/>
                    </a:lnTo>
                    <a:lnTo>
                      <a:pt x="220" y="236"/>
                    </a:lnTo>
                    <a:lnTo>
                      <a:pt x="229" y="227"/>
                    </a:lnTo>
                    <a:lnTo>
                      <a:pt x="238" y="218"/>
                    </a:lnTo>
                    <a:lnTo>
                      <a:pt x="245" y="208"/>
                    </a:lnTo>
                    <a:lnTo>
                      <a:pt x="252" y="197"/>
                    </a:lnTo>
                    <a:lnTo>
                      <a:pt x="258" y="185"/>
                    </a:lnTo>
                    <a:lnTo>
                      <a:pt x="262" y="172"/>
                    </a:lnTo>
                    <a:lnTo>
                      <a:pt x="266" y="159"/>
                    </a:lnTo>
                    <a:lnTo>
                      <a:pt x="267" y="147"/>
                    </a:lnTo>
                    <a:lnTo>
                      <a:pt x="268" y="133"/>
                    </a:lnTo>
                    <a:lnTo>
                      <a:pt x="268" y="133"/>
                    </a:lnTo>
                    <a:lnTo>
                      <a:pt x="267" y="120"/>
                    </a:lnTo>
                    <a:lnTo>
                      <a:pt x="266" y="106"/>
                    </a:lnTo>
                    <a:lnTo>
                      <a:pt x="262" y="93"/>
                    </a:lnTo>
                    <a:lnTo>
                      <a:pt x="258" y="82"/>
                    </a:lnTo>
                    <a:lnTo>
                      <a:pt x="252" y="69"/>
                    </a:lnTo>
                    <a:lnTo>
                      <a:pt x="245" y="59"/>
                    </a:lnTo>
                    <a:lnTo>
                      <a:pt x="238" y="48"/>
                    </a:lnTo>
                    <a:lnTo>
                      <a:pt x="229" y="38"/>
                    </a:lnTo>
                    <a:lnTo>
                      <a:pt x="220" y="30"/>
                    </a:lnTo>
                    <a:lnTo>
                      <a:pt x="209" y="23"/>
                    </a:lnTo>
                    <a:lnTo>
                      <a:pt x="198" y="15"/>
                    </a:lnTo>
                    <a:lnTo>
                      <a:pt x="186" y="10"/>
                    </a:lnTo>
                    <a:lnTo>
                      <a:pt x="174" y="5"/>
                    </a:lnTo>
                    <a:lnTo>
                      <a:pt x="161" y="2"/>
                    </a:lnTo>
                    <a:lnTo>
                      <a:pt x="148" y="0"/>
                    </a:lnTo>
                    <a:lnTo>
                      <a:pt x="134" y="0"/>
                    </a:lnTo>
                    <a:lnTo>
                      <a:pt x="134" y="0"/>
                    </a:lnTo>
                    <a:close/>
                    <a:moveTo>
                      <a:pt x="134" y="229"/>
                    </a:moveTo>
                    <a:lnTo>
                      <a:pt x="134" y="229"/>
                    </a:lnTo>
                    <a:lnTo>
                      <a:pt x="124" y="229"/>
                    </a:lnTo>
                    <a:lnTo>
                      <a:pt x="115" y="226"/>
                    </a:lnTo>
                    <a:lnTo>
                      <a:pt x="106" y="225"/>
                    </a:lnTo>
                    <a:lnTo>
                      <a:pt x="97" y="221"/>
                    </a:lnTo>
                    <a:lnTo>
                      <a:pt x="88" y="217"/>
                    </a:lnTo>
                    <a:lnTo>
                      <a:pt x="80" y="212"/>
                    </a:lnTo>
                    <a:lnTo>
                      <a:pt x="73" y="207"/>
                    </a:lnTo>
                    <a:lnTo>
                      <a:pt x="66" y="200"/>
                    </a:lnTo>
                    <a:lnTo>
                      <a:pt x="60" y="194"/>
                    </a:lnTo>
                    <a:lnTo>
                      <a:pt x="55" y="186"/>
                    </a:lnTo>
                    <a:lnTo>
                      <a:pt x="50" y="179"/>
                    </a:lnTo>
                    <a:lnTo>
                      <a:pt x="46" y="170"/>
                    </a:lnTo>
                    <a:lnTo>
                      <a:pt x="43" y="161"/>
                    </a:lnTo>
                    <a:lnTo>
                      <a:pt x="41" y="152"/>
                    </a:lnTo>
                    <a:lnTo>
                      <a:pt x="39" y="143"/>
                    </a:lnTo>
                    <a:lnTo>
                      <a:pt x="38" y="133"/>
                    </a:lnTo>
                    <a:lnTo>
                      <a:pt x="38" y="133"/>
                    </a:lnTo>
                    <a:lnTo>
                      <a:pt x="39" y="124"/>
                    </a:lnTo>
                    <a:lnTo>
                      <a:pt x="41" y="113"/>
                    </a:lnTo>
                    <a:lnTo>
                      <a:pt x="43" y="105"/>
                    </a:lnTo>
                    <a:lnTo>
                      <a:pt x="46" y="96"/>
                    </a:lnTo>
                    <a:lnTo>
                      <a:pt x="50" y="88"/>
                    </a:lnTo>
                    <a:lnTo>
                      <a:pt x="55" y="80"/>
                    </a:lnTo>
                    <a:lnTo>
                      <a:pt x="60" y="73"/>
                    </a:lnTo>
                    <a:lnTo>
                      <a:pt x="66" y="65"/>
                    </a:lnTo>
                    <a:lnTo>
                      <a:pt x="73" y="60"/>
                    </a:lnTo>
                    <a:lnTo>
                      <a:pt x="80" y="53"/>
                    </a:lnTo>
                    <a:lnTo>
                      <a:pt x="88" y="50"/>
                    </a:lnTo>
                    <a:lnTo>
                      <a:pt x="97" y="44"/>
                    </a:lnTo>
                    <a:lnTo>
                      <a:pt x="106" y="42"/>
                    </a:lnTo>
                    <a:lnTo>
                      <a:pt x="115" y="39"/>
                    </a:lnTo>
                    <a:lnTo>
                      <a:pt x="124" y="38"/>
                    </a:lnTo>
                    <a:lnTo>
                      <a:pt x="134" y="38"/>
                    </a:lnTo>
                    <a:lnTo>
                      <a:pt x="134" y="38"/>
                    </a:lnTo>
                    <a:lnTo>
                      <a:pt x="144" y="38"/>
                    </a:lnTo>
                    <a:lnTo>
                      <a:pt x="153" y="39"/>
                    </a:lnTo>
                    <a:lnTo>
                      <a:pt x="162" y="42"/>
                    </a:lnTo>
                    <a:lnTo>
                      <a:pt x="171" y="44"/>
                    </a:lnTo>
                    <a:lnTo>
                      <a:pt x="180" y="50"/>
                    </a:lnTo>
                    <a:lnTo>
                      <a:pt x="188" y="53"/>
                    </a:lnTo>
                    <a:lnTo>
                      <a:pt x="195" y="60"/>
                    </a:lnTo>
                    <a:lnTo>
                      <a:pt x="202" y="65"/>
                    </a:lnTo>
                    <a:lnTo>
                      <a:pt x="208" y="73"/>
                    </a:lnTo>
                    <a:lnTo>
                      <a:pt x="213" y="80"/>
                    </a:lnTo>
                    <a:lnTo>
                      <a:pt x="218" y="88"/>
                    </a:lnTo>
                    <a:lnTo>
                      <a:pt x="222" y="96"/>
                    </a:lnTo>
                    <a:lnTo>
                      <a:pt x="226" y="105"/>
                    </a:lnTo>
                    <a:lnTo>
                      <a:pt x="227" y="113"/>
                    </a:lnTo>
                    <a:lnTo>
                      <a:pt x="230" y="124"/>
                    </a:lnTo>
                    <a:lnTo>
                      <a:pt x="230" y="133"/>
                    </a:lnTo>
                    <a:lnTo>
                      <a:pt x="230" y="133"/>
                    </a:lnTo>
                    <a:lnTo>
                      <a:pt x="230" y="143"/>
                    </a:lnTo>
                    <a:lnTo>
                      <a:pt x="227" y="152"/>
                    </a:lnTo>
                    <a:lnTo>
                      <a:pt x="226" y="161"/>
                    </a:lnTo>
                    <a:lnTo>
                      <a:pt x="222" y="170"/>
                    </a:lnTo>
                    <a:lnTo>
                      <a:pt x="218" y="179"/>
                    </a:lnTo>
                    <a:lnTo>
                      <a:pt x="213" y="186"/>
                    </a:lnTo>
                    <a:lnTo>
                      <a:pt x="208" y="194"/>
                    </a:lnTo>
                    <a:lnTo>
                      <a:pt x="202" y="200"/>
                    </a:lnTo>
                    <a:lnTo>
                      <a:pt x="195" y="207"/>
                    </a:lnTo>
                    <a:lnTo>
                      <a:pt x="188" y="212"/>
                    </a:lnTo>
                    <a:lnTo>
                      <a:pt x="180" y="217"/>
                    </a:lnTo>
                    <a:lnTo>
                      <a:pt x="171" y="221"/>
                    </a:lnTo>
                    <a:lnTo>
                      <a:pt x="162" y="225"/>
                    </a:lnTo>
                    <a:lnTo>
                      <a:pt x="153" y="226"/>
                    </a:lnTo>
                    <a:lnTo>
                      <a:pt x="144" y="229"/>
                    </a:lnTo>
                    <a:lnTo>
                      <a:pt x="134" y="229"/>
                    </a:lnTo>
                    <a:lnTo>
                      <a:pt x="134" y="229"/>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3" name="Freeform 212"/>
              <p:cNvSpPr>
                <a:spLocks/>
              </p:cNvSpPr>
              <p:nvPr/>
            </p:nvSpPr>
            <p:spPr bwMode="auto">
              <a:xfrm>
                <a:off x="1243123" y="2597177"/>
                <a:ext cx="153988" cy="155575"/>
              </a:xfrm>
              <a:custGeom>
                <a:avLst/>
                <a:gdLst/>
                <a:ahLst/>
                <a:cxnLst>
                  <a:cxn ang="0">
                    <a:pos x="91" y="0"/>
                  </a:cxn>
                  <a:cxn ang="0">
                    <a:pos x="91" y="0"/>
                  </a:cxn>
                  <a:cxn ang="0">
                    <a:pos x="91" y="0"/>
                  </a:cxn>
                  <a:cxn ang="0">
                    <a:pos x="82" y="2"/>
                  </a:cxn>
                  <a:cxn ang="0">
                    <a:pos x="73" y="3"/>
                  </a:cxn>
                  <a:cxn ang="0">
                    <a:pos x="64" y="6"/>
                  </a:cxn>
                  <a:cxn ang="0">
                    <a:pos x="56" y="9"/>
                  </a:cxn>
                  <a:cxn ang="0">
                    <a:pos x="49" y="13"/>
                  </a:cxn>
                  <a:cxn ang="0">
                    <a:pos x="41" y="17"/>
                  </a:cxn>
                  <a:cxn ang="0">
                    <a:pos x="28" y="29"/>
                  </a:cxn>
                  <a:cxn ang="0">
                    <a:pos x="18" y="41"/>
                  </a:cxn>
                  <a:cxn ang="0">
                    <a:pos x="13" y="49"/>
                  </a:cxn>
                  <a:cxn ang="0">
                    <a:pos x="9" y="57"/>
                  </a:cxn>
                  <a:cxn ang="0">
                    <a:pos x="6" y="64"/>
                  </a:cxn>
                  <a:cxn ang="0">
                    <a:pos x="4" y="72"/>
                  </a:cxn>
                  <a:cxn ang="0">
                    <a:pos x="1" y="81"/>
                  </a:cxn>
                  <a:cxn ang="0">
                    <a:pos x="0" y="90"/>
                  </a:cxn>
                  <a:cxn ang="0">
                    <a:pos x="0" y="90"/>
                  </a:cxn>
                  <a:cxn ang="0">
                    <a:pos x="0" y="90"/>
                  </a:cxn>
                  <a:cxn ang="0">
                    <a:pos x="0" y="90"/>
                  </a:cxn>
                  <a:cxn ang="0">
                    <a:pos x="0" y="90"/>
                  </a:cxn>
                  <a:cxn ang="0">
                    <a:pos x="0" y="90"/>
                  </a:cxn>
                  <a:cxn ang="0">
                    <a:pos x="0" y="90"/>
                  </a:cxn>
                  <a:cxn ang="0">
                    <a:pos x="0" y="90"/>
                  </a:cxn>
                  <a:cxn ang="0">
                    <a:pos x="0" y="90"/>
                  </a:cxn>
                  <a:cxn ang="0">
                    <a:pos x="1" y="92"/>
                  </a:cxn>
                  <a:cxn ang="0">
                    <a:pos x="3" y="95"/>
                  </a:cxn>
                  <a:cxn ang="0">
                    <a:pos x="5" y="96"/>
                  </a:cxn>
                  <a:cxn ang="0">
                    <a:pos x="8" y="98"/>
                  </a:cxn>
                  <a:cxn ang="0">
                    <a:pos x="8" y="98"/>
                  </a:cxn>
                  <a:cxn ang="0">
                    <a:pos x="10" y="96"/>
                  </a:cxn>
                  <a:cxn ang="0">
                    <a:pos x="13" y="95"/>
                  </a:cxn>
                  <a:cxn ang="0">
                    <a:pos x="14" y="92"/>
                  </a:cxn>
                  <a:cxn ang="0">
                    <a:pos x="14" y="90"/>
                  </a:cxn>
                  <a:cxn ang="0">
                    <a:pos x="15" y="90"/>
                  </a:cxn>
                  <a:cxn ang="0">
                    <a:pos x="15" y="90"/>
                  </a:cxn>
                  <a:cxn ang="0">
                    <a:pos x="17" y="76"/>
                  </a:cxn>
                  <a:cxn ang="0">
                    <a:pos x="22" y="62"/>
                  </a:cxn>
                  <a:cxn ang="0">
                    <a:pos x="29" y="49"/>
                  </a:cxn>
                  <a:cxn ang="0">
                    <a:pos x="38" y="39"/>
                  </a:cxn>
                  <a:cxn ang="0">
                    <a:pos x="50" y="30"/>
                  </a:cxn>
                  <a:cxn ang="0">
                    <a:pos x="61" y="22"/>
                  </a:cxn>
                  <a:cxn ang="0">
                    <a:pos x="75" y="17"/>
                  </a:cxn>
                  <a:cxn ang="0">
                    <a:pos x="91" y="14"/>
                  </a:cxn>
                  <a:cxn ang="0">
                    <a:pos x="91" y="14"/>
                  </a:cxn>
                  <a:cxn ang="0">
                    <a:pos x="91" y="14"/>
                  </a:cxn>
                  <a:cxn ang="0">
                    <a:pos x="93" y="14"/>
                  </a:cxn>
                  <a:cxn ang="0">
                    <a:pos x="95" y="13"/>
                  </a:cxn>
                  <a:cxn ang="0">
                    <a:pos x="97" y="11"/>
                  </a:cxn>
                  <a:cxn ang="0">
                    <a:pos x="97" y="8"/>
                  </a:cxn>
                  <a:cxn ang="0">
                    <a:pos x="97" y="8"/>
                  </a:cxn>
                  <a:cxn ang="0">
                    <a:pos x="97" y="6"/>
                  </a:cxn>
                  <a:cxn ang="0">
                    <a:pos x="95" y="3"/>
                  </a:cxn>
                  <a:cxn ang="0">
                    <a:pos x="93" y="2"/>
                  </a:cxn>
                  <a:cxn ang="0">
                    <a:pos x="91" y="0"/>
                  </a:cxn>
                  <a:cxn ang="0">
                    <a:pos x="91" y="0"/>
                  </a:cxn>
                </a:cxnLst>
                <a:rect l="0" t="0" r="r" b="b"/>
                <a:pathLst>
                  <a:path w="97" h="98">
                    <a:moveTo>
                      <a:pt x="91" y="0"/>
                    </a:moveTo>
                    <a:lnTo>
                      <a:pt x="91" y="0"/>
                    </a:lnTo>
                    <a:lnTo>
                      <a:pt x="91" y="0"/>
                    </a:lnTo>
                    <a:lnTo>
                      <a:pt x="82" y="2"/>
                    </a:lnTo>
                    <a:lnTo>
                      <a:pt x="73" y="3"/>
                    </a:lnTo>
                    <a:lnTo>
                      <a:pt x="64" y="6"/>
                    </a:lnTo>
                    <a:lnTo>
                      <a:pt x="56" y="9"/>
                    </a:lnTo>
                    <a:lnTo>
                      <a:pt x="49" y="13"/>
                    </a:lnTo>
                    <a:lnTo>
                      <a:pt x="41" y="17"/>
                    </a:lnTo>
                    <a:lnTo>
                      <a:pt x="28" y="29"/>
                    </a:lnTo>
                    <a:lnTo>
                      <a:pt x="18" y="41"/>
                    </a:lnTo>
                    <a:lnTo>
                      <a:pt x="13" y="49"/>
                    </a:lnTo>
                    <a:lnTo>
                      <a:pt x="9" y="57"/>
                    </a:lnTo>
                    <a:lnTo>
                      <a:pt x="6" y="64"/>
                    </a:lnTo>
                    <a:lnTo>
                      <a:pt x="4" y="72"/>
                    </a:lnTo>
                    <a:lnTo>
                      <a:pt x="1" y="81"/>
                    </a:lnTo>
                    <a:lnTo>
                      <a:pt x="0" y="90"/>
                    </a:lnTo>
                    <a:lnTo>
                      <a:pt x="0" y="90"/>
                    </a:lnTo>
                    <a:lnTo>
                      <a:pt x="0" y="90"/>
                    </a:lnTo>
                    <a:lnTo>
                      <a:pt x="0" y="90"/>
                    </a:lnTo>
                    <a:lnTo>
                      <a:pt x="0" y="90"/>
                    </a:lnTo>
                    <a:lnTo>
                      <a:pt x="0" y="90"/>
                    </a:lnTo>
                    <a:lnTo>
                      <a:pt x="0" y="90"/>
                    </a:lnTo>
                    <a:lnTo>
                      <a:pt x="0" y="90"/>
                    </a:lnTo>
                    <a:lnTo>
                      <a:pt x="0" y="90"/>
                    </a:lnTo>
                    <a:lnTo>
                      <a:pt x="1" y="92"/>
                    </a:lnTo>
                    <a:lnTo>
                      <a:pt x="3" y="95"/>
                    </a:lnTo>
                    <a:lnTo>
                      <a:pt x="5" y="96"/>
                    </a:lnTo>
                    <a:lnTo>
                      <a:pt x="8" y="98"/>
                    </a:lnTo>
                    <a:lnTo>
                      <a:pt x="8" y="98"/>
                    </a:lnTo>
                    <a:lnTo>
                      <a:pt x="10" y="96"/>
                    </a:lnTo>
                    <a:lnTo>
                      <a:pt x="13" y="95"/>
                    </a:lnTo>
                    <a:lnTo>
                      <a:pt x="14" y="92"/>
                    </a:lnTo>
                    <a:lnTo>
                      <a:pt x="14" y="90"/>
                    </a:lnTo>
                    <a:lnTo>
                      <a:pt x="15" y="90"/>
                    </a:lnTo>
                    <a:lnTo>
                      <a:pt x="15" y="90"/>
                    </a:lnTo>
                    <a:lnTo>
                      <a:pt x="17" y="76"/>
                    </a:lnTo>
                    <a:lnTo>
                      <a:pt x="22" y="62"/>
                    </a:lnTo>
                    <a:lnTo>
                      <a:pt x="29" y="49"/>
                    </a:lnTo>
                    <a:lnTo>
                      <a:pt x="38" y="39"/>
                    </a:lnTo>
                    <a:lnTo>
                      <a:pt x="50" y="30"/>
                    </a:lnTo>
                    <a:lnTo>
                      <a:pt x="61" y="22"/>
                    </a:lnTo>
                    <a:lnTo>
                      <a:pt x="75" y="17"/>
                    </a:lnTo>
                    <a:lnTo>
                      <a:pt x="91" y="14"/>
                    </a:lnTo>
                    <a:lnTo>
                      <a:pt x="91" y="14"/>
                    </a:lnTo>
                    <a:lnTo>
                      <a:pt x="91" y="14"/>
                    </a:lnTo>
                    <a:lnTo>
                      <a:pt x="93" y="14"/>
                    </a:lnTo>
                    <a:lnTo>
                      <a:pt x="95" y="13"/>
                    </a:lnTo>
                    <a:lnTo>
                      <a:pt x="97" y="11"/>
                    </a:lnTo>
                    <a:lnTo>
                      <a:pt x="97" y="8"/>
                    </a:lnTo>
                    <a:lnTo>
                      <a:pt x="97" y="8"/>
                    </a:lnTo>
                    <a:lnTo>
                      <a:pt x="97" y="6"/>
                    </a:lnTo>
                    <a:lnTo>
                      <a:pt x="95" y="3"/>
                    </a:lnTo>
                    <a:lnTo>
                      <a:pt x="93" y="2"/>
                    </a:lnTo>
                    <a:lnTo>
                      <a:pt x="91" y="0"/>
                    </a:lnTo>
                    <a:lnTo>
                      <a:pt x="91" y="0"/>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4" name="Freeform 213"/>
              <p:cNvSpPr>
                <a:spLocks/>
              </p:cNvSpPr>
              <p:nvPr/>
            </p:nvSpPr>
            <p:spPr bwMode="auto">
              <a:xfrm>
                <a:off x="908160" y="2917852"/>
                <a:ext cx="290513" cy="287338"/>
              </a:xfrm>
              <a:custGeom>
                <a:avLst/>
                <a:gdLst/>
                <a:ahLst/>
                <a:cxnLst>
                  <a:cxn ang="0">
                    <a:pos x="130" y="0"/>
                  </a:cxn>
                  <a:cxn ang="0">
                    <a:pos x="12" y="115"/>
                  </a:cxn>
                  <a:cxn ang="0">
                    <a:pos x="12" y="115"/>
                  </a:cxn>
                  <a:cxn ang="0">
                    <a:pos x="6" y="122"/>
                  </a:cxn>
                  <a:cxn ang="0">
                    <a:pos x="3" y="128"/>
                  </a:cxn>
                  <a:cxn ang="0">
                    <a:pos x="0" y="135"/>
                  </a:cxn>
                  <a:cxn ang="0">
                    <a:pos x="0" y="142"/>
                  </a:cxn>
                  <a:cxn ang="0">
                    <a:pos x="0" y="150"/>
                  </a:cxn>
                  <a:cxn ang="0">
                    <a:pos x="3" y="156"/>
                  </a:cxn>
                  <a:cxn ang="0">
                    <a:pos x="6" y="164"/>
                  </a:cxn>
                  <a:cxn ang="0">
                    <a:pos x="10" y="169"/>
                  </a:cxn>
                  <a:cxn ang="0">
                    <a:pos x="10" y="169"/>
                  </a:cxn>
                  <a:cxn ang="0">
                    <a:pos x="17" y="174"/>
                  </a:cxn>
                  <a:cxn ang="0">
                    <a:pos x="23" y="178"/>
                  </a:cxn>
                  <a:cxn ang="0">
                    <a:pos x="31" y="181"/>
                  </a:cxn>
                  <a:cxn ang="0">
                    <a:pos x="37" y="181"/>
                  </a:cxn>
                  <a:cxn ang="0">
                    <a:pos x="45" y="181"/>
                  </a:cxn>
                  <a:cxn ang="0">
                    <a:pos x="52" y="178"/>
                  </a:cxn>
                  <a:cxn ang="0">
                    <a:pos x="59" y="175"/>
                  </a:cxn>
                  <a:cxn ang="0">
                    <a:pos x="65" y="170"/>
                  </a:cxn>
                  <a:cxn ang="0">
                    <a:pos x="183" y="55"/>
                  </a:cxn>
                  <a:cxn ang="0">
                    <a:pos x="130" y="0"/>
                  </a:cxn>
                </a:cxnLst>
                <a:rect l="0" t="0" r="r" b="b"/>
                <a:pathLst>
                  <a:path w="183" h="181">
                    <a:moveTo>
                      <a:pt x="130" y="0"/>
                    </a:moveTo>
                    <a:lnTo>
                      <a:pt x="12" y="115"/>
                    </a:lnTo>
                    <a:lnTo>
                      <a:pt x="12" y="115"/>
                    </a:lnTo>
                    <a:lnTo>
                      <a:pt x="6" y="122"/>
                    </a:lnTo>
                    <a:lnTo>
                      <a:pt x="3" y="128"/>
                    </a:lnTo>
                    <a:lnTo>
                      <a:pt x="0" y="135"/>
                    </a:lnTo>
                    <a:lnTo>
                      <a:pt x="0" y="142"/>
                    </a:lnTo>
                    <a:lnTo>
                      <a:pt x="0" y="150"/>
                    </a:lnTo>
                    <a:lnTo>
                      <a:pt x="3" y="156"/>
                    </a:lnTo>
                    <a:lnTo>
                      <a:pt x="6" y="164"/>
                    </a:lnTo>
                    <a:lnTo>
                      <a:pt x="10" y="169"/>
                    </a:lnTo>
                    <a:lnTo>
                      <a:pt x="10" y="169"/>
                    </a:lnTo>
                    <a:lnTo>
                      <a:pt x="17" y="174"/>
                    </a:lnTo>
                    <a:lnTo>
                      <a:pt x="23" y="178"/>
                    </a:lnTo>
                    <a:lnTo>
                      <a:pt x="31" y="181"/>
                    </a:lnTo>
                    <a:lnTo>
                      <a:pt x="37" y="181"/>
                    </a:lnTo>
                    <a:lnTo>
                      <a:pt x="45" y="181"/>
                    </a:lnTo>
                    <a:lnTo>
                      <a:pt x="52" y="178"/>
                    </a:lnTo>
                    <a:lnTo>
                      <a:pt x="59" y="175"/>
                    </a:lnTo>
                    <a:lnTo>
                      <a:pt x="65" y="170"/>
                    </a:lnTo>
                    <a:lnTo>
                      <a:pt x="183" y="55"/>
                    </a:lnTo>
                    <a:lnTo>
                      <a:pt x="130" y="0"/>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5" name="Freeform 214"/>
              <p:cNvSpPr>
                <a:spLocks/>
              </p:cNvSpPr>
              <p:nvPr/>
            </p:nvSpPr>
            <p:spPr bwMode="auto">
              <a:xfrm>
                <a:off x="1390760" y="2692427"/>
                <a:ext cx="109538" cy="109538"/>
              </a:xfrm>
              <a:custGeom>
                <a:avLst/>
                <a:gdLst/>
                <a:ahLst/>
                <a:cxnLst>
                  <a:cxn ang="0">
                    <a:pos x="64" y="25"/>
                  </a:cxn>
                  <a:cxn ang="0">
                    <a:pos x="44" y="25"/>
                  </a:cxn>
                  <a:cxn ang="0">
                    <a:pos x="44" y="6"/>
                  </a:cxn>
                  <a:cxn ang="0">
                    <a:pos x="44" y="6"/>
                  </a:cxn>
                  <a:cxn ang="0">
                    <a:pos x="44" y="3"/>
                  </a:cxn>
                  <a:cxn ang="0">
                    <a:pos x="42" y="2"/>
                  </a:cxn>
                  <a:cxn ang="0">
                    <a:pos x="39" y="0"/>
                  </a:cxn>
                  <a:cxn ang="0">
                    <a:pos x="30" y="0"/>
                  </a:cxn>
                  <a:cxn ang="0">
                    <a:pos x="30" y="0"/>
                  </a:cxn>
                  <a:cxn ang="0">
                    <a:pos x="26" y="2"/>
                  </a:cxn>
                  <a:cxn ang="0">
                    <a:pos x="26" y="3"/>
                  </a:cxn>
                  <a:cxn ang="0">
                    <a:pos x="25" y="6"/>
                  </a:cxn>
                  <a:cxn ang="0">
                    <a:pos x="25" y="25"/>
                  </a:cxn>
                  <a:cxn ang="0">
                    <a:pos x="4" y="25"/>
                  </a:cxn>
                  <a:cxn ang="0">
                    <a:pos x="4" y="25"/>
                  </a:cxn>
                  <a:cxn ang="0">
                    <a:pos x="3" y="26"/>
                  </a:cxn>
                  <a:cxn ang="0">
                    <a:pos x="2" y="27"/>
                  </a:cxn>
                  <a:cxn ang="0">
                    <a:pos x="0" y="30"/>
                  </a:cxn>
                  <a:cxn ang="0">
                    <a:pos x="0" y="40"/>
                  </a:cxn>
                  <a:cxn ang="0">
                    <a:pos x="0" y="40"/>
                  </a:cxn>
                  <a:cxn ang="0">
                    <a:pos x="2" y="43"/>
                  </a:cxn>
                  <a:cxn ang="0">
                    <a:pos x="3" y="44"/>
                  </a:cxn>
                  <a:cxn ang="0">
                    <a:pos x="4" y="45"/>
                  </a:cxn>
                  <a:cxn ang="0">
                    <a:pos x="25" y="45"/>
                  </a:cxn>
                  <a:cxn ang="0">
                    <a:pos x="25" y="64"/>
                  </a:cxn>
                  <a:cxn ang="0">
                    <a:pos x="25" y="64"/>
                  </a:cxn>
                  <a:cxn ang="0">
                    <a:pos x="26" y="67"/>
                  </a:cxn>
                  <a:cxn ang="0">
                    <a:pos x="26" y="68"/>
                  </a:cxn>
                  <a:cxn ang="0">
                    <a:pos x="30" y="69"/>
                  </a:cxn>
                  <a:cxn ang="0">
                    <a:pos x="39" y="69"/>
                  </a:cxn>
                  <a:cxn ang="0">
                    <a:pos x="39" y="69"/>
                  </a:cxn>
                  <a:cxn ang="0">
                    <a:pos x="42" y="68"/>
                  </a:cxn>
                  <a:cxn ang="0">
                    <a:pos x="44" y="67"/>
                  </a:cxn>
                  <a:cxn ang="0">
                    <a:pos x="44" y="64"/>
                  </a:cxn>
                  <a:cxn ang="0">
                    <a:pos x="44" y="45"/>
                  </a:cxn>
                  <a:cxn ang="0">
                    <a:pos x="64" y="45"/>
                  </a:cxn>
                  <a:cxn ang="0">
                    <a:pos x="64" y="45"/>
                  </a:cxn>
                  <a:cxn ang="0">
                    <a:pos x="67" y="44"/>
                  </a:cxn>
                  <a:cxn ang="0">
                    <a:pos x="68" y="43"/>
                  </a:cxn>
                  <a:cxn ang="0">
                    <a:pos x="69" y="40"/>
                  </a:cxn>
                  <a:cxn ang="0">
                    <a:pos x="69" y="30"/>
                  </a:cxn>
                  <a:cxn ang="0">
                    <a:pos x="69" y="30"/>
                  </a:cxn>
                  <a:cxn ang="0">
                    <a:pos x="68" y="27"/>
                  </a:cxn>
                  <a:cxn ang="0">
                    <a:pos x="67" y="26"/>
                  </a:cxn>
                  <a:cxn ang="0">
                    <a:pos x="64" y="25"/>
                  </a:cxn>
                  <a:cxn ang="0">
                    <a:pos x="64" y="25"/>
                  </a:cxn>
                </a:cxnLst>
                <a:rect l="0" t="0" r="r" b="b"/>
                <a:pathLst>
                  <a:path w="69" h="69">
                    <a:moveTo>
                      <a:pt x="64" y="25"/>
                    </a:moveTo>
                    <a:lnTo>
                      <a:pt x="44" y="25"/>
                    </a:lnTo>
                    <a:lnTo>
                      <a:pt x="44" y="6"/>
                    </a:lnTo>
                    <a:lnTo>
                      <a:pt x="44" y="6"/>
                    </a:lnTo>
                    <a:lnTo>
                      <a:pt x="44" y="3"/>
                    </a:lnTo>
                    <a:lnTo>
                      <a:pt x="42" y="2"/>
                    </a:lnTo>
                    <a:lnTo>
                      <a:pt x="39" y="0"/>
                    </a:lnTo>
                    <a:lnTo>
                      <a:pt x="30" y="0"/>
                    </a:lnTo>
                    <a:lnTo>
                      <a:pt x="30" y="0"/>
                    </a:lnTo>
                    <a:lnTo>
                      <a:pt x="26" y="2"/>
                    </a:lnTo>
                    <a:lnTo>
                      <a:pt x="26" y="3"/>
                    </a:lnTo>
                    <a:lnTo>
                      <a:pt x="25" y="6"/>
                    </a:lnTo>
                    <a:lnTo>
                      <a:pt x="25" y="25"/>
                    </a:lnTo>
                    <a:lnTo>
                      <a:pt x="4" y="25"/>
                    </a:lnTo>
                    <a:lnTo>
                      <a:pt x="4" y="25"/>
                    </a:lnTo>
                    <a:lnTo>
                      <a:pt x="3" y="26"/>
                    </a:lnTo>
                    <a:lnTo>
                      <a:pt x="2" y="27"/>
                    </a:lnTo>
                    <a:lnTo>
                      <a:pt x="0" y="30"/>
                    </a:lnTo>
                    <a:lnTo>
                      <a:pt x="0" y="40"/>
                    </a:lnTo>
                    <a:lnTo>
                      <a:pt x="0" y="40"/>
                    </a:lnTo>
                    <a:lnTo>
                      <a:pt x="2" y="43"/>
                    </a:lnTo>
                    <a:lnTo>
                      <a:pt x="3" y="44"/>
                    </a:lnTo>
                    <a:lnTo>
                      <a:pt x="4" y="45"/>
                    </a:lnTo>
                    <a:lnTo>
                      <a:pt x="25" y="45"/>
                    </a:lnTo>
                    <a:lnTo>
                      <a:pt x="25" y="64"/>
                    </a:lnTo>
                    <a:lnTo>
                      <a:pt x="25" y="64"/>
                    </a:lnTo>
                    <a:lnTo>
                      <a:pt x="26" y="67"/>
                    </a:lnTo>
                    <a:lnTo>
                      <a:pt x="26" y="68"/>
                    </a:lnTo>
                    <a:lnTo>
                      <a:pt x="30" y="69"/>
                    </a:lnTo>
                    <a:lnTo>
                      <a:pt x="39" y="69"/>
                    </a:lnTo>
                    <a:lnTo>
                      <a:pt x="39" y="69"/>
                    </a:lnTo>
                    <a:lnTo>
                      <a:pt x="42" y="68"/>
                    </a:lnTo>
                    <a:lnTo>
                      <a:pt x="44" y="67"/>
                    </a:lnTo>
                    <a:lnTo>
                      <a:pt x="44" y="64"/>
                    </a:lnTo>
                    <a:lnTo>
                      <a:pt x="44" y="45"/>
                    </a:lnTo>
                    <a:lnTo>
                      <a:pt x="64" y="45"/>
                    </a:lnTo>
                    <a:lnTo>
                      <a:pt x="64" y="45"/>
                    </a:lnTo>
                    <a:lnTo>
                      <a:pt x="67" y="44"/>
                    </a:lnTo>
                    <a:lnTo>
                      <a:pt x="68" y="43"/>
                    </a:lnTo>
                    <a:lnTo>
                      <a:pt x="69" y="40"/>
                    </a:lnTo>
                    <a:lnTo>
                      <a:pt x="69" y="30"/>
                    </a:lnTo>
                    <a:lnTo>
                      <a:pt x="69" y="30"/>
                    </a:lnTo>
                    <a:lnTo>
                      <a:pt x="68" y="27"/>
                    </a:lnTo>
                    <a:lnTo>
                      <a:pt x="67" y="26"/>
                    </a:lnTo>
                    <a:lnTo>
                      <a:pt x="64" y="25"/>
                    </a:lnTo>
                    <a:lnTo>
                      <a:pt x="64" y="25"/>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grpSp>
        <p:grpSp>
          <p:nvGrpSpPr>
            <p:cNvPr id="71" name="组合 243"/>
            <p:cNvGrpSpPr/>
            <p:nvPr/>
          </p:nvGrpSpPr>
          <p:grpSpPr>
            <a:xfrm>
              <a:off x="3573784" y="9454529"/>
              <a:ext cx="347388" cy="399605"/>
              <a:chOff x="7472540" y="2513040"/>
              <a:chExt cx="628650" cy="631825"/>
            </a:xfrm>
            <a:solidFill>
              <a:srgbClr val="33CAFF"/>
            </a:solidFill>
          </p:grpSpPr>
          <p:sp>
            <p:nvSpPr>
              <p:cNvPr id="89" name="Freeform 44"/>
              <p:cNvSpPr>
                <a:spLocks noEditPoints="1"/>
              </p:cNvSpPr>
              <p:nvPr/>
            </p:nvSpPr>
            <p:spPr bwMode="auto">
              <a:xfrm>
                <a:off x="7472540" y="2513040"/>
                <a:ext cx="628650" cy="631825"/>
              </a:xfrm>
              <a:custGeom>
                <a:avLst/>
                <a:gdLst/>
                <a:ahLst/>
                <a:cxnLst>
                  <a:cxn ang="0">
                    <a:pos x="268" y="17"/>
                  </a:cxn>
                  <a:cxn ang="0">
                    <a:pos x="198" y="0"/>
                  </a:cxn>
                  <a:cxn ang="0">
                    <a:pos x="163" y="8"/>
                  </a:cxn>
                  <a:cxn ang="0">
                    <a:pos x="128" y="17"/>
                  </a:cxn>
                  <a:cxn ang="0">
                    <a:pos x="60" y="27"/>
                  </a:cxn>
                  <a:cxn ang="0">
                    <a:pos x="0" y="35"/>
                  </a:cxn>
                  <a:cxn ang="0">
                    <a:pos x="6" y="65"/>
                  </a:cxn>
                  <a:cxn ang="0">
                    <a:pos x="14" y="93"/>
                  </a:cxn>
                  <a:cxn ang="0">
                    <a:pos x="30" y="151"/>
                  </a:cxn>
                  <a:cxn ang="0">
                    <a:pos x="51" y="205"/>
                  </a:cxn>
                  <a:cxn ang="0">
                    <a:pos x="74" y="252"/>
                  </a:cxn>
                  <a:cxn ang="0">
                    <a:pos x="98" y="295"/>
                  </a:cxn>
                  <a:cxn ang="0">
                    <a:pos x="125" y="332"/>
                  </a:cxn>
                  <a:cxn ang="0">
                    <a:pos x="154" y="363"/>
                  </a:cxn>
                  <a:cxn ang="0">
                    <a:pos x="184" y="387"/>
                  </a:cxn>
                  <a:cxn ang="0">
                    <a:pos x="198" y="398"/>
                  </a:cxn>
                  <a:cxn ang="0">
                    <a:pos x="227" y="377"/>
                  </a:cxn>
                  <a:cxn ang="0">
                    <a:pos x="255" y="348"/>
                  </a:cxn>
                  <a:cxn ang="0">
                    <a:pos x="285" y="315"/>
                  </a:cxn>
                  <a:cxn ang="0">
                    <a:pos x="310" y="274"/>
                  </a:cxn>
                  <a:cxn ang="0">
                    <a:pos x="335" y="229"/>
                  </a:cxn>
                  <a:cxn ang="0">
                    <a:pos x="356" y="178"/>
                  </a:cxn>
                  <a:cxn ang="0">
                    <a:pos x="374" y="124"/>
                  </a:cxn>
                  <a:cxn ang="0">
                    <a:pos x="391" y="65"/>
                  </a:cxn>
                  <a:cxn ang="0">
                    <a:pos x="396" y="35"/>
                  </a:cxn>
                  <a:cxn ang="0">
                    <a:pos x="368" y="31"/>
                  </a:cxn>
                  <a:cxn ang="0">
                    <a:pos x="304" y="22"/>
                  </a:cxn>
                  <a:cxn ang="0">
                    <a:pos x="268" y="17"/>
                  </a:cxn>
                  <a:cxn ang="0">
                    <a:pos x="374" y="61"/>
                  </a:cxn>
                  <a:cxn ang="0">
                    <a:pos x="368" y="88"/>
                  </a:cxn>
                  <a:cxn ang="0">
                    <a:pos x="353" y="141"/>
                  </a:cxn>
                  <a:cxn ang="0">
                    <a:pos x="333" y="189"/>
                  </a:cxn>
                  <a:cxn ang="0">
                    <a:pos x="313" y="234"/>
                  </a:cxn>
                  <a:cxn ang="0">
                    <a:pos x="290" y="276"/>
                  </a:cxn>
                  <a:cxn ang="0">
                    <a:pos x="266" y="312"/>
                  </a:cxn>
                  <a:cxn ang="0">
                    <a:pos x="240" y="343"/>
                  </a:cxn>
                  <a:cxn ang="0">
                    <a:pos x="212" y="368"/>
                  </a:cxn>
                  <a:cxn ang="0">
                    <a:pos x="198" y="378"/>
                  </a:cxn>
                  <a:cxn ang="0">
                    <a:pos x="170" y="357"/>
                  </a:cxn>
                  <a:cxn ang="0">
                    <a:pos x="143" y="327"/>
                  </a:cxn>
                  <a:cxn ang="0">
                    <a:pos x="119" y="294"/>
                  </a:cxn>
                  <a:cxn ang="0">
                    <a:pos x="94" y="256"/>
                  </a:cxn>
                  <a:cxn ang="0">
                    <a:pos x="73" y="212"/>
                  </a:cxn>
                  <a:cxn ang="0">
                    <a:pos x="53" y="165"/>
                  </a:cxn>
                  <a:cxn ang="0">
                    <a:pos x="36" y="114"/>
                  </a:cxn>
                  <a:cxn ang="0">
                    <a:pos x="22" y="61"/>
                  </a:cxn>
                  <a:cxn ang="0">
                    <a:pos x="19" y="49"/>
                  </a:cxn>
                  <a:cxn ang="0">
                    <a:pos x="74" y="42"/>
                  </a:cxn>
                  <a:cxn ang="0">
                    <a:pos x="130" y="32"/>
                  </a:cxn>
                  <a:cxn ang="0">
                    <a:pos x="198" y="18"/>
                  </a:cxn>
                  <a:cxn ang="0">
                    <a:pos x="231" y="24"/>
                  </a:cxn>
                  <a:cxn ang="0">
                    <a:pos x="266" y="32"/>
                  </a:cxn>
                  <a:cxn ang="0">
                    <a:pos x="377" y="49"/>
                  </a:cxn>
                  <a:cxn ang="0">
                    <a:pos x="374" y="61"/>
                  </a:cxn>
                  <a:cxn ang="0">
                    <a:pos x="374" y="61"/>
                  </a:cxn>
                </a:cxnLst>
                <a:rect l="0" t="0" r="r" b="b"/>
                <a:pathLst>
                  <a:path w="396" h="398">
                    <a:moveTo>
                      <a:pt x="268" y="17"/>
                    </a:moveTo>
                    <a:lnTo>
                      <a:pt x="268" y="17"/>
                    </a:lnTo>
                    <a:lnTo>
                      <a:pt x="231" y="8"/>
                    </a:lnTo>
                    <a:lnTo>
                      <a:pt x="198" y="0"/>
                    </a:lnTo>
                    <a:lnTo>
                      <a:pt x="198" y="0"/>
                    </a:lnTo>
                    <a:lnTo>
                      <a:pt x="163" y="8"/>
                    </a:lnTo>
                    <a:lnTo>
                      <a:pt x="128" y="17"/>
                    </a:lnTo>
                    <a:lnTo>
                      <a:pt x="128" y="17"/>
                    </a:lnTo>
                    <a:lnTo>
                      <a:pt x="93" y="22"/>
                    </a:lnTo>
                    <a:lnTo>
                      <a:pt x="60" y="27"/>
                    </a:lnTo>
                    <a:lnTo>
                      <a:pt x="29" y="31"/>
                    </a:lnTo>
                    <a:lnTo>
                      <a:pt x="0" y="35"/>
                    </a:lnTo>
                    <a:lnTo>
                      <a:pt x="0" y="35"/>
                    </a:lnTo>
                    <a:lnTo>
                      <a:pt x="6" y="65"/>
                    </a:lnTo>
                    <a:lnTo>
                      <a:pt x="6" y="65"/>
                    </a:lnTo>
                    <a:lnTo>
                      <a:pt x="14" y="93"/>
                    </a:lnTo>
                    <a:lnTo>
                      <a:pt x="22" y="124"/>
                    </a:lnTo>
                    <a:lnTo>
                      <a:pt x="30" y="151"/>
                    </a:lnTo>
                    <a:lnTo>
                      <a:pt x="39" y="178"/>
                    </a:lnTo>
                    <a:lnTo>
                      <a:pt x="51" y="205"/>
                    </a:lnTo>
                    <a:lnTo>
                      <a:pt x="61" y="229"/>
                    </a:lnTo>
                    <a:lnTo>
                      <a:pt x="74" y="252"/>
                    </a:lnTo>
                    <a:lnTo>
                      <a:pt x="85" y="274"/>
                    </a:lnTo>
                    <a:lnTo>
                      <a:pt x="98" y="295"/>
                    </a:lnTo>
                    <a:lnTo>
                      <a:pt x="112" y="315"/>
                    </a:lnTo>
                    <a:lnTo>
                      <a:pt x="125" y="332"/>
                    </a:lnTo>
                    <a:lnTo>
                      <a:pt x="139" y="348"/>
                    </a:lnTo>
                    <a:lnTo>
                      <a:pt x="154" y="363"/>
                    </a:lnTo>
                    <a:lnTo>
                      <a:pt x="168" y="377"/>
                    </a:lnTo>
                    <a:lnTo>
                      <a:pt x="184" y="387"/>
                    </a:lnTo>
                    <a:lnTo>
                      <a:pt x="198" y="398"/>
                    </a:lnTo>
                    <a:lnTo>
                      <a:pt x="198" y="398"/>
                    </a:lnTo>
                    <a:lnTo>
                      <a:pt x="212" y="387"/>
                    </a:lnTo>
                    <a:lnTo>
                      <a:pt x="227" y="377"/>
                    </a:lnTo>
                    <a:lnTo>
                      <a:pt x="243" y="363"/>
                    </a:lnTo>
                    <a:lnTo>
                      <a:pt x="255" y="348"/>
                    </a:lnTo>
                    <a:lnTo>
                      <a:pt x="271" y="332"/>
                    </a:lnTo>
                    <a:lnTo>
                      <a:pt x="285" y="315"/>
                    </a:lnTo>
                    <a:lnTo>
                      <a:pt x="298" y="295"/>
                    </a:lnTo>
                    <a:lnTo>
                      <a:pt x="310" y="274"/>
                    </a:lnTo>
                    <a:lnTo>
                      <a:pt x="322" y="252"/>
                    </a:lnTo>
                    <a:lnTo>
                      <a:pt x="335" y="229"/>
                    </a:lnTo>
                    <a:lnTo>
                      <a:pt x="346" y="205"/>
                    </a:lnTo>
                    <a:lnTo>
                      <a:pt x="356" y="178"/>
                    </a:lnTo>
                    <a:lnTo>
                      <a:pt x="367" y="151"/>
                    </a:lnTo>
                    <a:lnTo>
                      <a:pt x="374" y="124"/>
                    </a:lnTo>
                    <a:lnTo>
                      <a:pt x="382" y="93"/>
                    </a:lnTo>
                    <a:lnTo>
                      <a:pt x="391" y="65"/>
                    </a:lnTo>
                    <a:lnTo>
                      <a:pt x="391" y="65"/>
                    </a:lnTo>
                    <a:lnTo>
                      <a:pt x="396" y="35"/>
                    </a:lnTo>
                    <a:lnTo>
                      <a:pt x="396" y="35"/>
                    </a:lnTo>
                    <a:lnTo>
                      <a:pt x="368" y="31"/>
                    </a:lnTo>
                    <a:lnTo>
                      <a:pt x="336" y="27"/>
                    </a:lnTo>
                    <a:lnTo>
                      <a:pt x="304" y="22"/>
                    </a:lnTo>
                    <a:lnTo>
                      <a:pt x="268" y="17"/>
                    </a:lnTo>
                    <a:lnTo>
                      <a:pt x="268" y="17"/>
                    </a:lnTo>
                    <a:lnTo>
                      <a:pt x="268" y="17"/>
                    </a:lnTo>
                    <a:close/>
                    <a:moveTo>
                      <a:pt x="374" y="61"/>
                    </a:moveTo>
                    <a:lnTo>
                      <a:pt x="374" y="61"/>
                    </a:lnTo>
                    <a:lnTo>
                      <a:pt x="368" y="88"/>
                    </a:lnTo>
                    <a:lnTo>
                      <a:pt x="359" y="114"/>
                    </a:lnTo>
                    <a:lnTo>
                      <a:pt x="353" y="141"/>
                    </a:lnTo>
                    <a:lnTo>
                      <a:pt x="342" y="165"/>
                    </a:lnTo>
                    <a:lnTo>
                      <a:pt x="333" y="189"/>
                    </a:lnTo>
                    <a:lnTo>
                      <a:pt x="324" y="212"/>
                    </a:lnTo>
                    <a:lnTo>
                      <a:pt x="313" y="234"/>
                    </a:lnTo>
                    <a:lnTo>
                      <a:pt x="303" y="256"/>
                    </a:lnTo>
                    <a:lnTo>
                      <a:pt x="290" y="276"/>
                    </a:lnTo>
                    <a:lnTo>
                      <a:pt x="277" y="294"/>
                    </a:lnTo>
                    <a:lnTo>
                      <a:pt x="266" y="312"/>
                    </a:lnTo>
                    <a:lnTo>
                      <a:pt x="252" y="327"/>
                    </a:lnTo>
                    <a:lnTo>
                      <a:pt x="240" y="343"/>
                    </a:lnTo>
                    <a:lnTo>
                      <a:pt x="226" y="357"/>
                    </a:lnTo>
                    <a:lnTo>
                      <a:pt x="212" y="368"/>
                    </a:lnTo>
                    <a:lnTo>
                      <a:pt x="198" y="378"/>
                    </a:lnTo>
                    <a:lnTo>
                      <a:pt x="198" y="378"/>
                    </a:lnTo>
                    <a:lnTo>
                      <a:pt x="184" y="368"/>
                    </a:lnTo>
                    <a:lnTo>
                      <a:pt x="170" y="357"/>
                    </a:lnTo>
                    <a:lnTo>
                      <a:pt x="157" y="343"/>
                    </a:lnTo>
                    <a:lnTo>
                      <a:pt x="143" y="327"/>
                    </a:lnTo>
                    <a:lnTo>
                      <a:pt x="130" y="312"/>
                    </a:lnTo>
                    <a:lnTo>
                      <a:pt x="119" y="294"/>
                    </a:lnTo>
                    <a:lnTo>
                      <a:pt x="106" y="276"/>
                    </a:lnTo>
                    <a:lnTo>
                      <a:pt x="94" y="256"/>
                    </a:lnTo>
                    <a:lnTo>
                      <a:pt x="83" y="234"/>
                    </a:lnTo>
                    <a:lnTo>
                      <a:pt x="73" y="212"/>
                    </a:lnTo>
                    <a:lnTo>
                      <a:pt x="62" y="189"/>
                    </a:lnTo>
                    <a:lnTo>
                      <a:pt x="53" y="165"/>
                    </a:lnTo>
                    <a:lnTo>
                      <a:pt x="43" y="141"/>
                    </a:lnTo>
                    <a:lnTo>
                      <a:pt x="36" y="114"/>
                    </a:lnTo>
                    <a:lnTo>
                      <a:pt x="29" y="88"/>
                    </a:lnTo>
                    <a:lnTo>
                      <a:pt x="22" y="61"/>
                    </a:lnTo>
                    <a:lnTo>
                      <a:pt x="22" y="61"/>
                    </a:lnTo>
                    <a:lnTo>
                      <a:pt x="19" y="49"/>
                    </a:lnTo>
                    <a:lnTo>
                      <a:pt x="19" y="49"/>
                    </a:lnTo>
                    <a:lnTo>
                      <a:pt x="74" y="42"/>
                    </a:lnTo>
                    <a:lnTo>
                      <a:pt x="130" y="32"/>
                    </a:lnTo>
                    <a:lnTo>
                      <a:pt x="130" y="32"/>
                    </a:lnTo>
                    <a:lnTo>
                      <a:pt x="165" y="24"/>
                    </a:lnTo>
                    <a:lnTo>
                      <a:pt x="198" y="18"/>
                    </a:lnTo>
                    <a:lnTo>
                      <a:pt x="198" y="18"/>
                    </a:lnTo>
                    <a:lnTo>
                      <a:pt x="231" y="24"/>
                    </a:lnTo>
                    <a:lnTo>
                      <a:pt x="266" y="32"/>
                    </a:lnTo>
                    <a:lnTo>
                      <a:pt x="266" y="32"/>
                    </a:lnTo>
                    <a:lnTo>
                      <a:pt x="322" y="42"/>
                    </a:lnTo>
                    <a:lnTo>
                      <a:pt x="377" y="49"/>
                    </a:lnTo>
                    <a:lnTo>
                      <a:pt x="377" y="49"/>
                    </a:lnTo>
                    <a:lnTo>
                      <a:pt x="374" y="61"/>
                    </a:lnTo>
                    <a:lnTo>
                      <a:pt x="374" y="61"/>
                    </a:lnTo>
                    <a:lnTo>
                      <a:pt x="374" y="61"/>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0" name="Freeform 45"/>
              <p:cNvSpPr>
                <a:spLocks noEditPoints="1"/>
              </p:cNvSpPr>
              <p:nvPr/>
            </p:nvSpPr>
            <p:spPr bwMode="auto">
              <a:xfrm>
                <a:off x="7534452" y="2568604"/>
                <a:ext cx="503239" cy="512764"/>
              </a:xfrm>
              <a:custGeom>
                <a:avLst/>
                <a:gdLst/>
                <a:ahLst/>
                <a:cxnLst>
                  <a:cxn ang="0">
                    <a:pos x="223" y="14"/>
                  </a:cxn>
                  <a:cxn ang="0">
                    <a:pos x="159" y="0"/>
                  </a:cxn>
                  <a:cxn ang="0">
                    <a:pos x="127" y="7"/>
                  </a:cxn>
                  <a:cxn ang="0">
                    <a:pos x="96" y="14"/>
                  </a:cxn>
                  <a:cxn ang="0">
                    <a:pos x="13" y="26"/>
                  </a:cxn>
                  <a:cxn ang="0">
                    <a:pos x="0" y="29"/>
                  </a:cxn>
                  <a:cxn ang="0">
                    <a:pos x="4" y="43"/>
                  </a:cxn>
                  <a:cxn ang="0">
                    <a:pos x="18" y="85"/>
                  </a:cxn>
                  <a:cxn ang="0">
                    <a:pos x="53" y="170"/>
                  </a:cxn>
                  <a:cxn ang="0">
                    <a:pos x="94" y="244"/>
                  </a:cxn>
                  <a:cxn ang="0">
                    <a:pos x="115" y="277"/>
                  </a:cxn>
                  <a:cxn ang="0">
                    <a:pos x="137" y="303"/>
                  </a:cxn>
                  <a:cxn ang="0">
                    <a:pos x="159" y="323"/>
                  </a:cxn>
                  <a:cxn ang="0">
                    <a:pos x="173" y="310"/>
                  </a:cxn>
                  <a:cxn ang="0">
                    <a:pos x="206" y="276"/>
                  </a:cxn>
                  <a:cxn ang="0">
                    <a:pos x="219" y="258"/>
                  </a:cxn>
                  <a:cxn ang="0">
                    <a:pos x="229" y="244"/>
                  </a:cxn>
                  <a:cxn ang="0">
                    <a:pos x="255" y="198"/>
                  </a:cxn>
                  <a:cxn ang="0">
                    <a:pos x="279" y="144"/>
                  </a:cxn>
                  <a:cxn ang="0">
                    <a:pos x="301" y="87"/>
                  </a:cxn>
                  <a:cxn ang="0">
                    <a:pos x="317" y="29"/>
                  </a:cxn>
                  <a:cxn ang="0">
                    <a:pos x="271" y="23"/>
                  </a:cxn>
                  <a:cxn ang="0">
                    <a:pos x="223" y="14"/>
                  </a:cxn>
                  <a:cxn ang="0">
                    <a:pos x="229" y="134"/>
                  </a:cxn>
                  <a:cxn ang="0">
                    <a:pos x="228" y="138"/>
                  </a:cxn>
                  <a:cxn ang="0">
                    <a:pos x="223" y="143"/>
                  </a:cxn>
                  <a:cxn ang="0">
                    <a:pos x="179" y="144"/>
                  </a:cxn>
                  <a:cxn ang="0">
                    <a:pos x="179" y="185"/>
                  </a:cxn>
                  <a:cxn ang="0">
                    <a:pos x="175" y="193"/>
                  </a:cxn>
                  <a:cxn ang="0">
                    <a:pos x="168" y="195"/>
                  </a:cxn>
                  <a:cxn ang="0">
                    <a:pos x="150" y="195"/>
                  </a:cxn>
                  <a:cxn ang="0">
                    <a:pos x="142" y="193"/>
                  </a:cxn>
                  <a:cxn ang="0">
                    <a:pos x="140" y="185"/>
                  </a:cxn>
                  <a:cxn ang="0">
                    <a:pos x="99" y="144"/>
                  </a:cxn>
                  <a:cxn ang="0">
                    <a:pos x="95" y="143"/>
                  </a:cxn>
                  <a:cxn ang="0">
                    <a:pos x="90" y="138"/>
                  </a:cxn>
                  <a:cxn ang="0">
                    <a:pos x="89" y="116"/>
                  </a:cxn>
                  <a:cxn ang="0">
                    <a:pos x="90" y="112"/>
                  </a:cxn>
                  <a:cxn ang="0">
                    <a:pos x="95" y="107"/>
                  </a:cxn>
                  <a:cxn ang="0">
                    <a:pos x="140" y="106"/>
                  </a:cxn>
                  <a:cxn ang="0">
                    <a:pos x="140" y="65"/>
                  </a:cxn>
                  <a:cxn ang="0">
                    <a:pos x="142" y="57"/>
                  </a:cxn>
                  <a:cxn ang="0">
                    <a:pos x="150" y="55"/>
                  </a:cxn>
                  <a:cxn ang="0">
                    <a:pos x="168" y="55"/>
                  </a:cxn>
                  <a:cxn ang="0">
                    <a:pos x="175" y="57"/>
                  </a:cxn>
                  <a:cxn ang="0">
                    <a:pos x="179" y="65"/>
                  </a:cxn>
                  <a:cxn ang="0">
                    <a:pos x="219" y="106"/>
                  </a:cxn>
                  <a:cxn ang="0">
                    <a:pos x="223" y="107"/>
                  </a:cxn>
                  <a:cxn ang="0">
                    <a:pos x="228" y="112"/>
                  </a:cxn>
                  <a:cxn ang="0">
                    <a:pos x="229" y="134"/>
                  </a:cxn>
                </a:cxnLst>
                <a:rect l="0" t="0" r="r" b="b"/>
                <a:pathLst>
                  <a:path w="317" h="323">
                    <a:moveTo>
                      <a:pt x="223" y="14"/>
                    </a:moveTo>
                    <a:lnTo>
                      <a:pt x="223" y="14"/>
                    </a:lnTo>
                    <a:lnTo>
                      <a:pt x="190" y="7"/>
                    </a:lnTo>
                    <a:lnTo>
                      <a:pt x="159" y="0"/>
                    </a:lnTo>
                    <a:lnTo>
                      <a:pt x="159" y="0"/>
                    </a:lnTo>
                    <a:lnTo>
                      <a:pt x="127" y="7"/>
                    </a:lnTo>
                    <a:lnTo>
                      <a:pt x="96" y="14"/>
                    </a:lnTo>
                    <a:lnTo>
                      <a:pt x="96" y="14"/>
                    </a:lnTo>
                    <a:lnTo>
                      <a:pt x="54" y="21"/>
                    </a:lnTo>
                    <a:lnTo>
                      <a:pt x="13" y="26"/>
                    </a:lnTo>
                    <a:lnTo>
                      <a:pt x="13" y="26"/>
                    </a:lnTo>
                    <a:lnTo>
                      <a:pt x="0" y="29"/>
                    </a:lnTo>
                    <a:lnTo>
                      <a:pt x="0" y="29"/>
                    </a:lnTo>
                    <a:lnTo>
                      <a:pt x="4" y="43"/>
                    </a:lnTo>
                    <a:lnTo>
                      <a:pt x="4" y="43"/>
                    </a:lnTo>
                    <a:lnTo>
                      <a:pt x="18" y="85"/>
                    </a:lnTo>
                    <a:lnTo>
                      <a:pt x="34" y="129"/>
                    </a:lnTo>
                    <a:lnTo>
                      <a:pt x="53" y="170"/>
                    </a:lnTo>
                    <a:lnTo>
                      <a:pt x="72" y="208"/>
                    </a:lnTo>
                    <a:lnTo>
                      <a:pt x="94" y="244"/>
                    </a:lnTo>
                    <a:lnTo>
                      <a:pt x="103" y="260"/>
                    </a:lnTo>
                    <a:lnTo>
                      <a:pt x="115" y="277"/>
                    </a:lnTo>
                    <a:lnTo>
                      <a:pt x="126" y="290"/>
                    </a:lnTo>
                    <a:lnTo>
                      <a:pt x="137" y="303"/>
                    </a:lnTo>
                    <a:lnTo>
                      <a:pt x="147" y="313"/>
                    </a:lnTo>
                    <a:lnTo>
                      <a:pt x="159" y="323"/>
                    </a:lnTo>
                    <a:lnTo>
                      <a:pt x="159" y="323"/>
                    </a:lnTo>
                    <a:lnTo>
                      <a:pt x="173" y="310"/>
                    </a:lnTo>
                    <a:lnTo>
                      <a:pt x="190" y="294"/>
                    </a:lnTo>
                    <a:lnTo>
                      <a:pt x="206" y="276"/>
                    </a:lnTo>
                    <a:lnTo>
                      <a:pt x="219" y="258"/>
                    </a:lnTo>
                    <a:lnTo>
                      <a:pt x="219" y="258"/>
                    </a:lnTo>
                    <a:lnTo>
                      <a:pt x="229" y="244"/>
                    </a:lnTo>
                    <a:lnTo>
                      <a:pt x="229" y="244"/>
                    </a:lnTo>
                    <a:lnTo>
                      <a:pt x="243" y="222"/>
                    </a:lnTo>
                    <a:lnTo>
                      <a:pt x="255" y="198"/>
                    </a:lnTo>
                    <a:lnTo>
                      <a:pt x="268" y="172"/>
                    </a:lnTo>
                    <a:lnTo>
                      <a:pt x="279" y="144"/>
                    </a:lnTo>
                    <a:lnTo>
                      <a:pt x="291" y="116"/>
                    </a:lnTo>
                    <a:lnTo>
                      <a:pt x="301" y="87"/>
                    </a:lnTo>
                    <a:lnTo>
                      <a:pt x="310" y="57"/>
                    </a:lnTo>
                    <a:lnTo>
                      <a:pt x="317" y="29"/>
                    </a:lnTo>
                    <a:lnTo>
                      <a:pt x="317" y="29"/>
                    </a:lnTo>
                    <a:lnTo>
                      <a:pt x="271" y="23"/>
                    </a:lnTo>
                    <a:lnTo>
                      <a:pt x="223" y="14"/>
                    </a:lnTo>
                    <a:lnTo>
                      <a:pt x="223" y="14"/>
                    </a:lnTo>
                    <a:lnTo>
                      <a:pt x="223" y="14"/>
                    </a:lnTo>
                    <a:close/>
                    <a:moveTo>
                      <a:pt x="229" y="134"/>
                    </a:moveTo>
                    <a:lnTo>
                      <a:pt x="229" y="134"/>
                    </a:lnTo>
                    <a:lnTo>
                      <a:pt x="228" y="138"/>
                    </a:lnTo>
                    <a:lnTo>
                      <a:pt x="227" y="142"/>
                    </a:lnTo>
                    <a:lnTo>
                      <a:pt x="223" y="143"/>
                    </a:lnTo>
                    <a:lnTo>
                      <a:pt x="219" y="144"/>
                    </a:lnTo>
                    <a:lnTo>
                      <a:pt x="179" y="144"/>
                    </a:lnTo>
                    <a:lnTo>
                      <a:pt x="179" y="185"/>
                    </a:lnTo>
                    <a:lnTo>
                      <a:pt x="179" y="185"/>
                    </a:lnTo>
                    <a:lnTo>
                      <a:pt x="178" y="190"/>
                    </a:lnTo>
                    <a:lnTo>
                      <a:pt x="175" y="193"/>
                    </a:lnTo>
                    <a:lnTo>
                      <a:pt x="172" y="194"/>
                    </a:lnTo>
                    <a:lnTo>
                      <a:pt x="168" y="195"/>
                    </a:lnTo>
                    <a:lnTo>
                      <a:pt x="150" y="195"/>
                    </a:lnTo>
                    <a:lnTo>
                      <a:pt x="150" y="195"/>
                    </a:lnTo>
                    <a:lnTo>
                      <a:pt x="146" y="194"/>
                    </a:lnTo>
                    <a:lnTo>
                      <a:pt x="142" y="193"/>
                    </a:lnTo>
                    <a:lnTo>
                      <a:pt x="141" y="190"/>
                    </a:lnTo>
                    <a:lnTo>
                      <a:pt x="140" y="185"/>
                    </a:lnTo>
                    <a:lnTo>
                      <a:pt x="140" y="144"/>
                    </a:lnTo>
                    <a:lnTo>
                      <a:pt x="99" y="144"/>
                    </a:lnTo>
                    <a:lnTo>
                      <a:pt x="99" y="144"/>
                    </a:lnTo>
                    <a:lnTo>
                      <a:pt x="95" y="143"/>
                    </a:lnTo>
                    <a:lnTo>
                      <a:pt x="91" y="142"/>
                    </a:lnTo>
                    <a:lnTo>
                      <a:pt x="90" y="138"/>
                    </a:lnTo>
                    <a:lnTo>
                      <a:pt x="89" y="134"/>
                    </a:lnTo>
                    <a:lnTo>
                      <a:pt x="89" y="116"/>
                    </a:lnTo>
                    <a:lnTo>
                      <a:pt x="89" y="116"/>
                    </a:lnTo>
                    <a:lnTo>
                      <a:pt x="90" y="112"/>
                    </a:lnTo>
                    <a:lnTo>
                      <a:pt x="91" y="108"/>
                    </a:lnTo>
                    <a:lnTo>
                      <a:pt x="95" y="107"/>
                    </a:lnTo>
                    <a:lnTo>
                      <a:pt x="99" y="106"/>
                    </a:lnTo>
                    <a:lnTo>
                      <a:pt x="140" y="106"/>
                    </a:lnTo>
                    <a:lnTo>
                      <a:pt x="140" y="65"/>
                    </a:lnTo>
                    <a:lnTo>
                      <a:pt x="140" y="65"/>
                    </a:lnTo>
                    <a:lnTo>
                      <a:pt x="141" y="60"/>
                    </a:lnTo>
                    <a:lnTo>
                      <a:pt x="142" y="57"/>
                    </a:lnTo>
                    <a:lnTo>
                      <a:pt x="146" y="56"/>
                    </a:lnTo>
                    <a:lnTo>
                      <a:pt x="150" y="55"/>
                    </a:lnTo>
                    <a:lnTo>
                      <a:pt x="168" y="55"/>
                    </a:lnTo>
                    <a:lnTo>
                      <a:pt x="168" y="55"/>
                    </a:lnTo>
                    <a:lnTo>
                      <a:pt x="172" y="56"/>
                    </a:lnTo>
                    <a:lnTo>
                      <a:pt x="175" y="57"/>
                    </a:lnTo>
                    <a:lnTo>
                      <a:pt x="178" y="60"/>
                    </a:lnTo>
                    <a:lnTo>
                      <a:pt x="179" y="65"/>
                    </a:lnTo>
                    <a:lnTo>
                      <a:pt x="179" y="106"/>
                    </a:lnTo>
                    <a:lnTo>
                      <a:pt x="219" y="106"/>
                    </a:lnTo>
                    <a:lnTo>
                      <a:pt x="219" y="106"/>
                    </a:lnTo>
                    <a:lnTo>
                      <a:pt x="223" y="107"/>
                    </a:lnTo>
                    <a:lnTo>
                      <a:pt x="227" y="108"/>
                    </a:lnTo>
                    <a:lnTo>
                      <a:pt x="228" y="112"/>
                    </a:lnTo>
                    <a:lnTo>
                      <a:pt x="229" y="116"/>
                    </a:lnTo>
                    <a:lnTo>
                      <a:pt x="229" y="134"/>
                    </a:lnTo>
                    <a:lnTo>
                      <a:pt x="229" y="134"/>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grpSp>
        <p:grpSp>
          <p:nvGrpSpPr>
            <p:cNvPr id="72" name="组合 246"/>
            <p:cNvGrpSpPr/>
            <p:nvPr/>
          </p:nvGrpSpPr>
          <p:grpSpPr>
            <a:xfrm>
              <a:off x="1566481" y="9427096"/>
              <a:ext cx="570086" cy="427038"/>
              <a:chOff x="0" y="1402442"/>
              <a:chExt cx="835025" cy="752475"/>
            </a:xfrm>
            <a:solidFill>
              <a:srgbClr val="33CAFF"/>
            </a:solidFill>
          </p:grpSpPr>
          <p:sp>
            <p:nvSpPr>
              <p:cNvPr id="85" name="Freeform 243"/>
              <p:cNvSpPr>
                <a:spLocks noEditPoints="1"/>
              </p:cNvSpPr>
              <p:nvPr/>
            </p:nvSpPr>
            <p:spPr bwMode="auto">
              <a:xfrm>
                <a:off x="528637" y="1773917"/>
                <a:ext cx="306388" cy="381000"/>
              </a:xfrm>
              <a:custGeom>
                <a:avLst/>
                <a:gdLst/>
                <a:ahLst/>
                <a:cxnLst>
                  <a:cxn ang="0">
                    <a:pos x="0" y="0"/>
                  </a:cxn>
                  <a:cxn ang="0">
                    <a:pos x="0" y="240"/>
                  </a:cxn>
                  <a:cxn ang="0">
                    <a:pos x="193" y="240"/>
                  </a:cxn>
                  <a:cxn ang="0">
                    <a:pos x="193" y="0"/>
                  </a:cxn>
                  <a:cxn ang="0">
                    <a:pos x="0" y="0"/>
                  </a:cxn>
                  <a:cxn ang="0">
                    <a:pos x="0" y="0"/>
                  </a:cxn>
                  <a:cxn ang="0">
                    <a:pos x="159" y="170"/>
                  </a:cxn>
                  <a:cxn ang="0">
                    <a:pos x="33" y="170"/>
                  </a:cxn>
                  <a:cxn ang="0">
                    <a:pos x="33" y="143"/>
                  </a:cxn>
                  <a:cxn ang="0">
                    <a:pos x="159" y="143"/>
                  </a:cxn>
                  <a:cxn ang="0">
                    <a:pos x="159" y="170"/>
                  </a:cxn>
                  <a:cxn ang="0">
                    <a:pos x="159" y="170"/>
                  </a:cxn>
                  <a:cxn ang="0">
                    <a:pos x="159" y="133"/>
                  </a:cxn>
                  <a:cxn ang="0">
                    <a:pos x="33" y="133"/>
                  </a:cxn>
                  <a:cxn ang="0">
                    <a:pos x="33" y="106"/>
                  </a:cxn>
                  <a:cxn ang="0">
                    <a:pos x="159" y="106"/>
                  </a:cxn>
                  <a:cxn ang="0">
                    <a:pos x="159" y="133"/>
                  </a:cxn>
                  <a:cxn ang="0">
                    <a:pos x="159" y="133"/>
                  </a:cxn>
                  <a:cxn ang="0">
                    <a:pos x="159" y="96"/>
                  </a:cxn>
                  <a:cxn ang="0">
                    <a:pos x="33" y="96"/>
                  </a:cxn>
                  <a:cxn ang="0">
                    <a:pos x="33" y="69"/>
                  </a:cxn>
                  <a:cxn ang="0">
                    <a:pos x="159" y="69"/>
                  </a:cxn>
                  <a:cxn ang="0">
                    <a:pos x="159" y="96"/>
                  </a:cxn>
                  <a:cxn ang="0">
                    <a:pos x="159" y="96"/>
                  </a:cxn>
                  <a:cxn ang="0">
                    <a:pos x="159" y="58"/>
                  </a:cxn>
                  <a:cxn ang="0">
                    <a:pos x="33" y="58"/>
                  </a:cxn>
                  <a:cxn ang="0">
                    <a:pos x="33" y="32"/>
                  </a:cxn>
                  <a:cxn ang="0">
                    <a:pos x="159" y="32"/>
                  </a:cxn>
                  <a:cxn ang="0">
                    <a:pos x="159" y="58"/>
                  </a:cxn>
                  <a:cxn ang="0">
                    <a:pos x="159" y="58"/>
                  </a:cxn>
                </a:cxnLst>
                <a:rect l="0" t="0" r="r" b="b"/>
                <a:pathLst>
                  <a:path w="193" h="240">
                    <a:moveTo>
                      <a:pt x="0" y="0"/>
                    </a:moveTo>
                    <a:lnTo>
                      <a:pt x="0" y="240"/>
                    </a:lnTo>
                    <a:lnTo>
                      <a:pt x="193" y="240"/>
                    </a:lnTo>
                    <a:lnTo>
                      <a:pt x="193" y="0"/>
                    </a:lnTo>
                    <a:lnTo>
                      <a:pt x="0" y="0"/>
                    </a:lnTo>
                    <a:lnTo>
                      <a:pt x="0" y="0"/>
                    </a:lnTo>
                    <a:close/>
                    <a:moveTo>
                      <a:pt x="159" y="170"/>
                    </a:moveTo>
                    <a:lnTo>
                      <a:pt x="33" y="170"/>
                    </a:lnTo>
                    <a:lnTo>
                      <a:pt x="33" y="143"/>
                    </a:lnTo>
                    <a:lnTo>
                      <a:pt x="159" y="143"/>
                    </a:lnTo>
                    <a:lnTo>
                      <a:pt x="159" y="170"/>
                    </a:lnTo>
                    <a:lnTo>
                      <a:pt x="159" y="170"/>
                    </a:lnTo>
                    <a:close/>
                    <a:moveTo>
                      <a:pt x="159" y="133"/>
                    </a:moveTo>
                    <a:lnTo>
                      <a:pt x="33" y="133"/>
                    </a:lnTo>
                    <a:lnTo>
                      <a:pt x="33" y="106"/>
                    </a:lnTo>
                    <a:lnTo>
                      <a:pt x="159" y="106"/>
                    </a:lnTo>
                    <a:lnTo>
                      <a:pt x="159" y="133"/>
                    </a:lnTo>
                    <a:lnTo>
                      <a:pt x="159" y="133"/>
                    </a:lnTo>
                    <a:close/>
                    <a:moveTo>
                      <a:pt x="159" y="96"/>
                    </a:moveTo>
                    <a:lnTo>
                      <a:pt x="33" y="96"/>
                    </a:lnTo>
                    <a:lnTo>
                      <a:pt x="33" y="69"/>
                    </a:lnTo>
                    <a:lnTo>
                      <a:pt x="159" y="69"/>
                    </a:lnTo>
                    <a:lnTo>
                      <a:pt x="159" y="96"/>
                    </a:lnTo>
                    <a:lnTo>
                      <a:pt x="159" y="96"/>
                    </a:lnTo>
                    <a:close/>
                    <a:moveTo>
                      <a:pt x="159" y="58"/>
                    </a:moveTo>
                    <a:lnTo>
                      <a:pt x="33" y="58"/>
                    </a:lnTo>
                    <a:lnTo>
                      <a:pt x="33" y="32"/>
                    </a:lnTo>
                    <a:lnTo>
                      <a:pt x="159" y="32"/>
                    </a:lnTo>
                    <a:lnTo>
                      <a:pt x="159" y="58"/>
                    </a:lnTo>
                    <a:lnTo>
                      <a:pt x="159" y="58"/>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6" name="Freeform 244"/>
              <p:cNvSpPr>
                <a:spLocks noEditPoints="1"/>
              </p:cNvSpPr>
              <p:nvPr/>
            </p:nvSpPr>
            <p:spPr bwMode="auto">
              <a:xfrm>
                <a:off x="0" y="1402442"/>
                <a:ext cx="304800" cy="395288"/>
              </a:xfrm>
              <a:custGeom>
                <a:avLst/>
                <a:gdLst/>
                <a:ahLst/>
                <a:cxnLst>
                  <a:cxn ang="0">
                    <a:pos x="0" y="0"/>
                  </a:cxn>
                  <a:cxn ang="0">
                    <a:pos x="0" y="249"/>
                  </a:cxn>
                  <a:cxn ang="0">
                    <a:pos x="192" y="249"/>
                  </a:cxn>
                  <a:cxn ang="0">
                    <a:pos x="192" y="0"/>
                  </a:cxn>
                  <a:cxn ang="0">
                    <a:pos x="0" y="0"/>
                  </a:cxn>
                  <a:cxn ang="0">
                    <a:pos x="0" y="0"/>
                  </a:cxn>
                  <a:cxn ang="0">
                    <a:pos x="160" y="177"/>
                  </a:cxn>
                  <a:cxn ang="0">
                    <a:pos x="34" y="177"/>
                  </a:cxn>
                  <a:cxn ang="0">
                    <a:pos x="34" y="148"/>
                  </a:cxn>
                  <a:cxn ang="0">
                    <a:pos x="160" y="148"/>
                  </a:cxn>
                  <a:cxn ang="0">
                    <a:pos x="160" y="177"/>
                  </a:cxn>
                  <a:cxn ang="0">
                    <a:pos x="160" y="177"/>
                  </a:cxn>
                  <a:cxn ang="0">
                    <a:pos x="160" y="137"/>
                  </a:cxn>
                  <a:cxn ang="0">
                    <a:pos x="34" y="137"/>
                  </a:cxn>
                  <a:cxn ang="0">
                    <a:pos x="34" y="110"/>
                  </a:cxn>
                  <a:cxn ang="0">
                    <a:pos x="160" y="110"/>
                  </a:cxn>
                  <a:cxn ang="0">
                    <a:pos x="160" y="137"/>
                  </a:cxn>
                  <a:cxn ang="0">
                    <a:pos x="160" y="137"/>
                  </a:cxn>
                  <a:cxn ang="0">
                    <a:pos x="160" y="99"/>
                  </a:cxn>
                  <a:cxn ang="0">
                    <a:pos x="34" y="99"/>
                  </a:cxn>
                  <a:cxn ang="0">
                    <a:pos x="34" y="70"/>
                  </a:cxn>
                  <a:cxn ang="0">
                    <a:pos x="160" y="70"/>
                  </a:cxn>
                  <a:cxn ang="0">
                    <a:pos x="160" y="99"/>
                  </a:cxn>
                  <a:cxn ang="0">
                    <a:pos x="160" y="99"/>
                  </a:cxn>
                  <a:cxn ang="0">
                    <a:pos x="160" y="59"/>
                  </a:cxn>
                  <a:cxn ang="0">
                    <a:pos x="34" y="59"/>
                  </a:cxn>
                  <a:cxn ang="0">
                    <a:pos x="34" y="32"/>
                  </a:cxn>
                  <a:cxn ang="0">
                    <a:pos x="160" y="32"/>
                  </a:cxn>
                  <a:cxn ang="0">
                    <a:pos x="160" y="59"/>
                  </a:cxn>
                  <a:cxn ang="0">
                    <a:pos x="160" y="59"/>
                  </a:cxn>
                </a:cxnLst>
                <a:rect l="0" t="0" r="r" b="b"/>
                <a:pathLst>
                  <a:path w="192" h="249">
                    <a:moveTo>
                      <a:pt x="0" y="0"/>
                    </a:moveTo>
                    <a:lnTo>
                      <a:pt x="0" y="249"/>
                    </a:lnTo>
                    <a:lnTo>
                      <a:pt x="192" y="249"/>
                    </a:lnTo>
                    <a:lnTo>
                      <a:pt x="192" y="0"/>
                    </a:lnTo>
                    <a:lnTo>
                      <a:pt x="0" y="0"/>
                    </a:lnTo>
                    <a:lnTo>
                      <a:pt x="0" y="0"/>
                    </a:lnTo>
                    <a:close/>
                    <a:moveTo>
                      <a:pt x="160" y="177"/>
                    </a:moveTo>
                    <a:lnTo>
                      <a:pt x="34" y="177"/>
                    </a:lnTo>
                    <a:lnTo>
                      <a:pt x="34" y="148"/>
                    </a:lnTo>
                    <a:lnTo>
                      <a:pt x="160" y="148"/>
                    </a:lnTo>
                    <a:lnTo>
                      <a:pt x="160" y="177"/>
                    </a:lnTo>
                    <a:lnTo>
                      <a:pt x="160" y="177"/>
                    </a:lnTo>
                    <a:close/>
                    <a:moveTo>
                      <a:pt x="160" y="137"/>
                    </a:moveTo>
                    <a:lnTo>
                      <a:pt x="34" y="137"/>
                    </a:lnTo>
                    <a:lnTo>
                      <a:pt x="34" y="110"/>
                    </a:lnTo>
                    <a:lnTo>
                      <a:pt x="160" y="110"/>
                    </a:lnTo>
                    <a:lnTo>
                      <a:pt x="160" y="137"/>
                    </a:lnTo>
                    <a:lnTo>
                      <a:pt x="160" y="137"/>
                    </a:lnTo>
                    <a:close/>
                    <a:moveTo>
                      <a:pt x="160" y="99"/>
                    </a:moveTo>
                    <a:lnTo>
                      <a:pt x="34" y="99"/>
                    </a:lnTo>
                    <a:lnTo>
                      <a:pt x="34" y="70"/>
                    </a:lnTo>
                    <a:lnTo>
                      <a:pt x="160" y="70"/>
                    </a:lnTo>
                    <a:lnTo>
                      <a:pt x="160" y="99"/>
                    </a:lnTo>
                    <a:lnTo>
                      <a:pt x="160" y="99"/>
                    </a:lnTo>
                    <a:close/>
                    <a:moveTo>
                      <a:pt x="160" y="59"/>
                    </a:moveTo>
                    <a:lnTo>
                      <a:pt x="34" y="59"/>
                    </a:lnTo>
                    <a:lnTo>
                      <a:pt x="34" y="32"/>
                    </a:lnTo>
                    <a:lnTo>
                      <a:pt x="160" y="32"/>
                    </a:lnTo>
                    <a:lnTo>
                      <a:pt x="160" y="59"/>
                    </a:lnTo>
                    <a:lnTo>
                      <a:pt x="160" y="59"/>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7" name="Freeform 245"/>
              <p:cNvSpPr>
                <a:spLocks/>
              </p:cNvSpPr>
              <p:nvPr/>
            </p:nvSpPr>
            <p:spPr bwMode="auto">
              <a:xfrm>
                <a:off x="363537" y="1500867"/>
                <a:ext cx="304800" cy="204788"/>
              </a:xfrm>
              <a:custGeom>
                <a:avLst/>
                <a:gdLst/>
                <a:ahLst/>
                <a:cxnLst>
                  <a:cxn ang="0">
                    <a:pos x="0" y="39"/>
                  </a:cxn>
                  <a:cxn ang="0">
                    <a:pos x="0" y="39"/>
                  </a:cxn>
                  <a:cxn ang="0">
                    <a:pos x="3" y="35"/>
                  </a:cxn>
                  <a:cxn ang="0">
                    <a:pos x="10" y="28"/>
                  </a:cxn>
                  <a:cxn ang="0">
                    <a:pos x="23" y="17"/>
                  </a:cxn>
                  <a:cxn ang="0">
                    <a:pos x="32" y="11"/>
                  </a:cxn>
                  <a:cxn ang="0">
                    <a:pos x="41" y="7"/>
                  </a:cxn>
                  <a:cxn ang="0">
                    <a:pos x="51" y="3"/>
                  </a:cxn>
                  <a:cxn ang="0">
                    <a:pos x="63" y="0"/>
                  </a:cxn>
                  <a:cxn ang="0">
                    <a:pos x="74" y="0"/>
                  </a:cxn>
                  <a:cxn ang="0">
                    <a:pos x="88" y="0"/>
                  </a:cxn>
                  <a:cxn ang="0">
                    <a:pos x="102" y="2"/>
                  </a:cxn>
                  <a:cxn ang="0">
                    <a:pos x="116" y="8"/>
                  </a:cxn>
                  <a:cxn ang="0">
                    <a:pos x="133" y="16"/>
                  </a:cxn>
                  <a:cxn ang="0">
                    <a:pos x="150" y="28"/>
                  </a:cxn>
                  <a:cxn ang="0">
                    <a:pos x="150" y="28"/>
                  </a:cxn>
                  <a:cxn ang="0">
                    <a:pos x="179" y="7"/>
                  </a:cxn>
                  <a:cxn ang="0">
                    <a:pos x="192" y="129"/>
                  </a:cxn>
                  <a:cxn ang="0">
                    <a:pos x="70" y="85"/>
                  </a:cxn>
                  <a:cxn ang="0">
                    <a:pos x="99" y="65"/>
                  </a:cxn>
                  <a:cxn ang="0">
                    <a:pos x="108" y="58"/>
                  </a:cxn>
                  <a:cxn ang="0">
                    <a:pos x="108" y="58"/>
                  </a:cxn>
                  <a:cxn ang="0">
                    <a:pos x="100" y="52"/>
                  </a:cxn>
                  <a:cxn ang="0">
                    <a:pos x="91" y="46"/>
                  </a:cxn>
                  <a:cxn ang="0">
                    <a:pos x="79" y="39"/>
                  </a:cxn>
                  <a:cxn ang="0">
                    <a:pos x="72" y="37"/>
                  </a:cxn>
                  <a:cxn ang="0">
                    <a:pos x="64" y="34"/>
                  </a:cxn>
                  <a:cxn ang="0">
                    <a:pos x="55" y="32"/>
                  </a:cxn>
                  <a:cxn ang="0">
                    <a:pos x="46" y="32"/>
                  </a:cxn>
                  <a:cxn ang="0">
                    <a:pos x="36" y="32"/>
                  </a:cxn>
                  <a:cxn ang="0">
                    <a:pos x="24" y="33"/>
                  </a:cxn>
                  <a:cxn ang="0">
                    <a:pos x="13" y="35"/>
                  </a:cxn>
                  <a:cxn ang="0">
                    <a:pos x="0" y="39"/>
                  </a:cxn>
                  <a:cxn ang="0">
                    <a:pos x="0" y="39"/>
                  </a:cxn>
                  <a:cxn ang="0">
                    <a:pos x="0" y="39"/>
                  </a:cxn>
                </a:cxnLst>
                <a:rect l="0" t="0" r="r" b="b"/>
                <a:pathLst>
                  <a:path w="192" h="129">
                    <a:moveTo>
                      <a:pt x="0" y="39"/>
                    </a:moveTo>
                    <a:lnTo>
                      <a:pt x="0" y="39"/>
                    </a:lnTo>
                    <a:lnTo>
                      <a:pt x="3" y="35"/>
                    </a:lnTo>
                    <a:lnTo>
                      <a:pt x="10" y="28"/>
                    </a:lnTo>
                    <a:lnTo>
                      <a:pt x="23" y="17"/>
                    </a:lnTo>
                    <a:lnTo>
                      <a:pt x="32" y="11"/>
                    </a:lnTo>
                    <a:lnTo>
                      <a:pt x="41" y="7"/>
                    </a:lnTo>
                    <a:lnTo>
                      <a:pt x="51" y="3"/>
                    </a:lnTo>
                    <a:lnTo>
                      <a:pt x="63" y="0"/>
                    </a:lnTo>
                    <a:lnTo>
                      <a:pt x="74" y="0"/>
                    </a:lnTo>
                    <a:lnTo>
                      <a:pt x="88" y="0"/>
                    </a:lnTo>
                    <a:lnTo>
                      <a:pt x="102" y="2"/>
                    </a:lnTo>
                    <a:lnTo>
                      <a:pt x="116" y="8"/>
                    </a:lnTo>
                    <a:lnTo>
                      <a:pt x="133" y="16"/>
                    </a:lnTo>
                    <a:lnTo>
                      <a:pt x="150" y="28"/>
                    </a:lnTo>
                    <a:lnTo>
                      <a:pt x="150" y="28"/>
                    </a:lnTo>
                    <a:lnTo>
                      <a:pt x="179" y="7"/>
                    </a:lnTo>
                    <a:lnTo>
                      <a:pt x="192" y="129"/>
                    </a:lnTo>
                    <a:lnTo>
                      <a:pt x="70" y="85"/>
                    </a:lnTo>
                    <a:lnTo>
                      <a:pt x="99" y="65"/>
                    </a:lnTo>
                    <a:lnTo>
                      <a:pt x="108" y="58"/>
                    </a:lnTo>
                    <a:lnTo>
                      <a:pt x="108" y="58"/>
                    </a:lnTo>
                    <a:lnTo>
                      <a:pt x="100" y="52"/>
                    </a:lnTo>
                    <a:lnTo>
                      <a:pt x="91" y="46"/>
                    </a:lnTo>
                    <a:lnTo>
                      <a:pt x="79" y="39"/>
                    </a:lnTo>
                    <a:lnTo>
                      <a:pt x="72" y="37"/>
                    </a:lnTo>
                    <a:lnTo>
                      <a:pt x="64" y="34"/>
                    </a:lnTo>
                    <a:lnTo>
                      <a:pt x="55" y="32"/>
                    </a:lnTo>
                    <a:lnTo>
                      <a:pt x="46" y="32"/>
                    </a:lnTo>
                    <a:lnTo>
                      <a:pt x="36" y="32"/>
                    </a:lnTo>
                    <a:lnTo>
                      <a:pt x="24" y="33"/>
                    </a:lnTo>
                    <a:lnTo>
                      <a:pt x="13" y="35"/>
                    </a:lnTo>
                    <a:lnTo>
                      <a:pt x="0" y="39"/>
                    </a:lnTo>
                    <a:lnTo>
                      <a:pt x="0" y="39"/>
                    </a:lnTo>
                    <a:lnTo>
                      <a:pt x="0" y="39"/>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8" name="Freeform 246"/>
              <p:cNvSpPr>
                <a:spLocks/>
              </p:cNvSpPr>
              <p:nvPr/>
            </p:nvSpPr>
            <p:spPr bwMode="auto">
              <a:xfrm>
                <a:off x="127000" y="1918380"/>
                <a:ext cx="322263" cy="185738"/>
              </a:xfrm>
              <a:custGeom>
                <a:avLst/>
                <a:gdLst/>
                <a:ahLst/>
                <a:cxnLst>
                  <a:cxn ang="0">
                    <a:pos x="203" y="56"/>
                  </a:cxn>
                  <a:cxn ang="0">
                    <a:pos x="203" y="56"/>
                  </a:cxn>
                  <a:cxn ang="0">
                    <a:pos x="202" y="60"/>
                  </a:cxn>
                  <a:cxn ang="0">
                    <a:pos x="195" y="69"/>
                  </a:cxn>
                  <a:cxn ang="0">
                    <a:pos x="184" y="82"/>
                  </a:cxn>
                  <a:cxn ang="0">
                    <a:pos x="177" y="88"/>
                  </a:cxn>
                  <a:cxn ang="0">
                    <a:pos x="168" y="94"/>
                  </a:cxn>
                  <a:cxn ang="0">
                    <a:pos x="159" y="99"/>
                  </a:cxn>
                  <a:cxn ang="0">
                    <a:pos x="149" y="105"/>
                  </a:cxn>
                  <a:cxn ang="0">
                    <a:pos x="136" y="107"/>
                  </a:cxn>
                  <a:cxn ang="0">
                    <a:pos x="124" y="110"/>
                  </a:cxn>
                  <a:cxn ang="0">
                    <a:pos x="110" y="108"/>
                  </a:cxn>
                  <a:cxn ang="0">
                    <a:pos x="93" y="106"/>
                  </a:cxn>
                  <a:cxn ang="0">
                    <a:pos x="76" y="101"/>
                  </a:cxn>
                  <a:cxn ang="0">
                    <a:pos x="58" y="92"/>
                  </a:cxn>
                  <a:cxn ang="0">
                    <a:pos x="58" y="92"/>
                  </a:cxn>
                  <a:cxn ang="0">
                    <a:pos x="33" y="117"/>
                  </a:cxn>
                  <a:cxn ang="0">
                    <a:pos x="0" y="0"/>
                  </a:cxn>
                  <a:cxn ang="0">
                    <a:pos x="126" y="23"/>
                  </a:cxn>
                  <a:cxn ang="0">
                    <a:pos x="103" y="46"/>
                  </a:cxn>
                  <a:cxn ang="0">
                    <a:pos x="94" y="55"/>
                  </a:cxn>
                  <a:cxn ang="0">
                    <a:pos x="94" y="55"/>
                  </a:cxn>
                  <a:cxn ang="0">
                    <a:pos x="103" y="60"/>
                  </a:cxn>
                  <a:cxn ang="0">
                    <a:pos x="112" y="65"/>
                  </a:cxn>
                  <a:cxn ang="0">
                    <a:pos x="125" y="69"/>
                  </a:cxn>
                  <a:cxn ang="0">
                    <a:pos x="133" y="71"/>
                  </a:cxn>
                  <a:cxn ang="0">
                    <a:pos x="142" y="71"/>
                  </a:cxn>
                  <a:cxn ang="0">
                    <a:pos x="150" y="73"/>
                  </a:cxn>
                  <a:cxn ang="0">
                    <a:pos x="159" y="71"/>
                  </a:cxn>
                  <a:cxn ang="0">
                    <a:pos x="170" y="70"/>
                  </a:cxn>
                  <a:cxn ang="0">
                    <a:pos x="181" y="66"/>
                  </a:cxn>
                  <a:cxn ang="0">
                    <a:pos x="191" y="62"/>
                  </a:cxn>
                  <a:cxn ang="0">
                    <a:pos x="203" y="56"/>
                  </a:cxn>
                  <a:cxn ang="0">
                    <a:pos x="203" y="56"/>
                  </a:cxn>
                  <a:cxn ang="0">
                    <a:pos x="203" y="56"/>
                  </a:cxn>
                </a:cxnLst>
                <a:rect l="0" t="0" r="r" b="b"/>
                <a:pathLst>
                  <a:path w="203" h="117">
                    <a:moveTo>
                      <a:pt x="203" y="56"/>
                    </a:moveTo>
                    <a:lnTo>
                      <a:pt x="203" y="56"/>
                    </a:lnTo>
                    <a:lnTo>
                      <a:pt x="202" y="60"/>
                    </a:lnTo>
                    <a:lnTo>
                      <a:pt x="195" y="69"/>
                    </a:lnTo>
                    <a:lnTo>
                      <a:pt x="184" y="82"/>
                    </a:lnTo>
                    <a:lnTo>
                      <a:pt x="177" y="88"/>
                    </a:lnTo>
                    <a:lnTo>
                      <a:pt x="168" y="94"/>
                    </a:lnTo>
                    <a:lnTo>
                      <a:pt x="159" y="99"/>
                    </a:lnTo>
                    <a:lnTo>
                      <a:pt x="149" y="105"/>
                    </a:lnTo>
                    <a:lnTo>
                      <a:pt x="136" y="107"/>
                    </a:lnTo>
                    <a:lnTo>
                      <a:pt x="124" y="110"/>
                    </a:lnTo>
                    <a:lnTo>
                      <a:pt x="110" y="108"/>
                    </a:lnTo>
                    <a:lnTo>
                      <a:pt x="93" y="106"/>
                    </a:lnTo>
                    <a:lnTo>
                      <a:pt x="76" y="101"/>
                    </a:lnTo>
                    <a:lnTo>
                      <a:pt x="58" y="92"/>
                    </a:lnTo>
                    <a:lnTo>
                      <a:pt x="58" y="92"/>
                    </a:lnTo>
                    <a:lnTo>
                      <a:pt x="33" y="117"/>
                    </a:lnTo>
                    <a:lnTo>
                      <a:pt x="0" y="0"/>
                    </a:lnTo>
                    <a:lnTo>
                      <a:pt x="126" y="23"/>
                    </a:lnTo>
                    <a:lnTo>
                      <a:pt x="103" y="46"/>
                    </a:lnTo>
                    <a:lnTo>
                      <a:pt x="94" y="55"/>
                    </a:lnTo>
                    <a:lnTo>
                      <a:pt x="94" y="55"/>
                    </a:lnTo>
                    <a:lnTo>
                      <a:pt x="103" y="60"/>
                    </a:lnTo>
                    <a:lnTo>
                      <a:pt x="112" y="65"/>
                    </a:lnTo>
                    <a:lnTo>
                      <a:pt x="125" y="69"/>
                    </a:lnTo>
                    <a:lnTo>
                      <a:pt x="133" y="71"/>
                    </a:lnTo>
                    <a:lnTo>
                      <a:pt x="142" y="71"/>
                    </a:lnTo>
                    <a:lnTo>
                      <a:pt x="150" y="73"/>
                    </a:lnTo>
                    <a:lnTo>
                      <a:pt x="159" y="71"/>
                    </a:lnTo>
                    <a:lnTo>
                      <a:pt x="170" y="70"/>
                    </a:lnTo>
                    <a:lnTo>
                      <a:pt x="181" y="66"/>
                    </a:lnTo>
                    <a:lnTo>
                      <a:pt x="191" y="62"/>
                    </a:lnTo>
                    <a:lnTo>
                      <a:pt x="203" y="56"/>
                    </a:lnTo>
                    <a:lnTo>
                      <a:pt x="203" y="56"/>
                    </a:lnTo>
                    <a:lnTo>
                      <a:pt x="203" y="56"/>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grpSp>
        <p:grpSp>
          <p:nvGrpSpPr>
            <p:cNvPr id="73" name="组合 251"/>
            <p:cNvGrpSpPr/>
            <p:nvPr/>
          </p:nvGrpSpPr>
          <p:grpSpPr>
            <a:xfrm>
              <a:off x="4443601" y="9536633"/>
              <a:ext cx="306762" cy="317501"/>
              <a:chOff x="5869350" y="2431817"/>
              <a:chExt cx="728662" cy="674688"/>
            </a:xfrm>
            <a:solidFill>
              <a:srgbClr val="33CAFF"/>
            </a:solidFill>
          </p:grpSpPr>
          <p:sp>
            <p:nvSpPr>
              <p:cNvPr id="82" name="Freeform 421"/>
              <p:cNvSpPr>
                <a:spLocks/>
              </p:cNvSpPr>
              <p:nvPr/>
            </p:nvSpPr>
            <p:spPr bwMode="auto">
              <a:xfrm>
                <a:off x="6159862" y="2431817"/>
                <a:ext cx="438150" cy="492125"/>
              </a:xfrm>
              <a:custGeom>
                <a:avLst/>
                <a:gdLst>
                  <a:gd name="T0" fmla="*/ 276 w 276"/>
                  <a:gd name="T1" fmla="*/ 273 h 310"/>
                  <a:gd name="T2" fmla="*/ 276 w 276"/>
                  <a:gd name="T3" fmla="*/ 273 h 310"/>
                  <a:gd name="T4" fmla="*/ 276 w 276"/>
                  <a:gd name="T5" fmla="*/ 280 h 310"/>
                  <a:gd name="T6" fmla="*/ 272 w 276"/>
                  <a:gd name="T7" fmla="*/ 287 h 310"/>
                  <a:gd name="T8" fmla="*/ 269 w 276"/>
                  <a:gd name="T9" fmla="*/ 295 h 310"/>
                  <a:gd name="T10" fmla="*/ 264 w 276"/>
                  <a:gd name="T11" fmla="*/ 301 h 310"/>
                  <a:gd name="T12" fmla="*/ 259 w 276"/>
                  <a:gd name="T13" fmla="*/ 306 h 310"/>
                  <a:gd name="T14" fmla="*/ 252 w 276"/>
                  <a:gd name="T15" fmla="*/ 309 h 310"/>
                  <a:gd name="T16" fmla="*/ 244 w 276"/>
                  <a:gd name="T17" fmla="*/ 310 h 310"/>
                  <a:gd name="T18" fmla="*/ 236 w 276"/>
                  <a:gd name="T19" fmla="*/ 310 h 310"/>
                  <a:gd name="T20" fmla="*/ 38 w 276"/>
                  <a:gd name="T21" fmla="*/ 287 h 310"/>
                  <a:gd name="T22" fmla="*/ 38 w 276"/>
                  <a:gd name="T23" fmla="*/ 287 h 310"/>
                  <a:gd name="T24" fmla="*/ 31 w 276"/>
                  <a:gd name="T25" fmla="*/ 286 h 310"/>
                  <a:gd name="T26" fmla="*/ 23 w 276"/>
                  <a:gd name="T27" fmla="*/ 282 h 310"/>
                  <a:gd name="T28" fmla="*/ 17 w 276"/>
                  <a:gd name="T29" fmla="*/ 277 h 310"/>
                  <a:gd name="T30" fmla="*/ 10 w 276"/>
                  <a:gd name="T31" fmla="*/ 270 h 310"/>
                  <a:gd name="T32" fmla="*/ 5 w 276"/>
                  <a:gd name="T33" fmla="*/ 265 h 310"/>
                  <a:gd name="T34" fmla="*/ 3 w 276"/>
                  <a:gd name="T35" fmla="*/ 256 h 310"/>
                  <a:gd name="T36" fmla="*/ 0 w 276"/>
                  <a:gd name="T37" fmla="*/ 249 h 310"/>
                  <a:gd name="T38" fmla="*/ 0 w 276"/>
                  <a:gd name="T39" fmla="*/ 240 h 310"/>
                  <a:gd name="T40" fmla="*/ 0 w 276"/>
                  <a:gd name="T41" fmla="*/ 39 h 310"/>
                  <a:gd name="T42" fmla="*/ 0 w 276"/>
                  <a:gd name="T43" fmla="*/ 39 h 310"/>
                  <a:gd name="T44" fmla="*/ 0 w 276"/>
                  <a:gd name="T45" fmla="*/ 29 h 310"/>
                  <a:gd name="T46" fmla="*/ 3 w 276"/>
                  <a:gd name="T47" fmla="*/ 23 h 310"/>
                  <a:gd name="T48" fmla="*/ 5 w 276"/>
                  <a:gd name="T49" fmla="*/ 15 h 310"/>
                  <a:gd name="T50" fmla="*/ 10 w 276"/>
                  <a:gd name="T51" fmla="*/ 9 h 310"/>
                  <a:gd name="T52" fmla="*/ 17 w 276"/>
                  <a:gd name="T53" fmla="*/ 5 h 310"/>
                  <a:gd name="T54" fmla="*/ 23 w 276"/>
                  <a:gd name="T55" fmla="*/ 1 h 310"/>
                  <a:gd name="T56" fmla="*/ 31 w 276"/>
                  <a:gd name="T57" fmla="*/ 0 h 310"/>
                  <a:gd name="T58" fmla="*/ 38 w 276"/>
                  <a:gd name="T59" fmla="*/ 0 h 310"/>
                  <a:gd name="T60" fmla="*/ 236 w 276"/>
                  <a:gd name="T61" fmla="*/ 24 h 310"/>
                  <a:gd name="T62" fmla="*/ 236 w 276"/>
                  <a:gd name="T63" fmla="*/ 24 h 310"/>
                  <a:gd name="T64" fmla="*/ 244 w 276"/>
                  <a:gd name="T65" fmla="*/ 25 h 310"/>
                  <a:gd name="T66" fmla="*/ 252 w 276"/>
                  <a:gd name="T67" fmla="*/ 28 h 310"/>
                  <a:gd name="T68" fmla="*/ 259 w 276"/>
                  <a:gd name="T69" fmla="*/ 33 h 310"/>
                  <a:gd name="T70" fmla="*/ 264 w 276"/>
                  <a:gd name="T71" fmla="*/ 39 h 310"/>
                  <a:gd name="T72" fmla="*/ 269 w 276"/>
                  <a:gd name="T73" fmla="*/ 46 h 310"/>
                  <a:gd name="T74" fmla="*/ 272 w 276"/>
                  <a:gd name="T75" fmla="*/ 53 h 310"/>
                  <a:gd name="T76" fmla="*/ 276 w 276"/>
                  <a:gd name="T77" fmla="*/ 61 h 310"/>
                  <a:gd name="T78" fmla="*/ 276 w 276"/>
                  <a:gd name="T79" fmla="*/ 70 h 310"/>
                  <a:gd name="T80" fmla="*/ 276 w 276"/>
                  <a:gd name="T81" fmla="*/ 273 h 310"/>
                  <a:gd name="T82" fmla="*/ 276 w 276"/>
                  <a:gd name="T83" fmla="*/ 27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6" h="310">
                    <a:moveTo>
                      <a:pt x="276" y="273"/>
                    </a:moveTo>
                    <a:lnTo>
                      <a:pt x="276" y="273"/>
                    </a:lnTo>
                    <a:lnTo>
                      <a:pt x="276" y="280"/>
                    </a:lnTo>
                    <a:lnTo>
                      <a:pt x="272" y="287"/>
                    </a:lnTo>
                    <a:lnTo>
                      <a:pt x="269" y="295"/>
                    </a:lnTo>
                    <a:lnTo>
                      <a:pt x="264" y="301"/>
                    </a:lnTo>
                    <a:lnTo>
                      <a:pt x="259" y="306"/>
                    </a:lnTo>
                    <a:lnTo>
                      <a:pt x="252" y="309"/>
                    </a:lnTo>
                    <a:lnTo>
                      <a:pt x="244" y="310"/>
                    </a:lnTo>
                    <a:lnTo>
                      <a:pt x="236" y="310"/>
                    </a:lnTo>
                    <a:lnTo>
                      <a:pt x="38" y="287"/>
                    </a:lnTo>
                    <a:lnTo>
                      <a:pt x="38" y="287"/>
                    </a:lnTo>
                    <a:lnTo>
                      <a:pt x="31" y="286"/>
                    </a:lnTo>
                    <a:lnTo>
                      <a:pt x="23" y="282"/>
                    </a:lnTo>
                    <a:lnTo>
                      <a:pt x="17" y="277"/>
                    </a:lnTo>
                    <a:lnTo>
                      <a:pt x="10" y="270"/>
                    </a:lnTo>
                    <a:lnTo>
                      <a:pt x="5" y="265"/>
                    </a:lnTo>
                    <a:lnTo>
                      <a:pt x="3" y="256"/>
                    </a:lnTo>
                    <a:lnTo>
                      <a:pt x="0" y="249"/>
                    </a:lnTo>
                    <a:lnTo>
                      <a:pt x="0" y="240"/>
                    </a:lnTo>
                    <a:lnTo>
                      <a:pt x="0" y="39"/>
                    </a:lnTo>
                    <a:lnTo>
                      <a:pt x="0" y="39"/>
                    </a:lnTo>
                    <a:lnTo>
                      <a:pt x="0" y="29"/>
                    </a:lnTo>
                    <a:lnTo>
                      <a:pt x="3" y="23"/>
                    </a:lnTo>
                    <a:lnTo>
                      <a:pt x="5" y="15"/>
                    </a:lnTo>
                    <a:lnTo>
                      <a:pt x="10" y="9"/>
                    </a:lnTo>
                    <a:lnTo>
                      <a:pt x="17" y="5"/>
                    </a:lnTo>
                    <a:lnTo>
                      <a:pt x="23" y="1"/>
                    </a:lnTo>
                    <a:lnTo>
                      <a:pt x="31" y="0"/>
                    </a:lnTo>
                    <a:lnTo>
                      <a:pt x="38" y="0"/>
                    </a:lnTo>
                    <a:lnTo>
                      <a:pt x="236" y="24"/>
                    </a:lnTo>
                    <a:lnTo>
                      <a:pt x="236" y="24"/>
                    </a:lnTo>
                    <a:lnTo>
                      <a:pt x="244" y="25"/>
                    </a:lnTo>
                    <a:lnTo>
                      <a:pt x="252" y="28"/>
                    </a:lnTo>
                    <a:lnTo>
                      <a:pt x="259" y="33"/>
                    </a:lnTo>
                    <a:lnTo>
                      <a:pt x="264" y="39"/>
                    </a:lnTo>
                    <a:lnTo>
                      <a:pt x="269" y="46"/>
                    </a:lnTo>
                    <a:lnTo>
                      <a:pt x="272" y="53"/>
                    </a:lnTo>
                    <a:lnTo>
                      <a:pt x="276" y="61"/>
                    </a:lnTo>
                    <a:lnTo>
                      <a:pt x="276" y="70"/>
                    </a:lnTo>
                    <a:lnTo>
                      <a:pt x="276" y="273"/>
                    </a:lnTo>
                    <a:lnTo>
                      <a:pt x="276" y="273"/>
                    </a:lnTo>
                    <a:close/>
                  </a:path>
                </a:pathLst>
              </a:custGeom>
              <a:grpFill/>
              <a:ln>
                <a:solidFill>
                  <a:schemeClr val="bg1"/>
                </a:solidFill>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3" name="Freeform 422"/>
              <p:cNvSpPr>
                <a:spLocks/>
              </p:cNvSpPr>
              <p:nvPr/>
            </p:nvSpPr>
            <p:spPr bwMode="auto">
              <a:xfrm>
                <a:off x="6005875" y="2490555"/>
                <a:ext cx="441325" cy="492125"/>
              </a:xfrm>
              <a:custGeom>
                <a:avLst/>
                <a:gdLst>
                  <a:gd name="T0" fmla="*/ 278 w 278"/>
                  <a:gd name="T1" fmla="*/ 272 h 310"/>
                  <a:gd name="T2" fmla="*/ 278 w 278"/>
                  <a:gd name="T3" fmla="*/ 272 h 310"/>
                  <a:gd name="T4" fmla="*/ 275 w 278"/>
                  <a:gd name="T5" fmla="*/ 281 h 310"/>
                  <a:gd name="T6" fmla="*/ 274 w 278"/>
                  <a:gd name="T7" fmla="*/ 289 h 310"/>
                  <a:gd name="T8" fmla="*/ 270 w 278"/>
                  <a:gd name="T9" fmla="*/ 295 h 310"/>
                  <a:gd name="T10" fmla="*/ 265 w 278"/>
                  <a:gd name="T11" fmla="*/ 300 h 310"/>
                  <a:gd name="T12" fmla="*/ 260 w 278"/>
                  <a:gd name="T13" fmla="*/ 305 h 310"/>
                  <a:gd name="T14" fmla="*/ 254 w 278"/>
                  <a:gd name="T15" fmla="*/ 308 h 310"/>
                  <a:gd name="T16" fmla="*/ 246 w 278"/>
                  <a:gd name="T17" fmla="*/ 310 h 310"/>
                  <a:gd name="T18" fmla="*/ 237 w 278"/>
                  <a:gd name="T19" fmla="*/ 310 h 310"/>
                  <a:gd name="T20" fmla="*/ 40 w 278"/>
                  <a:gd name="T21" fmla="*/ 287 h 310"/>
                  <a:gd name="T22" fmla="*/ 40 w 278"/>
                  <a:gd name="T23" fmla="*/ 287 h 310"/>
                  <a:gd name="T24" fmla="*/ 32 w 278"/>
                  <a:gd name="T25" fmla="*/ 286 h 310"/>
                  <a:gd name="T26" fmla="*/ 24 w 278"/>
                  <a:gd name="T27" fmla="*/ 282 h 310"/>
                  <a:gd name="T28" fmla="*/ 19 w 278"/>
                  <a:gd name="T29" fmla="*/ 278 h 310"/>
                  <a:gd name="T30" fmla="*/ 12 w 278"/>
                  <a:gd name="T31" fmla="*/ 272 h 310"/>
                  <a:gd name="T32" fmla="*/ 7 w 278"/>
                  <a:gd name="T33" fmla="*/ 264 h 310"/>
                  <a:gd name="T34" fmla="*/ 3 w 278"/>
                  <a:gd name="T35" fmla="*/ 257 h 310"/>
                  <a:gd name="T36" fmla="*/ 2 w 278"/>
                  <a:gd name="T37" fmla="*/ 248 h 310"/>
                  <a:gd name="T38" fmla="*/ 0 w 278"/>
                  <a:gd name="T39" fmla="*/ 239 h 310"/>
                  <a:gd name="T40" fmla="*/ 0 w 278"/>
                  <a:gd name="T41" fmla="*/ 38 h 310"/>
                  <a:gd name="T42" fmla="*/ 0 w 278"/>
                  <a:gd name="T43" fmla="*/ 38 h 310"/>
                  <a:gd name="T44" fmla="*/ 2 w 278"/>
                  <a:gd name="T45" fmla="*/ 29 h 310"/>
                  <a:gd name="T46" fmla="*/ 3 w 278"/>
                  <a:gd name="T47" fmla="*/ 22 h 310"/>
                  <a:gd name="T48" fmla="*/ 7 w 278"/>
                  <a:gd name="T49" fmla="*/ 15 h 310"/>
                  <a:gd name="T50" fmla="*/ 12 w 278"/>
                  <a:gd name="T51" fmla="*/ 9 h 310"/>
                  <a:gd name="T52" fmla="*/ 19 w 278"/>
                  <a:gd name="T53" fmla="*/ 5 h 310"/>
                  <a:gd name="T54" fmla="*/ 24 w 278"/>
                  <a:gd name="T55" fmla="*/ 3 h 310"/>
                  <a:gd name="T56" fmla="*/ 32 w 278"/>
                  <a:gd name="T57" fmla="*/ 0 h 310"/>
                  <a:gd name="T58" fmla="*/ 40 w 278"/>
                  <a:gd name="T59" fmla="*/ 0 h 310"/>
                  <a:gd name="T60" fmla="*/ 237 w 278"/>
                  <a:gd name="T61" fmla="*/ 23 h 310"/>
                  <a:gd name="T62" fmla="*/ 237 w 278"/>
                  <a:gd name="T63" fmla="*/ 23 h 310"/>
                  <a:gd name="T64" fmla="*/ 246 w 278"/>
                  <a:gd name="T65" fmla="*/ 24 h 310"/>
                  <a:gd name="T66" fmla="*/ 254 w 278"/>
                  <a:gd name="T67" fmla="*/ 28 h 310"/>
                  <a:gd name="T68" fmla="*/ 260 w 278"/>
                  <a:gd name="T69" fmla="*/ 33 h 310"/>
                  <a:gd name="T70" fmla="*/ 265 w 278"/>
                  <a:gd name="T71" fmla="*/ 40 h 310"/>
                  <a:gd name="T72" fmla="*/ 270 w 278"/>
                  <a:gd name="T73" fmla="*/ 46 h 310"/>
                  <a:gd name="T74" fmla="*/ 274 w 278"/>
                  <a:gd name="T75" fmla="*/ 54 h 310"/>
                  <a:gd name="T76" fmla="*/ 275 w 278"/>
                  <a:gd name="T77" fmla="*/ 63 h 310"/>
                  <a:gd name="T78" fmla="*/ 278 w 278"/>
                  <a:gd name="T79" fmla="*/ 72 h 310"/>
                  <a:gd name="T80" fmla="*/ 278 w 278"/>
                  <a:gd name="T81" fmla="*/ 272 h 310"/>
                  <a:gd name="T82" fmla="*/ 278 w 278"/>
                  <a:gd name="T83" fmla="*/ 27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10">
                    <a:moveTo>
                      <a:pt x="278" y="272"/>
                    </a:moveTo>
                    <a:lnTo>
                      <a:pt x="278" y="272"/>
                    </a:lnTo>
                    <a:lnTo>
                      <a:pt x="275" y="281"/>
                    </a:lnTo>
                    <a:lnTo>
                      <a:pt x="274" y="289"/>
                    </a:lnTo>
                    <a:lnTo>
                      <a:pt x="270" y="295"/>
                    </a:lnTo>
                    <a:lnTo>
                      <a:pt x="265" y="300"/>
                    </a:lnTo>
                    <a:lnTo>
                      <a:pt x="260" y="305"/>
                    </a:lnTo>
                    <a:lnTo>
                      <a:pt x="254" y="308"/>
                    </a:lnTo>
                    <a:lnTo>
                      <a:pt x="246" y="310"/>
                    </a:lnTo>
                    <a:lnTo>
                      <a:pt x="237" y="310"/>
                    </a:lnTo>
                    <a:lnTo>
                      <a:pt x="40" y="287"/>
                    </a:lnTo>
                    <a:lnTo>
                      <a:pt x="40" y="287"/>
                    </a:lnTo>
                    <a:lnTo>
                      <a:pt x="32" y="286"/>
                    </a:lnTo>
                    <a:lnTo>
                      <a:pt x="24" y="282"/>
                    </a:lnTo>
                    <a:lnTo>
                      <a:pt x="19" y="278"/>
                    </a:lnTo>
                    <a:lnTo>
                      <a:pt x="12" y="272"/>
                    </a:lnTo>
                    <a:lnTo>
                      <a:pt x="7" y="264"/>
                    </a:lnTo>
                    <a:lnTo>
                      <a:pt x="3" y="257"/>
                    </a:lnTo>
                    <a:lnTo>
                      <a:pt x="2" y="248"/>
                    </a:lnTo>
                    <a:lnTo>
                      <a:pt x="0" y="239"/>
                    </a:lnTo>
                    <a:lnTo>
                      <a:pt x="0" y="38"/>
                    </a:lnTo>
                    <a:lnTo>
                      <a:pt x="0" y="38"/>
                    </a:lnTo>
                    <a:lnTo>
                      <a:pt x="2" y="29"/>
                    </a:lnTo>
                    <a:lnTo>
                      <a:pt x="3" y="22"/>
                    </a:lnTo>
                    <a:lnTo>
                      <a:pt x="7" y="15"/>
                    </a:lnTo>
                    <a:lnTo>
                      <a:pt x="12" y="9"/>
                    </a:lnTo>
                    <a:lnTo>
                      <a:pt x="19" y="5"/>
                    </a:lnTo>
                    <a:lnTo>
                      <a:pt x="24" y="3"/>
                    </a:lnTo>
                    <a:lnTo>
                      <a:pt x="32" y="0"/>
                    </a:lnTo>
                    <a:lnTo>
                      <a:pt x="40" y="0"/>
                    </a:lnTo>
                    <a:lnTo>
                      <a:pt x="237" y="23"/>
                    </a:lnTo>
                    <a:lnTo>
                      <a:pt x="237" y="23"/>
                    </a:lnTo>
                    <a:lnTo>
                      <a:pt x="246" y="24"/>
                    </a:lnTo>
                    <a:lnTo>
                      <a:pt x="254" y="28"/>
                    </a:lnTo>
                    <a:lnTo>
                      <a:pt x="260" y="33"/>
                    </a:lnTo>
                    <a:lnTo>
                      <a:pt x="265" y="40"/>
                    </a:lnTo>
                    <a:lnTo>
                      <a:pt x="270" y="46"/>
                    </a:lnTo>
                    <a:lnTo>
                      <a:pt x="274" y="54"/>
                    </a:lnTo>
                    <a:lnTo>
                      <a:pt x="275" y="63"/>
                    </a:lnTo>
                    <a:lnTo>
                      <a:pt x="278" y="72"/>
                    </a:lnTo>
                    <a:lnTo>
                      <a:pt x="278" y="272"/>
                    </a:lnTo>
                    <a:lnTo>
                      <a:pt x="278" y="272"/>
                    </a:lnTo>
                    <a:close/>
                  </a:path>
                </a:pathLst>
              </a:custGeom>
              <a:grpFill/>
              <a:ln>
                <a:solidFill>
                  <a:schemeClr val="bg1"/>
                </a:solidFill>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4" name="Freeform 423"/>
              <p:cNvSpPr>
                <a:spLocks/>
              </p:cNvSpPr>
              <p:nvPr/>
            </p:nvSpPr>
            <p:spPr bwMode="auto">
              <a:xfrm>
                <a:off x="5869350" y="2614380"/>
                <a:ext cx="441325" cy="492125"/>
              </a:xfrm>
              <a:custGeom>
                <a:avLst/>
                <a:gdLst>
                  <a:gd name="T0" fmla="*/ 278 w 278"/>
                  <a:gd name="T1" fmla="*/ 271 h 310"/>
                  <a:gd name="T2" fmla="*/ 278 w 278"/>
                  <a:gd name="T3" fmla="*/ 271 h 310"/>
                  <a:gd name="T4" fmla="*/ 277 w 278"/>
                  <a:gd name="T5" fmla="*/ 280 h 310"/>
                  <a:gd name="T6" fmla="*/ 273 w 278"/>
                  <a:gd name="T7" fmla="*/ 288 h 310"/>
                  <a:gd name="T8" fmla="*/ 270 w 278"/>
                  <a:gd name="T9" fmla="*/ 296 h 310"/>
                  <a:gd name="T10" fmla="*/ 265 w 278"/>
                  <a:gd name="T11" fmla="*/ 300 h 310"/>
                  <a:gd name="T12" fmla="*/ 260 w 278"/>
                  <a:gd name="T13" fmla="*/ 305 h 310"/>
                  <a:gd name="T14" fmla="*/ 252 w 278"/>
                  <a:gd name="T15" fmla="*/ 309 h 310"/>
                  <a:gd name="T16" fmla="*/ 245 w 278"/>
                  <a:gd name="T17" fmla="*/ 310 h 310"/>
                  <a:gd name="T18" fmla="*/ 237 w 278"/>
                  <a:gd name="T19" fmla="*/ 310 h 310"/>
                  <a:gd name="T20" fmla="*/ 39 w 278"/>
                  <a:gd name="T21" fmla="*/ 287 h 310"/>
                  <a:gd name="T22" fmla="*/ 39 w 278"/>
                  <a:gd name="T23" fmla="*/ 287 h 310"/>
                  <a:gd name="T24" fmla="*/ 32 w 278"/>
                  <a:gd name="T25" fmla="*/ 284 h 310"/>
                  <a:gd name="T26" fmla="*/ 24 w 278"/>
                  <a:gd name="T27" fmla="*/ 282 h 310"/>
                  <a:gd name="T28" fmla="*/ 16 w 278"/>
                  <a:gd name="T29" fmla="*/ 278 h 310"/>
                  <a:gd name="T30" fmla="*/ 11 w 278"/>
                  <a:gd name="T31" fmla="*/ 271 h 310"/>
                  <a:gd name="T32" fmla="*/ 6 w 278"/>
                  <a:gd name="T33" fmla="*/ 264 h 310"/>
                  <a:gd name="T34" fmla="*/ 3 w 278"/>
                  <a:gd name="T35" fmla="*/ 256 h 310"/>
                  <a:gd name="T36" fmla="*/ 0 w 278"/>
                  <a:gd name="T37" fmla="*/ 247 h 310"/>
                  <a:gd name="T38" fmla="*/ 0 w 278"/>
                  <a:gd name="T39" fmla="*/ 240 h 310"/>
                  <a:gd name="T40" fmla="*/ 0 w 278"/>
                  <a:gd name="T41" fmla="*/ 38 h 310"/>
                  <a:gd name="T42" fmla="*/ 0 w 278"/>
                  <a:gd name="T43" fmla="*/ 38 h 310"/>
                  <a:gd name="T44" fmla="*/ 0 w 278"/>
                  <a:gd name="T45" fmla="*/ 29 h 310"/>
                  <a:gd name="T46" fmla="*/ 3 w 278"/>
                  <a:gd name="T47" fmla="*/ 21 h 310"/>
                  <a:gd name="T48" fmla="*/ 6 w 278"/>
                  <a:gd name="T49" fmla="*/ 15 h 310"/>
                  <a:gd name="T50" fmla="*/ 11 w 278"/>
                  <a:gd name="T51" fmla="*/ 10 h 310"/>
                  <a:gd name="T52" fmla="*/ 16 w 278"/>
                  <a:gd name="T53" fmla="*/ 5 h 310"/>
                  <a:gd name="T54" fmla="*/ 24 w 278"/>
                  <a:gd name="T55" fmla="*/ 2 h 310"/>
                  <a:gd name="T56" fmla="*/ 32 w 278"/>
                  <a:gd name="T57" fmla="*/ 0 h 310"/>
                  <a:gd name="T58" fmla="*/ 39 w 278"/>
                  <a:gd name="T59" fmla="*/ 0 h 310"/>
                  <a:gd name="T60" fmla="*/ 237 w 278"/>
                  <a:gd name="T61" fmla="*/ 23 h 310"/>
                  <a:gd name="T62" fmla="*/ 237 w 278"/>
                  <a:gd name="T63" fmla="*/ 23 h 310"/>
                  <a:gd name="T64" fmla="*/ 245 w 278"/>
                  <a:gd name="T65" fmla="*/ 24 h 310"/>
                  <a:gd name="T66" fmla="*/ 252 w 278"/>
                  <a:gd name="T67" fmla="*/ 28 h 310"/>
                  <a:gd name="T68" fmla="*/ 260 w 278"/>
                  <a:gd name="T69" fmla="*/ 33 h 310"/>
                  <a:gd name="T70" fmla="*/ 265 w 278"/>
                  <a:gd name="T71" fmla="*/ 39 h 310"/>
                  <a:gd name="T72" fmla="*/ 270 w 278"/>
                  <a:gd name="T73" fmla="*/ 45 h 310"/>
                  <a:gd name="T74" fmla="*/ 273 w 278"/>
                  <a:gd name="T75" fmla="*/ 53 h 310"/>
                  <a:gd name="T76" fmla="*/ 277 w 278"/>
                  <a:gd name="T77" fmla="*/ 62 h 310"/>
                  <a:gd name="T78" fmla="*/ 278 w 278"/>
                  <a:gd name="T79" fmla="*/ 71 h 310"/>
                  <a:gd name="T80" fmla="*/ 278 w 278"/>
                  <a:gd name="T81" fmla="*/ 271 h 310"/>
                  <a:gd name="T82" fmla="*/ 278 w 278"/>
                  <a:gd name="T83" fmla="*/ 27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10">
                    <a:moveTo>
                      <a:pt x="278" y="271"/>
                    </a:moveTo>
                    <a:lnTo>
                      <a:pt x="278" y="271"/>
                    </a:lnTo>
                    <a:lnTo>
                      <a:pt x="277" y="280"/>
                    </a:lnTo>
                    <a:lnTo>
                      <a:pt x="273" y="288"/>
                    </a:lnTo>
                    <a:lnTo>
                      <a:pt x="270" y="296"/>
                    </a:lnTo>
                    <a:lnTo>
                      <a:pt x="265" y="300"/>
                    </a:lnTo>
                    <a:lnTo>
                      <a:pt x="260" y="305"/>
                    </a:lnTo>
                    <a:lnTo>
                      <a:pt x="252" y="309"/>
                    </a:lnTo>
                    <a:lnTo>
                      <a:pt x="245" y="310"/>
                    </a:lnTo>
                    <a:lnTo>
                      <a:pt x="237" y="310"/>
                    </a:lnTo>
                    <a:lnTo>
                      <a:pt x="39" y="287"/>
                    </a:lnTo>
                    <a:lnTo>
                      <a:pt x="39" y="287"/>
                    </a:lnTo>
                    <a:lnTo>
                      <a:pt x="32" y="284"/>
                    </a:lnTo>
                    <a:lnTo>
                      <a:pt x="24" y="282"/>
                    </a:lnTo>
                    <a:lnTo>
                      <a:pt x="16" y="278"/>
                    </a:lnTo>
                    <a:lnTo>
                      <a:pt x="11" y="271"/>
                    </a:lnTo>
                    <a:lnTo>
                      <a:pt x="6" y="264"/>
                    </a:lnTo>
                    <a:lnTo>
                      <a:pt x="3" y="256"/>
                    </a:lnTo>
                    <a:lnTo>
                      <a:pt x="0" y="247"/>
                    </a:lnTo>
                    <a:lnTo>
                      <a:pt x="0" y="240"/>
                    </a:lnTo>
                    <a:lnTo>
                      <a:pt x="0" y="38"/>
                    </a:lnTo>
                    <a:lnTo>
                      <a:pt x="0" y="38"/>
                    </a:lnTo>
                    <a:lnTo>
                      <a:pt x="0" y="29"/>
                    </a:lnTo>
                    <a:lnTo>
                      <a:pt x="3" y="21"/>
                    </a:lnTo>
                    <a:lnTo>
                      <a:pt x="6" y="15"/>
                    </a:lnTo>
                    <a:lnTo>
                      <a:pt x="11" y="10"/>
                    </a:lnTo>
                    <a:lnTo>
                      <a:pt x="16" y="5"/>
                    </a:lnTo>
                    <a:lnTo>
                      <a:pt x="24" y="2"/>
                    </a:lnTo>
                    <a:lnTo>
                      <a:pt x="32" y="0"/>
                    </a:lnTo>
                    <a:lnTo>
                      <a:pt x="39" y="0"/>
                    </a:lnTo>
                    <a:lnTo>
                      <a:pt x="237" y="23"/>
                    </a:lnTo>
                    <a:lnTo>
                      <a:pt x="237" y="23"/>
                    </a:lnTo>
                    <a:lnTo>
                      <a:pt x="245" y="24"/>
                    </a:lnTo>
                    <a:lnTo>
                      <a:pt x="252" y="28"/>
                    </a:lnTo>
                    <a:lnTo>
                      <a:pt x="260" y="33"/>
                    </a:lnTo>
                    <a:lnTo>
                      <a:pt x="265" y="39"/>
                    </a:lnTo>
                    <a:lnTo>
                      <a:pt x="270" y="45"/>
                    </a:lnTo>
                    <a:lnTo>
                      <a:pt x="273" y="53"/>
                    </a:lnTo>
                    <a:lnTo>
                      <a:pt x="277" y="62"/>
                    </a:lnTo>
                    <a:lnTo>
                      <a:pt x="278" y="71"/>
                    </a:lnTo>
                    <a:lnTo>
                      <a:pt x="278" y="271"/>
                    </a:lnTo>
                    <a:lnTo>
                      <a:pt x="278" y="271"/>
                    </a:lnTo>
                    <a:close/>
                  </a:path>
                </a:pathLst>
              </a:custGeom>
              <a:grpFill/>
              <a:ln>
                <a:solidFill>
                  <a:schemeClr val="bg1"/>
                </a:solidFill>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grpSp>
        <p:grpSp>
          <p:nvGrpSpPr>
            <p:cNvPr id="109" name="组合 255"/>
            <p:cNvGrpSpPr/>
            <p:nvPr/>
          </p:nvGrpSpPr>
          <p:grpSpPr>
            <a:xfrm>
              <a:off x="492274" y="9488563"/>
              <a:ext cx="551780" cy="365571"/>
              <a:chOff x="5355530" y="1688191"/>
              <a:chExt cx="985838" cy="638176"/>
            </a:xfrm>
            <a:solidFill>
              <a:srgbClr val="33CAFF"/>
            </a:solidFill>
          </p:grpSpPr>
          <p:sp>
            <p:nvSpPr>
              <p:cNvPr id="77" name="Freeform 216"/>
              <p:cNvSpPr>
                <a:spLocks/>
              </p:cNvSpPr>
              <p:nvPr/>
            </p:nvSpPr>
            <p:spPr bwMode="auto">
              <a:xfrm>
                <a:off x="5903218" y="1837416"/>
                <a:ext cx="330200" cy="179388"/>
              </a:xfrm>
              <a:custGeom>
                <a:avLst/>
                <a:gdLst/>
                <a:ahLst/>
                <a:cxnLst>
                  <a:cxn ang="0">
                    <a:pos x="207" y="21"/>
                  </a:cxn>
                  <a:cxn ang="0">
                    <a:pos x="203" y="28"/>
                  </a:cxn>
                  <a:cxn ang="0">
                    <a:pos x="191" y="50"/>
                  </a:cxn>
                  <a:cxn ang="0">
                    <a:pos x="188" y="49"/>
                  </a:cxn>
                  <a:cxn ang="0">
                    <a:pos x="182" y="32"/>
                  </a:cxn>
                  <a:cxn ang="0">
                    <a:pos x="180" y="33"/>
                  </a:cxn>
                  <a:cxn ang="0">
                    <a:pos x="172" y="19"/>
                  </a:cxn>
                  <a:cxn ang="0">
                    <a:pos x="168" y="21"/>
                  </a:cxn>
                  <a:cxn ang="0">
                    <a:pos x="162" y="28"/>
                  </a:cxn>
                  <a:cxn ang="0">
                    <a:pos x="150" y="49"/>
                  </a:cxn>
                  <a:cxn ang="0">
                    <a:pos x="144" y="52"/>
                  </a:cxn>
                  <a:cxn ang="0">
                    <a:pos x="140" y="51"/>
                  </a:cxn>
                  <a:cxn ang="0">
                    <a:pos x="134" y="60"/>
                  </a:cxn>
                  <a:cxn ang="0">
                    <a:pos x="127" y="63"/>
                  </a:cxn>
                  <a:cxn ang="0">
                    <a:pos x="121" y="22"/>
                  </a:cxn>
                  <a:cxn ang="0">
                    <a:pos x="116" y="41"/>
                  </a:cxn>
                  <a:cxn ang="0">
                    <a:pos x="111" y="12"/>
                  </a:cxn>
                  <a:cxn ang="0">
                    <a:pos x="106" y="21"/>
                  </a:cxn>
                  <a:cxn ang="0">
                    <a:pos x="98" y="13"/>
                  </a:cxn>
                  <a:cxn ang="0">
                    <a:pos x="88" y="33"/>
                  </a:cxn>
                  <a:cxn ang="0">
                    <a:pos x="71" y="68"/>
                  </a:cxn>
                  <a:cxn ang="0">
                    <a:pos x="64" y="76"/>
                  </a:cxn>
                  <a:cxn ang="0">
                    <a:pos x="58" y="45"/>
                  </a:cxn>
                  <a:cxn ang="0">
                    <a:pos x="53" y="61"/>
                  </a:cxn>
                  <a:cxn ang="0">
                    <a:pos x="46" y="72"/>
                  </a:cxn>
                  <a:cxn ang="0">
                    <a:pos x="43" y="73"/>
                  </a:cxn>
                  <a:cxn ang="0">
                    <a:pos x="37" y="69"/>
                  </a:cxn>
                  <a:cxn ang="0">
                    <a:pos x="29" y="86"/>
                  </a:cxn>
                  <a:cxn ang="0">
                    <a:pos x="20" y="91"/>
                  </a:cxn>
                  <a:cxn ang="0">
                    <a:pos x="14" y="93"/>
                  </a:cxn>
                  <a:cxn ang="0">
                    <a:pos x="7" y="111"/>
                  </a:cxn>
                  <a:cxn ang="0">
                    <a:pos x="0" y="111"/>
                  </a:cxn>
                  <a:cxn ang="0">
                    <a:pos x="5" y="109"/>
                  </a:cxn>
                  <a:cxn ang="0">
                    <a:pos x="16" y="90"/>
                  </a:cxn>
                  <a:cxn ang="0">
                    <a:pos x="21" y="86"/>
                  </a:cxn>
                  <a:cxn ang="0">
                    <a:pos x="30" y="60"/>
                  </a:cxn>
                  <a:cxn ang="0">
                    <a:pos x="33" y="59"/>
                  </a:cxn>
                  <a:cxn ang="0">
                    <a:pos x="47" y="50"/>
                  </a:cxn>
                  <a:cxn ang="0">
                    <a:pos x="48" y="49"/>
                  </a:cxn>
                  <a:cxn ang="0">
                    <a:pos x="57" y="29"/>
                  </a:cxn>
                  <a:cxn ang="0">
                    <a:pos x="60" y="27"/>
                  </a:cxn>
                  <a:cxn ang="0">
                    <a:pos x="66" y="68"/>
                  </a:cxn>
                  <a:cxn ang="0">
                    <a:pos x="73" y="46"/>
                  </a:cxn>
                  <a:cxn ang="0">
                    <a:pos x="85" y="31"/>
                  </a:cxn>
                  <a:cxn ang="0">
                    <a:pos x="94" y="12"/>
                  </a:cxn>
                  <a:cxn ang="0">
                    <a:pos x="101" y="6"/>
                  </a:cxn>
                  <a:cxn ang="0">
                    <a:pos x="106" y="13"/>
                  </a:cxn>
                  <a:cxn ang="0">
                    <a:pos x="111" y="0"/>
                  </a:cxn>
                  <a:cxn ang="0">
                    <a:pos x="117" y="24"/>
                  </a:cxn>
                  <a:cxn ang="0">
                    <a:pos x="122" y="1"/>
                  </a:cxn>
                  <a:cxn ang="0">
                    <a:pos x="130" y="59"/>
                  </a:cxn>
                  <a:cxn ang="0">
                    <a:pos x="138" y="40"/>
                  </a:cxn>
                  <a:cxn ang="0">
                    <a:pos x="144" y="49"/>
                  </a:cxn>
                  <a:cxn ang="0">
                    <a:pos x="162" y="8"/>
                  </a:cxn>
                  <a:cxn ang="0">
                    <a:pos x="167" y="8"/>
                  </a:cxn>
                  <a:cxn ang="0">
                    <a:pos x="175" y="5"/>
                  </a:cxn>
                  <a:cxn ang="0">
                    <a:pos x="180" y="21"/>
                  </a:cxn>
                  <a:cxn ang="0">
                    <a:pos x="184" y="6"/>
                  </a:cxn>
                  <a:cxn ang="0">
                    <a:pos x="188" y="8"/>
                  </a:cxn>
                  <a:cxn ang="0">
                    <a:pos x="199" y="28"/>
                  </a:cxn>
                </a:cxnLst>
                <a:rect l="0" t="0" r="r" b="b"/>
                <a:pathLst>
                  <a:path w="208" h="113">
                    <a:moveTo>
                      <a:pt x="204" y="22"/>
                    </a:moveTo>
                    <a:lnTo>
                      <a:pt x="204" y="22"/>
                    </a:lnTo>
                    <a:lnTo>
                      <a:pt x="205" y="21"/>
                    </a:lnTo>
                    <a:lnTo>
                      <a:pt x="207" y="21"/>
                    </a:lnTo>
                    <a:lnTo>
                      <a:pt x="207" y="21"/>
                    </a:lnTo>
                    <a:lnTo>
                      <a:pt x="208" y="22"/>
                    </a:lnTo>
                    <a:lnTo>
                      <a:pt x="208" y="23"/>
                    </a:lnTo>
                    <a:lnTo>
                      <a:pt x="203" y="28"/>
                    </a:lnTo>
                    <a:lnTo>
                      <a:pt x="198" y="47"/>
                    </a:lnTo>
                    <a:lnTo>
                      <a:pt x="198" y="47"/>
                    </a:lnTo>
                    <a:lnTo>
                      <a:pt x="196" y="49"/>
                    </a:lnTo>
                    <a:lnTo>
                      <a:pt x="191" y="50"/>
                    </a:lnTo>
                    <a:lnTo>
                      <a:pt x="191" y="50"/>
                    </a:lnTo>
                    <a:lnTo>
                      <a:pt x="189" y="50"/>
                    </a:lnTo>
                    <a:lnTo>
                      <a:pt x="188" y="49"/>
                    </a:lnTo>
                    <a:lnTo>
                      <a:pt x="188" y="49"/>
                    </a:lnTo>
                    <a:lnTo>
                      <a:pt x="188" y="49"/>
                    </a:lnTo>
                    <a:lnTo>
                      <a:pt x="188" y="49"/>
                    </a:lnTo>
                    <a:lnTo>
                      <a:pt x="185" y="21"/>
                    </a:lnTo>
                    <a:lnTo>
                      <a:pt x="182" y="32"/>
                    </a:lnTo>
                    <a:lnTo>
                      <a:pt x="182" y="32"/>
                    </a:lnTo>
                    <a:lnTo>
                      <a:pt x="181" y="33"/>
                    </a:lnTo>
                    <a:lnTo>
                      <a:pt x="180" y="33"/>
                    </a:lnTo>
                    <a:lnTo>
                      <a:pt x="180" y="33"/>
                    </a:lnTo>
                    <a:lnTo>
                      <a:pt x="177" y="32"/>
                    </a:lnTo>
                    <a:lnTo>
                      <a:pt x="177" y="32"/>
                    </a:lnTo>
                    <a:lnTo>
                      <a:pt x="173" y="14"/>
                    </a:lnTo>
                    <a:lnTo>
                      <a:pt x="172" y="19"/>
                    </a:lnTo>
                    <a:lnTo>
                      <a:pt x="172" y="19"/>
                    </a:lnTo>
                    <a:lnTo>
                      <a:pt x="171" y="21"/>
                    </a:lnTo>
                    <a:lnTo>
                      <a:pt x="168" y="21"/>
                    </a:lnTo>
                    <a:lnTo>
                      <a:pt x="168" y="21"/>
                    </a:lnTo>
                    <a:lnTo>
                      <a:pt x="167" y="21"/>
                    </a:lnTo>
                    <a:lnTo>
                      <a:pt x="167" y="21"/>
                    </a:lnTo>
                    <a:lnTo>
                      <a:pt x="165" y="14"/>
                    </a:lnTo>
                    <a:lnTo>
                      <a:pt x="162" y="28"/>
                    </a:lnTo>
                    <a:lnTo>
                      <a:pt x="162" y="28"/>
                    </a:lnTo>
                    <a:lnTo>
                      <a:pt x="161" y="28"/>
                    </a:lnTo>
                    <a:lnTo>
                      <a:pt x="150" y="49"/>
                    </a:lnTo>
                    <a:lnTo>
                      <a:pt x="150" y="49"/>
                    </a:lnTo>
                    <a:lnTo>
                      <a:pt x="150" y="49"/>
                    </a:lnTo>
                    <a:lnTo>
                      <a:pt x="150" y="49"/>
                    </a:lnTo>
                    <a:lnTo>
                      <a:pt x="144" y="52"/>
                    </a:lnTo>
                    <a:lnTo>
                      <a:pt x="144" y="52"/>
                    </a:lnTo>
                    <a:lnTo>
                      <a:pt x="143" y="52"/>
                    </a:lnTo>
                    <a:lnTo>
                      <a:pt x="142" y="51"/>
                    </a:lnTo>
                    <a:lnTo>
                      <a:pt x="142" y="51"/>
                    </a:lnTo>
                    <a:lnTo>
                      <a:pt x="140" y="51"/>
                    </a:lnTo>
                    <a:lnTo>
                      <a:pt x="139" y="47"/>
                    </a:lnTo>
                    <a:lnTo>
                      <a:pt x="135" y="59"/>
                    </a:lnTo>
                    <a:lnTo>
                      <a:pt x="135" y="59"/>
                    </a:lnTo>
                    <a:lnTo>
                      <a:pt x="134" y="60"/>
                    </a:lnTo>
                    <a:lnTo>
                      <a:pt x="134" y="60"/>
                    </a:lnTo>
                    <a:lnTo>
                      <a:pt x="129" y="63"/>
                    </a:lnTo>
                    <a:lnTo>
                      <a:pt x="129" y="63"/>
                    </a:lnTo>
                    <a:lnTo>
                      <a:pt x="127" y="63"/>
                    </a:lnTo>
                    <a:lnTo>
                      <a:pt x="126" y="63"/>
                    </a:lnTo>
                    <a:lnTo>
                      <a:pt x="126" y="63"/>
                    </a:lnTo>
                    <a:lnTo>
                      <a:pt x="125" y="61"/>
                    </a:lnTo>
                    <a:lnTo>
                      <a:pt x="121" y="22"/>
                    </a:lnTo>
                    <a:lnTo>
                      <a:pt x="119" y="40"/>
                    </a:lnTo>
                    <a:lnTo>
                      <a:pt x="119" y="40"/>
                    </a:lnTo>
                    <a:lnTo>
                      <a:pt x="119" y="41"/>
                    </a:lnTo>
                    <a:lnTo>
                      <a:pt x="116" y="41"/>
                    </a:lnTo>
                    <a:lnTo>
                      <a:pt x="116" y="41"/>
                    </a:lnTo>
                    <a:lnTo>
                      <a:pt x="115" y="41"/>
                    </a:lnTo>
                    <a:lnTo>
                      <a:pt x="115" y="40"/>
                    </a:lnTo>
                    <a:lnTo>
                      <a:pt x="111" y="12"/>
                    </a:lnTo>
                    <a:lnTo>
                      <a:pt x="108" y="19"/>
                    </a:lnTo>
                    <a:lnTo>
                      <a:pt x="108" y="19"/>
                    </a:lnTo>
                    <a:lnTo>
                      <a:pt x="107" y="21"/>
                    </a:lnTo>
                    <a:lnTo>
                      <a:pt x="106" y="21"/>
                    </a:lnTo>
                    <a:lnTo>
                      <a:pt x="106" y="21"/>
                    </a:lnTo>
                    <a:lnTo>
                      <a:pt x="104" y="19"/>
                    </a:lnTo>
                    <a:lnTo>
                      <a:pt x="101" y="10"/>
                    </a:lnTo>
                    <a:lnTo>
                      <a:pt x="98" y="13"/>
                    </a:lnTo>
                    <a:lnTo>
                      <a:pt x="93" y="32"/>
                    </a:lnTo>
                    <a:lnTo>
                      <a:pt x="93" y="32"/>
                    </a:lnTo>
                    <a:lnTo>
                      <a:pt x="92" y="33"/>
                    </a:lnTo>
                    <a:lnTo>
                      <a:pt x="88" y="33"/>
                    </a:lnTo>
                    <a:lnTo>
                      <a:pt x="78" y="47"/>
                    </a:lnTo>
                    <a:lnTo>
                      <a:pt x="71" y="68"/>
                    </a:lnTo>
                    <a:lnTo>
                      <a:pt x="71" y="68"/>
                    </a:lnTo>
                    <a:lnTo>
                      <a:pt x="71" y="68"/>
                    </a:lnTo>
                    <a:lnTo>
                      <a:pt x="66" y="74"/>
                    </a:lnTo>
                    <a:lnTo>
                      <a:pt x="66" y="74"/>
                    </a:lnTo>
                    <a:lnTo>
                      <a:pt x="65" y="76"/>
                    </a:lnTo>
                    <a:lnTo>
                      <a:pt x="64" y="76"/>
                    </a:lnTo>
                    <a:lnTo>
                      <a:pt x="64" y="76"/>
                    </a:lnTo>
                    <a:lnTo>
                      <a:pt x="62" y="74"/>
                    </a:lnTo>
                    <a:lnTo>
                      <a:pt x="62" y="74"/>
                    </a:lnTo>
                    <a:lnTo>
                      <a:pt x="58" y="45"/>
                    </a:lnTo>
                    <a:lnTo>
                      <a:pt x="56" y="60"/>
                    </a:lnTo>
                    <a:lnTo>
                      <a:pt x="56" y="60"/>
                    </a:lnTo>
                    <a:lnTo>
                      <a:pt x="55" y="61"/>
                    </a:lnTo>
                    <a:lnTo>
                      <a:pt x="53" y="61"/>
                    </a:lnTo>
                    <a:lnTo>
                      <a:pt x="53" y="61"/>
                    </a:lnTo>
                    <a:lnTo>
                      <a:pt x="52" y="61"/>
                    </a:lnTo>
                    <a:lnTo>
                      <a:pt x="50" y="56"/>
                    </a:lnTo>
                    <a:lnTo>
                      <a:pt x="46" y="72"/>
                    </a:lnTo>
                    <a:lnTo>
                      <a:pt x="46" y="72"/>
                    </a:lnTo>
                    <a:lnTo>
                      <a:pt x="46" y="73"/>
                    </a:lnTo>
                    <a:lnTo>
                      <a:pt x="43" y="73"/>
                    </a:lnTo>
                    <a:lnTo>
                      <a:pt x="43" y="73"/>
                    </a:lnTo>
                    <a:lnTo>
                      <a:pt x="42" y="73"/>
                    </a:lnTo>
                    <a:lnTo>
                      <a:pt x="42" y="73"/>
                    </a:lnTo>
                    <a:lnTo>
                      <a:pt x="37" y="69"/>
                    </a:lnTo>
                    <a:lnTo>
                      <a:pt x="37" y="69"/>
                    </a:lnTo>
                    <a:lnTo>
                      <a:pt x="35" y="68"/>
                    </a:lnTo>
                    <a:lnTo>
                      <a:pt x="34" y="65"/>
                    </a:lnTo>
                    <a:lnTo>
                      <a:pt x="29" y="86"/>
                    </a:lnTo>
                    <a:lnTo>
                      <a:pt x="29" y="86"/>
                    </a:lnTo>
                    <a:lnTo>
                      <a:pt x="28" y="86"/>
                    </a:lnTo>
                    <a:lnTo>
                      <a:pt x="28" y="86"/>
                    </a:lnTo>
                    <a:lnTo>
                      <a:pt x="24" y="88"/>
                    </a:lnTo>
                    <a:lnTo>
                      <a:pt x="20" y="91"/>
                    </a:lnTo>
                    <a:lnTo>
                      <a:pt x="20" y="91"/>
                    </a:lnTo>
                    <a:lnTo>
                      <a:pt x="19" y="91"/>
                    </a:lnTo>
                    <a:lnTo>
                      <a:pt x="19" y="91"/>
                    </a:lnTo>
                    <a:lnTo>
                      <a:pt x="14" y="93"/>
                    </a:lnTo>
                    <a:lnTo>
                      <a:pt x="9" y="110"/>
                    </a:lnTo>
                    <a:lnTo>
                      <a:pt x="9" y="110"/>
                    </a:lnTo>
                    <a:lnTo>
                      <a:pt x="7" y="111"/>
                    </a:lnTo>
                    <a:lnTo>
                      <a:pt x="7" y="111"/>
                    </a:lnTo>
                    <a:lnTo>
                      <a:pt x="2" y="113"/>
                    </a:lnTo>
                    <a:lnTo>
                      <a:pt x="2" y="113"/>
                    </a:lnTo>
                    <a:lnTo>
                      <a:pt x="1" y="113"/>
                    </a:lnTo>
                    <a:lnTo>
                      <a:pt x="0" y="111"/>
                    </a:lnTo>
                    <a:lnTo>
                      <a:pt x="0" y="111"/>
                    </a:lnTo>
                    <a:lnTo>
                      <a:pt x="0" y="110"/>
                    </a:lnTo>
                    <a:lnTo>
                      <a:pt x="1" y="110"/>
                    </a:lnTo>
                    <a:lnTo>
                      <a:pt x="5" y="109"/>
                    </a:lnTo>
                    <a:lnTo>
                      <a:pt x="10" y="92"/>
                    </a:lnTo>
                    <a:lnTo>
                      <a:pt x="10" y="92"/>
                    </a:lnTo>
                    <a:lnTo>
                      <a:pt x="11" y="92"/>
                    </a:lnTo>
                    <a:lnTo>
                      <a:pt x="16" y="90"/>
                    </a:lnTo>
                    <a:lnTo>
                      <a:pt x="21" y="86"/>
                    </a:lnTo>
                    <a:lnTo>
                      <a:pt x="21" y="86"/>
                    </a:lnTo>
                    <a:lnTo>
                      <a:pt x="21" y="86"/>
                    </a:lnTo>
                    <a:lnTo>
                      <a:pt x="21" y="86"/>
                    </a:lnTo>
                    <a:lnTo>
                      <a:pt x="21" y="86"/>
                    </a:lnTo>
                    <a:lnTo>
                      <a:pt x="25" y="84"/>
                    </a:lnTo>
                    <a:lnTo>
                      <a:pt x="30" y="60"/>
                    </a:lnTo>
                    <a:lnTo>
                      <a:pt x="30" y="60"/>
                    </a:lnTo>
                    <a:lnTo>
                      <a:pt x="30" y="60"/>
                    </a:lnTo>
                    <a:lnTo>
                      <a:pt x="32" y="59"/>
                    </a:lnTo>
                    <a:lnTo>
                      <a:pt x="32" y="59"/>
                    </a:lnTo>
                    <a:lnTo>
                      <a:pt x="33" y="59"/>
                    </a:lnTo>
                    <a:lnTo>
                      <a:pt x="34" y="60"/>
                    </a:lnTo>
                    <a:lnTo>
                      <a:pt x="39" y="67"/>
                    </a:lnTo>
                    <a:lnTo>
                      <a:pt x="42" y="69"/>
                    </a:lnTo>
                    <a:lnTo>
                      <a:pt x="47" y="50"/>
                    </a:lnTo>
                    <a:lnTo>
                      <a:pt x="47" y="50"/>
                    </a:lnTo>
                    <a:lnTo>
                      <a:pt x="47" y="50"/>
                    </a:lnTo>
                    <a:lnTo>
                      <a:pt x="48" y="49"/>
                    </a:lnTo>
                    <a:lnTo>
                      <a:pt x="48" y="49"/>
                    </a:lnTo>
                    <a:lnTo>
                      <a:pt x="50" y="49"/>
                    </a:lnTo>
                    <a:lnTo>
                      <a:pt x="51" y="50"/>
                    </a:lnTo>
                    <a:lnTo>
                      <a:pt x="53" y="54"/>
                    </a:lnTo>
                    <a:lnTo>
                      <a:pt x="57" y="29"/>
                    </a:lnTo>
                    <a:lnTo>
                      <a:pt x="57" y="29"/>
                    </a:lnTo>
                    <a:lnTo>
                      <a:pt x="57" y="29"/>
                    </a:lnTo>
                    <a:lnTo>
                      <a:pt x="58" y="28"/>
                    </a:lnTo>
                    <a:lnTo>
                      <a:pt x="60" y="27"/>
                    </a:lnTo>
                    <a:lnTo>
                      <a:pt x="60" y="27"/>
                    </a:lnTo>
                    <a:lnTo>
                      <a:pt x="61" y="28"/>
                    </a:lnTo>
                    <a:lnTo>
                      <a:pt x="61" y="29"/>
                    </a:lnTo>
                    <a:lnTo>
                      <a:pt x="66" y="68"/>
                    </a:lnTo>
                    <a:lnTo>
                      <a:pt x="67" y="67"/>
                    </a:lnTo>
                    <a:lnTo>
                      <a:pt x="73" y="46"/>
                    </a:lnTo>
                    <a:lnTo>
                      <a:pt x="73" y="46"/>
                    </a:lnTo>
                    <a:lnTo>
                      <a:pt x="73" y="46"/>
                    </a:lnTo>
                    <a:lnTo>
                      <a:pt x="84" y="32"/>
                    </a:lnTo>
                    <a:lnTo>
                      <a:pt x="84" y="32"/>
                    </a:lnTo>
                    <a:lnTo>
                      <a:pt x="84" y="32"/>
                    </a:lnTo>
                    <a:lnTo>
                      <a:pt x="85" y="31"/>
                    </a:lnTo>
                    <a:lnTo>
                      <a:pt x="89" y="31"/>
                    </a:lnTo>
                    <a:lnTo>
                      <a:pt x="93" y="13"/>
                    </a:lnTo>
                    <a:lnTo>
                      <a:pt x="93" y="13"/>
                    </a:lnTo>
                    <a:lnTo>
                      <a:pt x="94" y="12"/>
                    </a:lnTo>
                    <a:lnTo>
                      <a:pt x="99" y="6"/>
                    </a:lnTo>
                    <a:lnTo>
                      <a:pt x="99" y="6"/>
                    </a:lnTo>
                    <a:lnTo>
                      <a:pt x="99" y="6"/>
                    </a:lnTo>
                    <a:lnTo>
                      <a:pt x="101" y="6"/>
                    </a:lnTo>
                    <a:lnTo>
                      <a:pt x="101" y="6"/>
                    </a:lnTo>
                    <a:lnTo>
                      <a:pt x="102" y="6"/>
                    </a:lnTo>
                    <a:lnTo>
                      <a:pt x="103" y="6"/>
                    </a:lnTo>
                    <a:lnTo>
                      <a:pt x="106" y="13"/>
                    </a:lnTo>
                    <a:lnTo>
                      <a:pt x="110" y="1"/>
                    </a:lnTo>
                    <a:lnTo>
                      <a:pt x="110" y="1"/>
                    </a:lnTo>
                    <a:lnTo>
                      <a:pt x="110" y="1"/>
                    </a:lnTo>
                    <a:lnTo>
                      <a:pt x="111" y="0"/>
                    </a:lnTo>
                    <a:lnTo>
                      <a:pt x="111" y="0"/>
                    </a:lnTo>
                    <a:lnTo>
                      <a:pt x="113" y="1"/>
                    </a:lnTo>
                    <a:lnTo>
                      <a:pt x="113" y="1"/>
                    </a:lnTo>
                    <a:lnTo>
                      <a:pt x="117" y="24"/>
                    </a:lnTo>
                    <a:lnTo>
                      <a:pt x="120" y="3"/>
                    </a:lnTo>
                    <a:lnTo>
                      <a:pt x="120" y="3"/>
                    </a:lnTo>
                    <a:lnTo>
                      <a:pt x="121" y="1"/>
                    </a:lnTo>
                    <a:lnTo>
                      <a:pt x="122" y="1"/>
                    </a:lnTo>
                    <a:lnTo>
                      <a:pt x="122" y="1"/>
                    </a:lnTo>
                    <a:lnTo>
                      <a:pt x="124" y="1"/>
                    </a:lnTo>
                    <a:lnTo>
                      <a:pt x="125" y="3"/>
                    </a:lnTo>
                    <a:lnTo>
                      <a:pt x="130" y="59"/>
                    </a:lnTo>
                    <a:lnTo>
                      <a:pt x="131" y="58"/>
                    </a:lnTo>
                    <a:lnTo>
                      <a:pt x="136" y="41"/>
                    </a:lnTo>
                    <a:lnTo>
                      <a:pt x="136" y="41"/>
                    </a:lnTo>
                    <a:lnTo>
                      <a:pt x="138" y="40"/>
                    </a:lnTo>
                    <a:lnTo>
                      <a:pt x="138" y="40"/>
                    </a:lnTo>
                    <a:lnTo>
                      <a:pt x="139" y="40"/>
                    </a:lnTo>
                    <a:lnTo>
                      <a:pt x="140" y="41"/>
                    </a:lnTo>
                    <a:lnTo>
                      <a:pt x="144" y="49"/>
                    </a:lnTo>
                    <a:lnTo>
                      <a:pt x="147" y="46"/>
                    </a:lnTo>
                    <a:lnTo>
                      <a:pt x="157" y="27"/>
                    </a:lnTo>
                    <a:lnTo>
                      <a:pt x="162" y="8"/>
                    </a:lnTo>
                    <a:lnTo>
                      <a:pt x="162" y="8"/>
                    </a:lnTo>
                    <a:lnTo>
                      <a:pt x="163" y="6"/>
                    </a:lnTo>
                    <a:lnTo>
                      <a:pt x="163" y="6"/>
                    </a:lnTo>
                    <a:lnTo>
                      <a:pt x="166" y="6"/>
                    </a:lnTo>
                    <a:lnTo>
                      <a:pt x="167" y="8"/>
                    </a:lnTo>
                    <a:lnTo>
                      <a:pt x="170" y="14"/>
                    </a:lnTo>
                    <a:lnTo>
                      <a:pt x="172" y="6"/>
                    </a:lnTo>
                    <a:lnTo>
                      <a:pt x="172" y="6"/>
                    </a:lnTo>
                    <a:lnTo>
                      <a:pt x="175" y="5"/>
                    </a:lnTo>
                    <a:lnTo>
                      <a:pt x="175" y="5"/>
                    </a:lnTo>
                    <a:lnTo>
                      <a:pt x="176" y="5"/>
                    </a:lnTo>
                    <a:lnTo>
                      <a:pt x="177" y="6"/>
                    </a:lnTo>
                    <a:lnTo>
                      <a:pt x="180" y="21"/>
                    </a:lnTo>
                    <a:lnTo>
                      <a:pt x="182" y="8"/>
                    </a:lnTo>
                    <a:lnTo>
                      <a:pt x="182" y="8"/>
                    </a:lnTo>
                    <a:lnTo>
                      <a:pt x="182" y="8"/>
                    </a:lnTo>
                    <a:lnTo>
                      <a:pt x="184" y="6"/>
                    </a:lnTo>
                    <a:lnTo>
                      <a:pt x="185" y="6"/>
                    </a:lnTo>
                    <a:lnTo>
                      <a:pt x="185" y="6"/>
                    </a:lnTo>
                    <a:lnTo>
                      <a:pt x="186" y="6"/>
                    </a:lnTo>
                    <a:lnTo>
                      <a:pt x="188" y="8"/>
                    </a:lnTo>
                    <a:lnTo>
                      <a:pt x="193" y="46"/>
                    </a:lnTo>
                    <a:lnTo>
                      <a:pt x="194" y="46"/>
                    </a:lnTo>
                    <a:lnTo>
                      <a:pt x="199" y="28"/>
                    </a:lnTo>
                    <a:lnTo>
                      <a:pt x="199" y="28"/>
                    </a:lnTo>
                    <a:lnTo>
                      <a:pt x="199" y="27"/>
                    </a:lnTo>
                    <a:lnTo>
                      <a:pt x="204" y="22"/>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78" name="Freeform 217"/>
              <p:cNvSpPr>
                <a:spLocks/>
              </p:cNvSpPr>
              <p:nvPr/>
            </p:nvSpPr>
            <p:spPr bwMode="auto">
              <a:xfrm>
                <a:off x="6233418" y="1864404"/>
                <a:ext cx="22225" cy="23813"/>
              </a:xfrm>
              <a:custGeom>
                <a:avLst/>
                <a:gdLst/>
                <a:ahLst/>
                <a:cxnLst>
                  <a:cxn ang="0">
                    <a:pos x="6" y="15"/>
                  </a:cxn>
                  <a:cxn ang="0">
                    <a:pos x="6" y="15"/>
                  </a:cxn>
                  <a:cxn ang="0">
                    <a:pos x="9" y="14"/>
                  </a:cxn>
                  <a:cxn ang="0">
                    <a:pos x="11" y="12"/>
                  </a:cxn>
                  <a:cxn ang="0">
                    <a:pos x="13" y="10"/>
                  </a:cxn>
                  <a:cxn ang="0">
                    <a:pos x="14" y="7"/>
                  </a:cxn>
                  <a:cxn ang="0">
                    <a:pos x="14" y="7"/>
                  </a:cxn>
                  <a:cxn ang="0">
                    <a:pos x="13" y="5"/>
                  </a:cxn>
                  <a:cxn ang="0">
                    <a:pos x="11" y="2"/>
                  </a:cxn>
                  <a:cxn ang="0">
                    <a:pos x="9" y="1"/>
                  </a:cxn>
                  <a:cxn ang="0">
                    <a:pos x="6" y="0"/>
                  </a:cxn>
                  <a:cxn ang="0">
                    <a:pos x="6" y="0"/>
                  </a:cxn>
                  <a:cxn ang="0">
                    <a:pos x="4" y="1"/>
                  </a:cxn>
                  <a:cxn ang="0">
                    <a:pos x="3" y="2"/>
                  </a:cxn>
                  <a:cxn ang="0">
                    <a:pos x="0" y="5"/>
                  </a:cxn>
                  <a:cxn ang="0">
                    <a:pos x="0" y="7"/>
                  </a:cxn>
                  <a:cxn ang="0">
                    <a:pos x="0" y="7"/>
                  </a:cxn>
                  <a:cxn ang="0">
                    <a:pos x="0" y="10"/>
                  </a:cxn>
                  <a:cxn ang="0">
                    <a:pos x="3" y="12"/>
                  </a:cxn>
                  <a:cxn ang="0">
                    <a:pos x="4" y="14"/>
                  </a:cxn>
                  <a:cxn ang="0">
                    <a:pos x="6" y="15"/>
                  </a:cxn>
                  <a:cxn ang="0">
                    <a:pos x="6" y="15"/>
                  </a:cxn>
                </a:cxnLst>
                <a:rect l="0" t="0" r="r" b="b"/>
                <a:pathLst>
                  <a:path w="14" h="15">
                    <a:moveTo>
                      <a:pt x="6" y="15"/>
                    </a:moveTo>
                    <a:lnTo>
                      <a:pt x="6" y="15"/>
                    </a:lnTo>
                    <a:lnTo>
                      <a:pt x="9" y="14"/>
                    </a:lnTo>
                    <a:lnTo>
                      <a:pt x="11" y="12"/>
                    </a:lnTo>
                    <a:lnTo>
                      <a:pt x="13" y="10"/>
                    </a:lnTo>
                    <a:lnTo>
                      <a:pt x="14" y="7"/>
                    </a:lnTo>
                    <a:lnTo>
                      <a:pt x="14" y="7"/>
                    </a:lnTo>
                    <a:lnTo>
                      <a:pt x="13" y="5"/>
                    </a:lnTo>
                    <a:lnTo>
                      <a:pt x="11" y="2"/>
                    </a:lnTo>
                    <a:lnTo>
                      <a:pt x="9" y="1"/>
                    </a:lnTo>
                    <a:lnTo>
                      <a:pt x="6" y="0"/>
                    </a:lnTo>
                    <a:lnTo>
                      <a:pt x="6" y="0"/>
                    </a:lnTo>
                    <a:lnTo>
                      <a:pt x="4" y="1"/>
                    </a:lnTo>
                    <a:lnTo>
                      <a:pt x="3" y="2"/>
                    </a:lnTo>
                    <a:lnTo>
                      <a:pt x="0" y="5"/>
                    </a:lnTo>
                    <a:lnTo>
                      <a:pt x="0" y="7"/>
                    </a:lnTo>
                    <a:lnTo>
                      <a:pt x="0" y="7"/>
                    </a:lnTo>
                    <a:lnTo>
                      <a:pt x="0" y="10"/>
                    </a:lnTo>
                    <a:lnTo>
                      <a:pt x="3" y="12"/>
                    </a:lnTo>
                    <a:lnTo>
                      <a:pt x="4" y="14"/>
                    </a:lnTo>
                    <a:lnTo>
                      <a:pt x="6" y="15"/>
                    </a:lnTo>
                    <a:lnTo>
                      <a:pt x="6" y="15"/>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79" name="Freeform 218"/>
              <p:cNvSpPr>
                <a:spLocks noEditPoints="1"/>
              </p:cNvSpPr>
              <p:nvPr/>
            </p:nvSpPr>
            <p:spPr bwMode="auto">
              <a:xfrm>
                <a:off x="5809555" y="1727879"/>
                <a:ext cx="531813" cy="488950"/>
              </a:xfrm>
              <a:custGeom>
                <a:avLst/>
                <a:gdLst/>
                <a:ahLst/>
                <a:cxnLst>
                  <a:cxn ang="0">
                    <a:pos x="79" y="288"/>
                  </a:cxn>
                  <a:cxn ang="0">
                    <a:pos x="257" y="308"/>
                  </a:cxn>
                  <a:cxn ang="0">
                    <a:pos x="245" y="277"/>
                  </a:cxn>
                  <a:cxn ang="0">
                    <a:pos x="335" y="24"/>
                  </a:cxn>
                  <a:cxn ang="0">
                    <a:pos x="333" y="22"/>
                  </a:cxn>
                  <a:cxn ang="0">
                    <a:pos x="333" y="19"/>
                  </a:cxn>
                  <a:cxn ang="0">
                    <a:pos x="332" y="17"/>
                  </a:cxn>
                  <a:cxn ang="0">
                    <a:pos x="331" y="14"/>
                  </a:cxn>
                  <a:cxn ang="0">
                    <a:pos x="330" y="13"/>
                  </a:cxn>
                  <a:cxn ang="0">
                    <a:pos x="328" y="10"/>
                  </a:cxn>
                  <a:cxn ang="0">
                    <a:pos x="327" y="9"/>
                  </a:cxn>
                  <a:cxn ang="0">
                    <a:pos x="324" y="6"/>
                  </a:cxn>
                  <a:cxn ang="0">
                    <a:pos x="323" y="5"/>
                  </a:cxn>
                  <a:cxn ang="0">
                    <a:pos x="321" y="4"/>
                  </a:cxn>
                  <a:cxn ang="0">
                    <a:pos x="318" y="3"/>
                  </a:cxn>
                  <a:cxn ang="0">
                    <a:pos x="316" y="1"/>
                  </a:cxn>
                  <a:cxn ang="0">
                    <a:pos x="313" y="1"/>
                  </a:cxn>
                  <a:cxn ang="0">
                    <a:pos x="310" y="1"/>
                  </a:cxn>
                  <a:cxn ang="0">
                    <a:pos x="308" y="0"/>
                  </a:cxn>
                  <a:cxn ang="0">
                    <a:pos x="25" y="1"/>
                  </a:cxn>
                  <a:cxn ang="0">
                    <a:pos x="23" y="1"/>
                  </a:cxn>
                  <a:cxn ang="0">
                    <a:pos x="20" y="1"/>
                  </a:cxn>
                  <a:cxn ang="0">
                    <a:pos x="18" y="3"/>
                  </a:cxn>
                  <a:cxn ang="0">
                    <a:pos x="15" y="4"/>
                  </a:cxn>
                  <a:cxn ang="0">
                    <a:pos x="13" y="4"/>
                  </a:cxn>
                  <a:cxn ang="0">
                    <a:pos x="11" y="6"/>
                  </a:cxn>
                  <a:cxn ang="0">
                    <a:pos x="9" y="8"/>
                  </a:cxn>
                  <a:cxn ang="0">
                    <a:pos x="8" y="9"/>
                  </a:cxn>
                  <a:cxn ang="0">
                    <a:pos x="6" y="12"/>
                  </a:cxn>
                  <a:cxn ang="0">
                    <a:pos x="4" y="13"/>
                  </a:cxn>
                  <a:cxn ang="0">
                    <a:pos x="4" y="15"/>
                  </a:cxn>
                  <a:cxn ang="0">
                    <a:pos x="2" y="18"/>
                  </a:cxn>
                  <a:cxn ang="0">
                    <a:pos x="1" y="21"/>
                  </a:cxn>
                  <a:cxn ang="0">
                    <a:pos x="1" y="23"/>
                  </a:cxn>
                  <a:cxn ang="0">
                    <a:pos x="1" y="26"/>
                  </a:cxn>
                  <a:cxn ang="0">
                    <a:pos x="0" y="153"/>
                  </a:cxn>
                  <a:cxn ang="0">
                    <a:pos x="16" y="161"/>
                  </a:cxn>
                  <a:cxn ang="0">
                    <a:pos x="31" y="27"/>
                  </a:cxn>
                  <a:cxn ang="0">
                    <a:pos x="304" y="230"/>
                  </a:cxn>
                  <a:cxn ang="0">
                    <a:pos x="60" y="257"/>
                  </a:cxn>
                  <a:cxn ang="0">
                    <a:pos x="114" y="267"/>
                  </a:cxn>
                  <a:cxn ang="0">
                    <a:pos x="221" y="257"/>
                  </a:cxn>
                  <a:cxn ang="0">
                    <a:pos x="309" y="257"/>
                  </a:cxn>
                  <a:cxn ang="0">
                    <a:pos x="312" y="257"/>
                  </a:cxn>
                  <a:cxn ang="0">
                    <a:pos x="314" y="256"/>
                  </a:cxn>
                  <a:cxn ang="0">
                    <a:pos x="317" y="256"/>
                  </a:cxn>
                  <a:cxn ang="0">
                    <a:pos x="319" y="254"/>
                  </a:cxn>
                  <a:cxn ang="0">
                    <a:pos x="322" y="253"/>
                  </a:cxn>
                  <a:cxn ang="0">
                    <a:pos x="323" y="252"/>
                  </a:cxn>
                  <a:cxn ang="0">
                    <a:pos x="326" y="251"/>
                  </a:cxn>
                  <a:cxn ang="0">
                    <a:pos x="327" y="248"/>
                  </a:cxn>
                  <a:cxn ang="0">
                    <a:pos x="330" y="247"/>
                  </a:cxn>
                  <a:cxn ang="0">
                    <a:pos x="331" y="244"/>
                  </a:cxn>
                  <a:cxn ang="0">
                    <a:pos x="332" y="242"/>
                  </a:cxn>
                  <a:cxn ang="0">
                    <a:pos x="333" y="240"/>
                  </a:cxn>
                  <a:cxn ang="0">
                    <a:pos x="333" y="238"/>
                  </a:cxn>
                  <a:cxn ang="0">
                    <a:pos x="335" y="235"/>
                  </a:cxn>
                  <a:cxn ang="0">
                    <a:pos x="335" y="233"/>
                  </a:cxn>
                  <a:cxn ang="0">
                    <a:pos x="335" y="24"/>
                  </a:cxn>
                </a:cxnLst>
                <a:rect l="0" t="0" r="r" b="b"/>
                <a:pathLst>
                  <a:path w="335" h="308">
                    <a:moveTo>
                      <a:pt x="89" y="277"/>
                    </a:moveTo>
                    <a:lnTo>
                      <a:pt x="79" y="288"/>
                    </a:lnTo>
                    <a:lnTo>
                      <a:pt x="79" y="308"/>
                    </a:lnTo>
                    <a:lnTo>
                      <a:pt x="257" y="308"/>
                    </a:lnTo>
                    <a:lnTo>
                      <a:pt x="257" y="288"/>
                    </a:lnTo>
                    <a:lnTo>
                      <a:pt x="245" y="277"/>
                    </a:lnTo>
                    <a:lnTo>
                      <a:pt x="89" y="277"/>
                    </a:lnTo>
                    <a:close/>
                    <a:moveTo>
                      <a:pt x="335" y="24"/>
                    </a:moveTo>
                    <a:lnTo>
                      <a:pt x="335" y="23"/>
                    </a:lnTo>
                    <a:lnTo>
                      <a:pt x="333" y="22"/>
                    </a:lnTo>
                    <a:lnTo>
                      <a:pt x="333" y="21"/>
                    </a:lnTo>
                    <a:lnTo>
                      <a:pt x="333" y="19"/>
                    </a:lnTo>
                    <a:lnTo>
                      <a:pt x="333" y="18"/>
                    </a:lnTo>
                    <a:lnTo>
                      <a:pt x="332" y="17"/>
                    </a:lnTo>
                    <a:lnTo>
                      <a:pt x="332" y="15"/>
                    </a:lnTo>
                    <a:lnTo>
                      <a:pt x="331" y="14"/>
                    </a:lnTo>
                    <a:lnTo>
                      <a:pt x="331" y="13"/>
                    </a:lnTo>
                    <a:lnTo>
                      <a:pt x="330" y="13"/>
                    </a:lnTo>
                    <a:lnTo>
                      <a:pt x="330" y="12"/>
                    </a:lnTo>
                    <a:lnTo>
                      <a:pt x="328" y="10"/>
                    </a:lnTo>
                    <a:lnTo>
                      <a:pt x="327" y="9"/>
                    </a:lnTo>
                    <a:lnTo>
                      <a:pt x="327" y="9"/>
                    </a:lnTo>
                    <a:lnTo>
                      <a:pt x="326" y="8"/>
                    </a:lnTo>
                    <a:lnTo>
                      <a:pt x="324" y="6"/>
                    </a:lnTo>
                    <a:lnTo>
                      <a:pt x="323" y="6"/>
                    </a:lnTo>
                    <a:lnTo>
                      <a:pt x="323" y="5"/>
                    </a:lnTo>
                    <a:lnTo>
                      <a:pt x="322" y="4"/>
                    </a:lnTo>
                    <a:lnTo>
                      <a:pt x="321" y="4"/>
                    </a:lnTo>
                    <a:lnTo>
                      <a:pt x="319" y="4"/>
                    </a:lnTo>
                    <a:lnTo>
                      <a:pt x="318" y="3"/>
                    </a:lnTo>
                    <a:lnTo>
                      <a:pt x="317" y="3"/>
                    </a:lnTo>
                    <a:lnTo>
                      <a:pt x="316" y="1"/>
                    </a:lnTo>
                    <a:lnTo>
                      <a:pt x="314" y="1"/>
                    </a:lnTo>
                    <a:lnTo>
                      <a:pt x="313" y="1"/>
                    </a:lnTo>
                    <a:lnTo>
                      <a:pt x="312" y="1"/>
                    </a:lnTo>
                    <a:lnTo>
                      <a:pt x="310" y="1"/>
                    </a:lnTo>
                    <a:lnTo>
                      <a:pt x="309" y="1"/>
                    </a:lnTo>
                    <a:lnTo>
                      <a:pt x="308" y="0"/>
                    </a:lnTo>
                    <a:lnTo>
                      <a:pt x="27" y="0"/>
                    </a:lnTo>
                    <a:lnTo>
                      <a:pt x="25" y="1"/>
                    </a:lnTo>
                    <a:lnTo>
                      <a:pt x="24" y="1"/>
                    </a:lnTo>
                    <a:lnTo>
                      <a:pt x="23" y="1"/>
                    </a:lnTo>
                    <a:lnTo>
                      <a:pt x="22" y="1"/>
                    </a:lnTo>
                    <a:lnTo>
                      <a:pt x="20" y="1"/>
                    </a:lnTo>
                    <a:lnTo>
                      <a:pt x="19" y="1"/>
                    </a:lnTo>
                    <a:lnTo>
                      <a:pt x="18" y="3"/>
                    </a:lnTo>
                    <a:lnTo>
                      <a:pt x="16" y="3"/>
                    </a:lnTo>
                    <a:lnTo>
                      <a:pt x="15" y="4"/>
                    </a:lnTo>
                    <a:lnTo>
                      <a:pt x="14" y="4"/>
                    </a:lnTo>
                    <a:lnTo>
                      <a:pt x="13" y="4"/>
                    </a:lnTo>
                    <a:lnTo>
                      <a:pt x="13" y="5"/>
                    </a:lnTo>
                    <a:lnTo>
                      <a:pt x="11" y="6"/>
                    </a:lnTo>
                    <a:lnTo>
                      <a:pt x="10" y="6"/>
                    </a:lnTo>
                    <a:lnTo>
                      <a:pt x="9" y="8"/>
                    </a:lnTo>
                    <a:lnTo>
                      <a:pt x="9" y="9"/>
                    </a:lnTo>
                    <a:lnTo>
                      <a:pt x="8" y="9"/>
                    </a:lnTo>
                    <a:lnTo>
                      <a:pt x="6" y="10"/>
                    </a:lnTo>
                    <a:lnTo>
                      <a:pt x="6" y="12"/>
                    </a:lnTo>
                    <a:lnTo>
                      <a:pt x="5" y="13"/>
                    </a:lnTo>
                    <a:lnTo>
                      <a:pt x="4" y="13"/>
                    </a:lnTo>
                    <a:lnTo>
                      <a:pt x="4" y="14"/>
                    </a:lnTo>
                    <a:lnTo>
                      <a:pt x="4" y="15"/>
                    </a:lnTo>
                    <a:lnTo>
                      <a:pt x="2" y="17"/>
                    </a:lnTo>
                    <a:lnTo>
                      <a:pt x="2" y="18"/>
                    </a:lnTo>
                    <a:lnTo>
                      <a:pt x="1" y="19"/>
                    </a:lnTo>
                    <a:lnTo>
                      <a:pt x="1" y="21"/>
                    </a:lnTo>
                    <a:lnTo>
                      <a:pt x="1" y="22"/>
                    </a:lnTo>
                    <a:lnTo>
                      <a:pt x="1" y="23"/>
                    </a:lnTo>
                    <a:lnTo>
                      <a:pt x="1" y="24"/>
                    </a:lnTo>
                    <a:lnTo>
                      <a:pt x="1" y="26"/>
                    </a:lnTo>
                    <a:lnTo>
                      <a:pt x="0" y="27"/>
                    </a:lnTo>
                    <a:lnTo>
                      <a:pt x="0" y="153"/>
                    </a:lnTo>
                    <a:lnTo>
                      <a:pt x="0" y="153"/>
                    </a:lnTo>
                    <a:lnTo>
                      <a:pt x="16" y="161"/>
                    </a:lnTo>
                    <a:lnTo>
                      <a:pt x="31" y="169"/>
                    </a:lnTo>
                    <a:lnTo>
                      <a:pt x="31" y="27"/>
                    </a:lnTo>
                    <a:lnTo>
                      <a:pt x="304" y="27"/>
                    </a:lnTo>
                    <a:lnTo>
                      <a:pt x="304" y="230"/>
                    </a:lnTo>
                    <a:lnTo>
                      <a:pt x="60" y="230"/>
                    </a:lnTo>
                    <a:lnTo>
                      <a:pt x="60" y="257"/>
                    </a:lnTo>
                    <a:lnTo>
                      <a:pt x="114" y="257"/>
                    </a:lnTo>
                    <a:lnTo>
                      <a:pt x="114" y="267"/>
                    </a:lnTo>
                    <a:lnTo>
                      <a:pt x="221" y="267"/>
                    </a:lnTo>
                    <a:lnTo>
                      <a:pt x="221" y="257"/>
                    </a:lnTo>
                    <a:lnTo>
                      <a:pt x="308" y="257"/>
                    </a:lnTo>
                    <a:lnTo>
                      <a:pt x="309" y="257"/>
                    </a:lnTo>
                    <a:lnTo>
                      <a:pt x="310" y="257"/>
                    </a:lnTo>
                    <a:lnTo>
                      <a:pt x="312" y="257"/>
                    </a:lnTo>
                    <a:lnTo>
                      <a:pt x="313" y="257"/>
                    </a:lnTo>
                    <a:lnTo>
                      <a:pt x="314" y="256"/>
                    </a:lnTo>
                    <a:lnTo>
                      <a:pt x="316" y="256"/>
                    </a:lnTo>
                    <a:lnTo>
                      <a:pt x="317" y="256"/>
                    </a:lnTo>
                    <a:lnTo>
                      <a:pt x="318" y="254"/>
                    </a:lnTo>
                    <a:lnTo>
                      <a:pt x="319" y="254"/>
                    </a:lnTo>
                    <a:lnTo>
                      <a:pt x="321" y="254"/>
                    </a:lnTo>
                    <a:lnTo>
                      <a:pt x="322" y="253"/>
                    </a:lnTo>
                    <a:lnTo>
                      <a:pt x="323" y="253"/>
                    </a:lnTo>
                    <a:lnTo>
                      <a:pt x="323" y="252"/>
                    </a:lnTo>
                    <a:lnTo>
                      <a:pt x="324" y="251"/>
                    </a:lnTo>
                    <a:lnTo>
                      <a:pt x="326" y="251"/>
                    </a:lnTo>
                    <a:lnTo>
                      <a:pt x="327" y="249"/>
                    </a:lnTo>
                    <a:lnTo>
                      <a:pt x="327" y="248"/>
                    </a:lnTo>
                    <a:lnTo>
                      <a:pt x="328" y="248"/>
                    </a:lnTo>
                    <a:lnTo>
                      <a:pt x="330" y="247"/>
                    </a:lnTo>
                    <a:lnTo>
                      <a:pt x="330" y="245"/>
                    </a:lnTo>
                    <a:lnTo>
                      <a:pt x="331" y="244"/>
                    </a:lnTo>
                    <a:lnTo>
                      <a:pt x="331" y="243"/>
                    </a:lnTo>
                    <a:lnTo>
                      <a:pt x="332" y="242"/>
                    </a:lnTo>
                    <a:lnTo>
                      <a:pt x="332" y="240"/>
                    </a:lnTo>
                    <a:lnTo>
                      <a:pt x="333" y="240"/>
                    </a:lnTo>
                    <a:lnTo>
                      <a:pt x="333" y="239"/>
                    </a:lnTo>
                    <a:lnTo>
                      <a:pt x="333" y="238"/>
                    </a:lnTo>
                    <a:lnTo>
                      <a:pt x="333" y="237"/>
                    </a:lnTo>
                    <a:lnTo>
                      <a:pt x="335" y="235"/>
                    </a:lnTo>
                    <a:lnTo>
                      <a:pt x="335" y="234"/>
                    </a:lnTo>
                    <a:lnTo>
                      <a:pt x="335" y="233"/>
                    </a:lnTo>
                    <a:lnTo>
                      <a:pt x="335" y="26"/>
                    </a:lnTo>
                    <a:lnTo>
                      <a:pt x="335" y="24"/>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0" name="Freeform 219"/>
              <p:cNvSpPr>
                <a:spLocks/>
              </p:cNvSpPr>
              <p:nvPr/>
            </p:nvSpPr>
            <p:spPr bwMode="auto">
              <a:xfrm>
                <a:off x="5479355" y="1688191"/>
                <a:ext cx="288925" cy="292100"/>
              </a:xfrm>
              <a:custGeom>
                <a:avLst/>
                <a:gdLst/>
                <a:ahLst/>
                <a:cxnLst>
                  <a:cxn ang="0">
                    <a:pos x="92" y="184"/>
                  </a:cxn>
                  <a:cxn ang="0">
                    <a:pos x="109" y="181"/>
                  </a:cxn>
                  <a:cxn ang="0">
                    <a:pos x="126" y="176"/>
                  </a:cxn>
                  <a:cxn ang="0">
                    <a:pos x="143" y="168"/>
                  </a:cxn>
                  <a:cxn ang="0">
                    <a:pos x="155" y="157"/>
                  </a:cxn>
                  <a:cxn ang="0">
                    <a:pos x="167" y="143"/>
                  </a:cxn>
                  <a:cxn ang="0">
                    <a:pos x="176" y="127"/>
                  </a:cxn>
                  <a:cxn ang="0">
                    <a:pos x="181" y="111"/>
                  </a:cxn>
                  <a:cxn ang="0">
                    <a:pos x="182" y="92"/>
                  </a:cxn>
                  <a:cxn ang="0">
                    <a:pos x="182" y="83"/>
                  </a:cxn>
                  <a:cxn ang="0">
                    <a:pos x="178" y="65"/>
                  </a:cxn>
                  <a:cxn ang="0">
                    <a:pos x="172" y="48"/>
                  </a:cxn>
                  <a:cxn ang="0">
                    <a:pos x="162" y="34"/>
                  </a:cxn>
                  <a:cxn ang="0">
                    <a:pos x="149" y="21"/>
                  </a:cxn>
                  <a:cxn ang="0">
                    <a:pos x="135" y="11"/>
                  </a:cxn>
                  <a:cxn ang="0">
                    <a:pos x="118" y="5"/>
                  </a:cxn>
                  <a:cxn ang="0">
                    <a:pos x="101" y="1"/>
                  </a:cxn>
                  <a:cxn ang="0">
                    <a:pos x="92" y="0"/>
                  </a:cxn>
                  <a:cxn ang="0">
                    <a:pos x="72" y="2"/>
                  </a:cxn>
                  <a:cxn ang="0">
                    <a:pos x="56" y="7"/>
                  </a:cxn>
                  <a:cxn ang="0">
                    <a:pos x="40" y="16"/>
                  </a:cxn>
                  <a:cxn ang="0">
                    <a:pos x="26" y="28"/>
                  </a:cxn>
                  <a:cxn ang="0">
                    <a:pos x="15" y="40"/>
                  </a:cxn>
                  <a:cxn ang="0">
                    <a:pos x="7" y="56"/>
                  </a:cxn>
                  <a:cxn ang="0">
                    <a:pos x="1" y="74"/>
                  </a:cxn>
                  <a:cxn ang="0">
                    <a:pos x="0" y="92"/>
                  </a:cxn>
                  <a:cxn ang="0">
                    <a:pos x="0" y="100"/>
                  </a:cxn>
                  <a:cxn ang="0">
                    <a:pos x="3" y="118"/>
                  </a:cxn>
                  <a:cxn ang="0">
                    <a:pos x="11" y="135"/>
                  </a:cxn>
                  <a:cxn ang="0">
                    <a:pos x="20" y="150"/>
                  </a:cxn>
                  <a:cxn ang="0">
                    <a:pos x="33" y="162"/>
                  </a:cxn>
                  <a:cxn ang="0">
                    <a:pos x="47" y="172"/>
                  </a:cxn>
                  <a:cxn ang="0">
                    <a:pos x="63" y="180"/>
                  </a:cxn>
                  <a:cxn ang="0">
                    <a:pos x="81" y="182"/>
                  </a:cxn>
                  <a:cxn ang="0">
                    <a:pos x="92" y="184"/>
                  </a:cxn>
                </a:cxnLst>
                <a:rect l="0" t="0" r="r" b="b"/>
                <a:pathLst>
                  <a:path w="182" h="184">
                    <a:moveTo>
                      <a:pt x="92" y="184"/>
                    </a:moveTo>
                    <a:lnTo>
                      <a:pt x="92" y="184"/>
                    </a:lnTo>
                    <a:lnTo>
                      <a:pt x="101" y="182"/>
                    </a:lnTo>
                    <a:lnTo>
                      <a:pt x="109" y="181"/>
                    </a:lnTo>
                    <a:lnTo>
                      <a:pt x="118" y="180"/>
                    </a:lnTo>
                    <a:lnTo>
                      <a:pt x="126" y="176"/>
                    </a:lnTo>
                    <a:lnTo>
                      <a:pt x="135" y="172"/>
                    </a:lnTo>
                    <a:lnTo>
                      <a:pt x="143" y="168"/>
                    </a:lnTo>
                    <a:lnTo>
                      <a:pt x="149" y="162"/>
                    </a:lnTo>
                    <a:lnTo>
                      <a:pt x="155" y="157"/>
                    </a:lnTo>
                    <a:lnTo>
                      <a:pt x="162" y="150"/>
                    </a:lnTo>
                    <a:lnTo>
                      <a:pt x="167" y="143"/>
                    </a:lnTo>
                    <a:lnTo>
                      <a:pt x="172" y="135"/>
                    </a:lnTo>
                    <a:lnTo>
                      <a:pt x="176" y="127"/>
                    </a:lnTo>
                    <a:lnTo>
                      <a:pt x="178" y="118"/>
                    </a:lnTo>
                    <a:lnTo>
                      <a:pt x="181" y="111"/>
                    </a:lnTo>
                    <a:lnTo>
                      <a:pt x="182" y="100"/>
                    </a:lnTo>
                    <a:lnTo>
                      <a:pt x="182" y="92"/>
                    </a:lnTo>
                    <a:lnTo>
                      <a:pt x="182" y="92"/>
                    </a:lnTo>
                    <a:lnTo>
                      <a:pt x="182" y="83"/>
                    </a:lnTo>
                    <a:lnTo>
                      <a:pt x="181" y="74"/>
                    </a:lnTo>
                    <a:lnTo>
                      <a:pt x="178" y="65"/>
                    </a:lnTo>
                    <a:lnTo>
                      <a:pt x="176" y="56"/>
                    </a:lnTo>
                    <a:lnTo>
                      <a:pt x="172" y="48"/>
                    </a:lnTo>
                    <a:lnTo>
                      <a:pt x="167" y="40"/>
                    </a:lnTo>
                    <a:lnTo>
                      <a:pt x="162" y="34"/>
                    </a:lnTo>
                    <a:lnTo>
                      <a:pt x="155" y="28"/>
                    </a:lnTo>
                    <a:lnTo>
                      <a:pt x="149" y="21"/>
                    </a:lnTo>
                    <a:lnTo>
                      <a:pt x="143" y="16"/>
                    </a:lnTo>
                    <a:lnTo>
                      <a:pt x="135" y="11"/>
                    </a:lnTo>
                    <a:lnTo>
                      <a:pt x="126" y="7"/>
                    </a:lnTo>
                    <a:lnTo>
                      <a:pt x="118" y="5"/>
                    </a:lnTo>
                    <a:lnTo>
                      <a:pt x="109" y="2"/>
                    </a:lnTo>
                    <a:lnTo>
                      <a:pt x="101" y="1"/>
                    </a:lnTo>
                    <a:lnTo>
                      <a:pt x="92" y="0"/>
                    </a:lnTo>
                    <a:lnTo>
                      <a:pt x="92" y="0"/>
                    </a:lnTo>
                    <a:lnTo>
                      <a:pt x="81" y="1"/>
                    </a:lnTo>
                    <a:lnTo>
                      <a:pt x="72" y="2"/>
                    </a:lnTo>
                    <a:lnTo>
                      <a:pt x="63" y="5"/>
                    </a:lnTo>
                    <a:lnTo>
                      <a:pt x="56" y="7"/>
                    </a:lnTo>
                    <a:lnTo>
                      <a:pt x="47" y="11"/>
                    </a:lnTo>
                    <a:lnTo>
                      <a:pt x="40" y="16"/>
                    </a:lnTo>
                    <a:lnTo>
                      <a:pt x="33" y="21"/>
                    </a:lnTo>
                    <a:lnTo>
                      <a:pt x="26" y="28"/>
                    </a:lnTo>
                    <a:lnTo>
                      <a:pt x="20" y="34"/>
                    </a:lnTo>
                    <a:lnTo>
                      <a:pt x="15" y="40"/>
                    </a:lnTo>
                    <a:lnTo>
                      <a:pt x="11" y="48"/>
                    </a:lnTo>
                    <a:lnTo>
                      <a:pt x="7" y="56"/>
                    </a:lnTo>
                    <a:lnTo>
                      <a:pt x="3" y="65"/>
                    </a:lnTo>
                    <a:lnTo>
                      <a:pt x="1" y="74"/>
                    </a:lnTo>
                    <a:lnTo>
                      <a:pt x="0" y="83"/>
                    </a:lnTo>
                    <a:lnTo>
                      <a:pt x="0" y="92"/>
                    </a:lnTo>
                    <a:lnTo>
                      <a:pt x="0" y="92"/>
                    </a:lnTo>
                    <a:lnTo>
                      <a:pt x="0" y="100"/>
                    </a:lnTo>
                    <a:lnTo>
                      <a:pt x="1" y="111"/>
                    </a:lnTo>
                    <a:lnTo>
                      <a:pt x="3" y="118"/>
                    </a:lnTo>
                    <a:lnTo>
                      <a:pt x="7" y="127"/>
                    </a:lnTo>
                    <a:lnTo>
                      <a:pt x="11" y="135"/>
                    </a:lnTo>
                    <a:lnTo>
                      <a:pt x="15" y="143"/>
                    </a:lnTo>
                    <a:lnTo>
                      <a:pt x="20" y="150"/>
                    </a:lnTo>
                    <a:lnTo>
                      <a:pt x="26" y="157"/>
                    </a:lnTo>
                    <a:lnTo>
                      <a:pt x="33" y="162"/>
                    </a:lnTo>
                    <a:lnTo>
                      <a:pt x="40" y="168"/>
                    </a:lnTo>
                    <a:lnTo>
                      <a:pt x="47" y="172"/>
                    </a:lnTo>
                    <a:lnTo>
                      <a:pt x="56" y="176"/>
                    </a:lnTo>
                    <a:lnTo>
                      <a:pt x="63" y="180"/>
                    </a:lnTo>
                    <a:lnTo>
                      <a:pt x="72" y="181"/>
                    </a:lnTo>
                    <a:lnTo>
                      <a:pt x="81" y="182"/>
                    </a:lnTo>
                    <a:lnTo>
                      <a:pt x="92" y="184"/>
                    </a:lnTo>
                    <a:lnTo>
                      <a:pt x="92" y="184"/>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81" name="Freeform 220"/>
              <p:cNvSpPr>
                <a:spLocks/>
              </p:cNvSpPr>
              <p:nvPr/>
            </p:nvSpPr>
            <p:spPr bwMode="auto">
              <a:xfrm>
                <a:off x="5355530" y="1988229"/>
                <a:ext cx="522288" cy="338138"/>
              </a:xfrm>
              <a:custGeom>
                <a:avLst/>
                <a:gdLst/>
                <a:ahLst/>
                <a:cxnLst>
                  <a:cxn ang="0">
                    <a:pos x="131" y="71"/>
                  </a:cxn>
                  <a:cxn ang="0">
                    <a:pos x="71" y="1"/>
                  </a:cxn>
                  <a:cxn ang="0">
                    <a:pos x="71" y="1"/>
                  </a:cxn>
                  <a:cxn ang="0">
                    <a:pos x="52" y="10"/>
                  </a:cxn>
                  <a:cxn ang="0">
                    <a:pos x="33" y="19"/>
                  </a:cxn>
                  <a:cxn ang="0">
                    <a:pos x="16" y="30"/>
                  </a:cxn>
                  <a:cxn ang="0">
                    <a:pos x="0" y="43"/>
                  </a:cxn>
                  <a:cxn ang="0">
                    <a:pos x="0" y="176"/>
                  </a:cxn>
                  <a:cxn ang="0">
                    <a:pos x="0" y="176"/>
                  </a:cxn>
                  <a:cxn ang="0">
                    <a:pos x="2" y="184"/>
                  </a:cxn>
                  <a:cxn ang="0">
                    <a:pos x="5" y="191"/>
                  </a:cxn>
                  <a:cxn ang="0">
                    <a:pos x="10" y="198"/>
                  </a:cxn>
                  <a:cxn ang="0">
                    <a:pos x="15" y="203"/>
                  </a:cxn>
                  <a:cxn ang="0">
                    <a:pos x="21" y="208"/>
                  </a:cxn>
                  <a:cxn ang="0">
                    <a:pos x="28" y="211"/>
                  </a:cxn>
                  <a:cxn ang="0">
                    <a:pos x="35" y="213"/>
                  </a:cxn>
                  <a:cxn ang="0">
                    <a:pos x="43" y="213"/>
                  </a:cxn>
                  <a:cxn ang="0">
                    <a:pos x="286" y="213"/>
                  </a:cxn>
                  <a:cxn ang="0">
                    <a:pos x="286" y="213"/>
                  </a:cxn>
                  <a:cxn ang="0">
                    <a:pos x="295" y="213"/>
                  </a:cxn>
                  <a:cxn ang="0">
                    <a:pos x="302" y="211"/>
                  </a:cxn>
                  <a:cxn ang="0">
                    <a:pos x="310" y="205"/>
                  </a:cxn>
                  <a:cxn ang="0">
                    <a:pos x="317" y="200"/>
                  </a:cxn>
                  <a:cxn ang="0">
                    <a:pos x="322" y="193"/>
                  </a:cxn>
                  <a:cxn ang="0">
                    <a:pos x="327" y="185"/>
                  </a:cxn>
                  <a:cxn ang="0">
                    <a:pos x="329" y="176"/>
                  </a:cxn>
                  <a:cxn ang="0">
                    <a:pos x="329" y="167"/>
                  </a:cxn>
                  <a:cxn ang="0">
                    <a:pos x="329" y="42"/>
                  </a:cxn>
                  <a:cxn ang="0">
                    <a:pos x="329" y="42"/>
                  </a:cxn>
                  <a:cxn ang="0">
                    <a:pos x="314" y="29"/>
                  </a:cxn>
                  <a:cxn ang="0">
                    <a:pos x="296" y="19"/>
                  </a:cxn>
                  <a:cxn ang="0">
                    <a:pos x="278" y="9"/>
                  </a:cxn>
                  <a:cxn ang="0">
                    <a:pos x="259" y="1"/>
                  </a:cxn>
                  <a:cxn ang="0">
                    <a:pos x="258" y="0"/>
                  </a:cxn>
                  <a:cxn ang="0">
                    <a:pos x="198" y="71"/>
                  </a:cxn>
                  <a:cxn ang="0">
                    <a:pos x="185" y="29"/>
                  </a:cxn>
                  <a:cxn ang="0">
                    <a:pos x="177" y="60"/>
                  </a:cxn>
                  <a:cxn ang="0">
                    <a:pos x="205" y="154"/>
                  </a:cxn>
                  <a:cxn ang="0">
                    <a:pos x="205" y="154"/>
                  </a:cxn>
                  <a:cxn ang="0">
                    <a:pos x="205" y="167"/>
                  </a:cxn>
                  <a:cxn ang="0">
                    <a:pos x="203" y="177"/>
                  </a:cxn>
                  <a:cxn ang="0">
                    <a:pos x="198" y="185"/>
                  </a:cxn>
                  <a:cxn ang="0">
                    <a:pos x="193" y="193"/>
                  </a:cxn>
                  <a:cxn ang="0">
                    <a:pos x="186" y="198"/>
                  </a:cxn>
                  <a:cxn ang="0">
                    <a:pos x="180" y="202"/>
                  </a:cxn>
                  <a:cxn ang="0">
                    <a:pos x="172" y="203"/>
                  </a:cxn>
                  <a:cxn ang="0">
                    <a:pos x="164" y="204"/>
                  </a:cxn>
                  <a:cxn ang="0">
                    <a:pos x="156" y="203"/>
                  </a:cxn>
                  <a:cxn ang="0">
                    <a:pos x="149" y="200"/>
                  </a:cxn>
                  <a:cxn ang="0">
                    <a:pos x="141" y="196"/>
                  </a:cxn>
                  <a:cxn ang="0">
                    <a:pos x="135" y="191"/>
                  </a:cxn>
                  <a:cxn ang="0">
                    <a:pos x="130" y="185"/>
                  </a:cxn>
                  <a:cxn ang="0">
                    <a:pos x="126" y="176"/>
                  </a:cxn>
                  <a:cxn ang="0">
                    <a:pos x="122" y="167"/>
                  </a:cxn>
                  <a:cxn ang="0">
                    <a:pos x="122" y="156"/>
                  </a:cxn>
                  <a:cxn ang="0">
                    <a:pos x="150" y="60"/>
                  </a:cxn>
                  <a:cxn ang="0">
                    <a:pos x="144" y="29"/>
                  </a:cxn>
                  <a:cxn ang="0">
                    <a:pos x="131" y="71"/>
                  </a:cxn>
                </a:cxnLst>
                <a:rect l="0" t="0" r="r" b="b"/>
                <a:pathLst>
                  <a:path w="329" h="213">
                    <a:moveTo>
                      <a:pt x="131" y="71"/>
                    </a:moveTo>
                    <a:lnTo>
                      <a:pt x="71" y="1"/>
                    </a:lnTo>
                    <a:lnTo>
                      <a:pt x="71" y="1"/>
                    </a:lnTo>
                    <a:lnTo>
                      <a:pt x="52" y="10"/>
                    </a:lnTo>
                    <a:lnTo>
                      <a:pt x="33" y="19"/>
                    </a:lnTo>
                    <a:lnTo>
                      <a:pt x="16" y="30"/>
                    </a:lnTo>
                    <a:lnTo>
                      <a:pt x="0" y="43"/>
                    </a:lnTo>
                    <a:lnTo>
                      <a:pt x="0" y="176"/>
                    </a:lnTo>
                    <a:lnTo>
                      <a:pt x="0" y="176"/>
                    </a:lnTo>
                    <a:lnTo>
                      <a:pt x="2" y="184"/>
                    </a:lnTo>
                    <a:lnTo>
                      <a:pt x="5" y="191"/>
                    </a:lnTo>
                    <a:lnTo>
                      <a:pt x="10" y="198"/>
                    </a:lnTo>
                    <a:lnTo>
                      <a:pt x="15" y="203"/>
                    </a:lnTo>
                    <a:lnTo>
                      <a:pt x="21" y="208"/>
                    </a:lnTo>
                    <a:lnTo>
                      <a:pt x="28" y="211"/>
                    </a:lnTo>
                    <a:lnTo>
                      <a:pt x="35" y="213"/>
                    </a:lnTo>
                    <a:lnTo>
                      <a:pt x="43" y="213"/>
                    </a:lnTo>
                    <a:lnTo>
                      <a:pt x="286" y="213"/>
                    </a:lnTo>
                    <a:lnTo>
                      <a:pt x="286" y="213"/>
                    </a:lnTo>
                    <a:lnTo>
                      <a:pt x="295" y="213"/>
                    </a:lnTo>
                    <a:lnTo>
                      <a:pt x="302" y="211"/>
                    </a:lnTo>
                    <a:lnTo>
                      <a:pt x="310" y="205"/>
                    </a:lnTo>
                    <a:lnTo>
                      <a:pt x="317" y="200"/>
                    </a:lnTo>
                    <a:lnTo>
                      <a:pt x="322" y="193"/>
                    </a:lnTo>
                    <a:lnTo>
                      <a:pt x="327" y="185"/>
                    </a:lnTo>
                    <a:lnTo>
                      <a:pt x="329" y="176"/>
                    </a:lnTo>
                    <a:lnTo>
                      <a:pt x="329" y="167"/>
                    </a:lnTo>
                    <a:lnTo>
                      <a:pt x="329" y="42"/>
                    </a:lnTo>
                    <a:lnTo>
                      <a:pt x="329" y="42"/>
                    </a:lnTo>
                    <a:lnTo>
                      <a:pt x="314" y="29"/>
                    </a:lnTo>
                    <a:lnTo>
                      <a:pt x="296" y="19"/>
                    </a:lnTo>
                    <a:lnTo>
                      <a:pt x="278" y="9"/>
                    </a:lnTo>
                    <a:lnTo>
                      <a:pt x="259" y="1"/>
                    </a:lnTo>
                    <a:lnTo>
                      <a:pt x="258" y="0"/>
                    </a:lnTo>
                    <a:lnTo>
                      <a:pt x="198" y="71"/>
                    </a:lnTo>
                    <a:lnTo>
                      <a:pt x="185" y="29"/>
                    </a:lnTo>
                    <a:lnTo>
                      <a:pt x="177" y="60"/>
                    </a:lnTo>
                    <a:lnTo>
                      <a:pt x="205" y="154"/>
                    </a:lnTo>
                    <a:lnTo>
                      <a:pt x="205" y="154"/>
                    </a:lnTo>
                    <a:lnTo>
                      <a:pt x="205" y="167"/>
                    </a:lnTo>
                    <a:lnTo>
                      <a:pt x="203" y="177"/>
                    </a:lnTo>
                    <a:lnTo>
                      <a:pt x="198" y="185"/>
                    </a:lnTo>
                    <a:lnTo>
                      <a:pt x="193" y="193"/>
                    </a:lnTo>
                    <a:lnTo>
                      <a:pt x="186" y="198"/>
                    </a:lnTo>
                    <a:lnTo>
                      <a:pt x="180" y="202"/>
                    </a:lnTo>
                    <a:lnTo>
                      <a:pt x="172" y="203"/>
                    </a:lnTo>
                    <a:lnTo>
                      <a:pt x="164" y="204"/>
                    </a:lnTo>
                    <a:lnTo>
                      <a:pt x="156" y="203"/>
                    </a:lnTo>
                    <a:lnTo>
                      <a:pt x="149" y="200"/>
                    </a:lnTo>
                    <a:lnTo>
                      <a:pt x="141" y="196"/>
                    </a:lnTo>
                    <a:lnTo>
                      <a:pt x="135" y="191"/>
                    </a:lnTo>
                    <a:lnTo>
                      <a:pt x="130" y="185"/>
                    </a:lnTo>
                    <a:lnTo>
                      <a:pt x="126" y="176"/>
                    </a:lnTo>
                    <a:lnTo>
                      <a:pt x="122" y="167"/>
                    </a:lnTo>
                    <a:lnTo>
                      <a:pt x="122" y="156"/>
                    </a:lnTo>
                    <a:lnTo>
                      <a:pt x="150" y="60"/>
                    </a:lnTo>
                    <a:lnTo>
                      <a:pt x="144" y="29"/>
                    </a:lnTo>
                    <a:lnTo>
                      <a:pt x="131" y="71"/>
                    </a:ln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grpSp>
        <p:sp>
          <p:nvSpPr>
            <p:cNvPr id="74" name="矩形 73"/>
            <p:cNvSpPr/>
            <p:nvPr/>
          </p:nvSpPr>
          <p:spPr>
            <a:xfrm>
              <a:off x="300523" y="9309266"/>
              <a:ext cx="4720864" cy="676753"/>
            </a:xfrm>
            <a:prstGeom prst="rect">
              <a:avLst/>
            </a:prstGeom>
            <a:noFill/>
            <a:ln w="6350">
              <a:solidFill>
                <a:srgbClr val="33CA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76" name="矩形 75"/>
            <p:cNvSpPr/>
            <p:nvPr/>
          </p:nvSpPr>
          <p:spPr>
            <a:xfrm>
              <a:off x="285866" y="8799845"/>
              <a:ext cx="4739189" cy="402637"/>
            </a:xfrm>
            <a:prstGeom prst="rect">
              <a:avLst/>
            </a:prstGeom>
            <a:noFill/>
            <a:ln w="6350">
              <a:solidFill>
                <a:srgbClr val="33CA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grpSp>
      <p:sp>
        <p:nvSpPr>
          <p:cNvPr id="96" name="Freeform 52"/>
          <p:cNvSpPr>
            <a:spLocks noEditPoints="1"/>
          </p:cNvSpPr>
          <p:nvPr/>
        </p:nvSpPr>
        <p:spPr bwMode="auto">
          <a:xfrm>
            <a:off x="1147558" y="4887660"/>
            <a:ext cx="364924" cy="23320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33CA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7" name="Freeform 52"/>
          <p:cNvSpPr>
            <a:spLocks noEditPoints="1"/>
          </p:cNvSpPr>
          <p:nvPr/>
        </p:nvSpPr>
        <p:spPr bwMode="auto">
          <a:xfrm>
            <a:off x="2216876" y="4887660"/>
            <a:ext cx="364924" cy="23320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33CA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8" name="Freeform 52"/>
          <p:cNvSpPr>
            <a:spLocks noEditPoints="1"/>
          </p:cNvSpPr>
          <p:nvPr/>
        </p:nvSpPr>
        <p:spPr bwMode="auto">
          <a:xfrm>
            <a:off x="3298128" y="4887660"/>
            <a:ext cx="364924" cy="23320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33CA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99" name="Freeform 52"/>
          <p:cNvSpPr>
            <a:spLocks noEditPoints="1"/>
          </p:cNvSpPr>
          <p:nvPr/>
        </p:nvSpPr>
        <p:spPr bwMode="auto">
          <a:xfrm>
            <a:off x="4316140" y="4887660"/>
            <a:ext cx="364924" cy="233201"/>
          </a:xfrm>
          <a:custGeom>
            <a:avLst/>
            <a:gdLst>
              <a:gd name="T0" fmla="*/ 107 w 311"/>
              <a:gd name="T1" fmla="*/ 4 h 387"/>
              <a:gd name="T2" fmla="*/ 43 w 311"/>
              <a:gd name="T3" fmla="*/ 20 h 387"/>
              <a:gd name="T4" fmla="*/ 7 w 311"/>
              <a:gd name="T5" fmla="*/ 48 h 387"/>
              <a:gd name="T6" fmla="*/ 0 w 311"/>
              <a:gd name="T7" fmla="*/ 120 h 387"/>
              <a:gd name="T8" fmla="*/ 18 w 311"/>
              <a:gd name="T9" fmla="*/ 153 h 387"/>
              <a:gd name="T10" fmla="*/ 66 w 311"/>
              <a:gd name="T11" fmla="*/ 176 h 387"/>
              <a:gd name="T12" fmla="*/ 138 w 311"/>
              <a:gd name="T13" fmla="*/ 188 h 387"/>
              <a:gd name="T14" fmla="*/ 204 w 311"/>
              <a:gd name="T15" fmla="*/ 184 h 387"/>
              <a:gd name="T16" fmla="*/ 268 w 311"/>
              <a:gd name="T17" fmla="*/ 168 h 387"/>
              <a:gd name="T18" fmla="*/ 304 w 311"/>
              <a:gd name="T19" fmla="*/ 140 h 387"/>
              <a:gd name="T20" fmla="*/ 311 w 311"/>
              <a:gd name="T21" fmla="*/ 68 h 387"/>
              <a:gd name="T22" fmla="*/ 293 w 311"/>
              <a:gd name="T23" fmla="*/ 37 h 387"/>
              <a:gd name="T24" fmla="*/ 245 w 311"/>
              <a:gd name="T25" fmla="*/ 12 h 387"/>
              <a:gd name="T26" fmla="*/ 173 w 311"/>
              <a:gd name="T27" fmla="*/ 1 h 387"/>
              <a:gd name="T28" fmla="*/ 61 w 311"/>
              <a:gd name="T29" fmla="*/ 153 h 387"/>
              <a:gd name="T30" fmla="*/ 54 w 311"/>
              <a:gd name="T31" fmla="*/ 135 h 387"/>
              <a:gd name="T32" fmla="*/ 70 w 311"/>
              <a:gd name="T33" fmla="*/ 128 h 387"/>
              <a:gd name="T34" fmla="*/ 77 w 311"/>
              <a:gd name="T35" fmla="*/ 146 h 387"/>
              <a:gd name="T36" fmla="*/ 155 w 311"/>
              <a:gd name="T37" fmla="*/ 121 h 387"/>
              <a:gd name="T38" fmla="*/ 61 w 311"/>
              <a:gd name="T39" fmla="*/ 106 h 387"/>
              <a:gd name="T40" fmla="*/ 2 w 311"/>
              <a:gd name="T41" fmla="*/ 64 h 387"/>
              <a:gd name="T42" fmla="*/ 65 w 311"/>
              <a:gd name="T43" fmla="*/ 100 h 387"/>
              <a:gd name="T44" fmla="*/ 155 w 311"/>
              <a:gd name="T45" fmla="*/ 114 h 387"/>
              <a:gd name="T46" fmla="*/ 265 w 311"/>
              <a:gd name="T47" fmla="*/ 93 h 387"/>
              <a:gd name="T48" fmla="*/ 304 w 311"/>
              <a:gd name="T49" fmla="*/ 69 h 387"/>
              <a:gd name="T50" fmla="*/ 230 w 311"/>
              <a:gd name="T51" fmla="*/ 112 h 387"/>
              <a:gd name="T52" fmla="*/ 155 w 311"/>
              <a:gd name="T53" fmla="*/ 317 h 387"/>
              <a:gd name="T54" fmla="*/ 52 w 311"/>
              <a:gd name="T55" fmla="*/ 301 h 387"/>
              <a:gd name="T56" fmla="*/ 13 w 311"/>
              <a:gd name="T57" fmla="*/ 276 h 387"/>
              <a:gd name="T58" fmla="*/ 0 w 311"/>
              <a:gd name="T59" fmla="*/ 263 h 387"/>
              <a:gd name="T60" fmla="*/ 4 w 311"/>
              <a:gd name="T61" fmla="*/ 333 h 387"/>
              <a:gd name="T62" fmla="*/ 34 w 311"/>
              <a:gd name="T63" fmla="*/ 363 h 387"/>
              <a:gd name="T64" fmla="*/ 93 w 311"/>
              <a:gd name="T65" fmla="*/ 383 h 387"/>
              <a:gd name="T66" fmla="*/ 155 w 311"/>
              <a:gd name="T67" fmla="*/ 387 h 387"/>
              <a:gd name="T68" fmla="*/ 232 w 311"/>
              <a:gd name="T69" fmla="*/ 379 h 387"/>
              <a:gd name="T70" fmla="*/ 286 w 311"/>
              <a:gd name="T71" fmla="*/ 358 h 387"/>
              <a:gd name="T72" fmla="*/ 310 w 311"/>
              <a:gd name="T73" fmla="*/ 326 h 387"/>
              <a:gd name="T74" fmla="*/ 309 w 311"/>
              <a:gd name="T75" fmla="*/ 258 h 387"/>
              <a:gd name="T76" fmla="*/ 292 w 311"/>
              <a:gd name="T77" fmla="*/ 282 h 387"/>
              <a:gd name="T78" fmla="*/ 238 w 311"/>
              <a:gd name="T79" fmla="*/ 308 h 387"/>
              <a:gd name="T80" fmla="*/ 66 w 311"/>
              <a:gd name="T81" fmla="*/ 357 h 387"/>
              <a:gd name="T82" fmla="*/ 53 w 311"/>
              <a:gd name="T83" fmla="*/ 344 h 387"/>
              <a:gd name="T84" fmla="*/ 66 w 311"/>
              <a:gd name="T85" fmla="*/ 330 h 387"/>
              <a:gd name="T86" fmla="*/ 79 w 311"/>
              <a:gd name="T87" fmla="*/ 344 h 387"/>
              <a:gd name="T88" fmla="*/ 66 w 311"/>
              <a:gd name="T89" fmla="*/ 357 h 387"/>
              <a:gd name="T90" fmla="*/ 99 w 311"/>
              <a:gd name="T91" fmla="*/ 213 h 387"/>
              <a:gd name="T92" fmla="*/ 19 w 311"/>
              <a:gd name="T93" fmla="*/ 182 h 387"/>
              <a:gd name="T94" fmla="*/ 2 w 311"/>
              <a:gd name="T95" fmla="*/ 159 h 387"/>
              <a:gd name="T96" fmla="*/ 1 w 311"/>
              <a:gd name="T97" fmla="*/ 227 h 387"/>
              <a:gd name="T98" fmla="*/ 25 w 311"/>
              <a:gd name="T99" fmla="*/ 258 h 387"/>
              <a:gd name="T100" fmla="*/ 79 w 311"/>
              <a:gd name="T101" fmla="*/ 279 h 387"/>
              <a:gd name="T102" fmla="*/ 155 w 311"/>
              <a:gd name="T103" fmla="*/ 288 h 387"/>
              <a:gd name="T104" fmla="*/ 218 w 311"/>
              <a:gd name="T105" fmla="*/ 283 h 387"/>
              <a:gd name="T106" fmla="*/ 277 w 311"/>
              <a:gd name="T107" fmla="*/ 263 h 387"/>
              <a:gd name="T108" fmla="*/ 307 w 311"/>
              <a:gd name="T109" fmla="*/ 234 h 387"/>
              <a:gd name="T110" fmla="*/ 310 w 311"/>
              <a:gd name="T111" fmla="*/ 163 h 387"/>
              <a:gd name="T112" fmla="*/ 298 w 311"/>
              <a:gd name="T113" fmla="*/ 176 h 387"/>
              <a:gd name="T114" fmla="*/ 237 w 311"/>
              <a:gd name="T115" fmla="*/ 207 h 387"/>
              <a:gd name="T116" fmla="*/ 66 w 311"/>
              <a:gd name="T117" fmla="*/ 255 h 387"/>
              <a:gd name="T118" fmla="*/ 53 w 311"/>
              <a:gd name="T119" fmla="*/ 241 h 387"/>
              <a:gd name="T120" fmla="*/ 66 w 311"/>
              <a:gd name="T121" fmla="*/ 228 h 387"/>
              <a:gd name="T122" fmla="*/ 79 w 311"/>
              <a:gd name="T123" fmla="*/ 241 h 387"/>
              <a:gd name="T124" fmla="*/ 66 w 311"/>
              <a:gd name="T125" fmla="*/ 2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387">
                <a:moveTo>
                  <a:pt x="155" y="0"/>
                </a:moveTo>
                <a:lnTo>
                  <a:pt x="155" y="0"/>
                </a:lnTo>
                <a:lnTo>
                  <a:pt x="138" y="1"/>
                </a:lnTo>
                <a:lnTo>
                  <a:pt x="122" y="1"/>
                </a:lnTo>
                <a:lnTo>
                  <a:pt x="107" y="4"/>
                </a:lnTo>
                <a:lnTo>
                  <a:pt x="93" y="6"/>
                </a:lnTo>
                <a:lnTo>
                  <a:pt x="79" y="8"/>
                </a:lnTo>
                <a:lnTo>
                  <a:pt x="66" y="12"/>
                </a:lnTo>
                <a:lnTo>
                  <a:pt x="54" y="15"/>
                </a:lnTo>
                <a:lnTo>
                  <a:pt x="43" y="20"/>
                </a:lnTo>
                <a:lnTo>
                  <a:pt x="34" y="25"/>
                </a:lnTo>
                <a:lnTo>
                  <a:pt x="25" y="31"/>
                </a:lnTo>
                <a:lnTo>
                  <a:pt x="18" y="37"/>
                </a:lnTo>
                <a:lnTo>
                  <a:pt x="12" y="42"/>
                </a:lnTo>
                <a:lnTo>
                  <a:pt x="7" y="48"/>
                </a:lnTo>
                <a:lnTo>
                  <a:pt x="4" y="55"/>
                </a:lnTo>
                <a:lnTo>
                  <a:pt x="1" y="61"/>
                </a:lnTo>
                <a:lnTo>
                  <a:pt x="0" y="68"/>
                </a:lnTo>
                <a:lnTo>
                  <a:pt x="0" y="120"/>
                </a:lnTo>
                <a:lnTo>
                  <a:pt x="0" y="120"/>
                </a:lnTo>
                <a:lnTo>
                  <a:pt x="1" y="127"/>
                </a:lnTo>
                <a:lnTo>
                  <a:pt x="4" y="134"/>
                </a:lnTo>
                <a:lnTo>
                  <a:pt x="7" y="140"/>
                </a:lnTo>
                <a:lnTo>
                  <a:pt x="12" y="147"/>
                </a:lnTo>
                <a:lnTo>
                  <a:pt x="18" y="153"/>
                </a:lnTo>
                <a:lnTo>
                  <a:pt x="25" y="157"/>
                </a:lnTo>
                <a:lnTo>
                  <a:pt x="34" y="163"/>
                </a:lnTo>
                <a:lnTo>
                  <a:pt x="43" y="168"/>
                </a:lnTo>
                <a:lnTo>
                  <a:pt x="54" y="173"/>
                </a:lnTo>
                <a:lnTo>
                  <a:pt x="66" y="176"/>
                </a:lnTo>
                <a:lnTo>
                  <a:pt x="79" y="180"/>
                </a:lnTo>
                <a:lnTo>
                  <a:pt x="93" y="182"/>
                </a:lnTo>
                <a:lnTo>
                  <a:pt x="107" y="184"/>
                </a:lnTo>
                <a:lnTo>
                  <a:pt x="122" y="187"/>
                </a:lnTo>
                <a:lnTo>
                  <a:pt x="138" y="188"/>
                </a:lnTo>
                <a:lnTo>
                  <a:pt x="155" y="188"/>
                </a:lnTo>
                <a:lnTo>
                  <a:pt x="155" y="188"/>
                </a:lnTo>
                <a:lnTo>
                  <a:pt x="173" y="188"/>
                </a:lnTo>
                <a:lnTo>
                  <a:pt x="188" y="187"/>
                </a:lnTo>
                <a:lnTo>
                  <a:pt x="204" y="184"/>
                </a:lnTo>
                <a:lnTo>
                  <a:pt x="218" y="182"/>
                </a:lnTo>
                <a:lnTo>
                  <a:pt x="232" y="180"/>
                </a:lnTo>
                <a:lnTo>
                  <a:pt x="245" y="176"/>
                </a:lnTo>
                <a:lnTo>
                  <a:pt x="257" y="173"/>
                </a:lnTo>
                <a:lnTo>
                  <a:pt x="268" y="168"/>
                </a:lnTo>
                <a:lnTo>
                  <a:pt x="277" y="163"/>
                </a:lnTo>
                <a:lnTo>
                  <a:pt x="286" y="157"/>
                </a:lnTo>
                <a:lnTo>
                  <a:pt x="293" y="153"/>
                </a:lnTo>
                <a:lnTo>
                  <a:pt x="299" y="147"/>
                </a:lnTo>
                <a:lnTo>
                  <a:pt x="304" y="140"/>
                </a:lnTo>
                <a:lnTo>
                  <a:pt x="307" y="134"/>
                </a:lnTo>
                <a:lnTo>
                  <a:pt x="310" y="127"/>
                </a:lnTo>
                <a:lnTo>
                  <a:pt x="311" y="120"/>
                </a:lnTo>
                <a:lnTo>
                  <a:pt x="311" y="68"/>
                </a:lnTo>
                <a:lnTo>
                  <a:pt x="311" y="68"/>
                </a:lnTo>
                <a:lnTo>
                  <a:pt x="310" y="61"/>
                </a:lnTo>
                <a:lnTo>
                  <a:pt x="307" y="55"/>
                </a:lnTo>
                <a:lnTo>
                  <a:pt x="304" y="48"/>
                </a:lnTo>
                <a:lnTo>
                  <a:pt x="299" y="42"/>
                </a:lnTo>
                <a:lnTo>
                  <a:pt x="293" y="37"/>
                </a:lnTo>
                <a:lnTo>
                  <a:pt x="286" y="31"/>
                </a:lnTo>
                <a:lnTo>
                  <a:pt x="277" y="25"/>
                </a:lnTo>
                <a:lnTo>
                  <a:pt x="268" y="20"/>
                </a:lnTo>
                <a:lnTo>
                  <a:pt x="257" y="15"/>
                </a:lnTo>
                <a:lnTo>
                  <a:pt x="245" y="12"/>
                </a:lnTo>
                <a:lnTo>
                  <a:pt x="232" y="8"/>
                </a:lnTo>
                <a:lnTo>
                  <a:pt x="218" y="6"/>
                </a:lnTo>
                <a:lnTo>
                  <a:pt x="204" y="4"/>
                </a:lnTo>
                <a:lnTo>
                  <a:pt x="188" y="1"/>
                </a:lnTo>
                <a:lnTo>
                  <a:pt x="173" y="1"/>
                </a:lnTo>
                <a:lnTo>
                  <a:pt x="155" y="0"/>
                </a:lnTo>
                <a:lnTo>
                  <a:pt x="155" y="0"/>
                </a:lnTo>
                <a:close/>
                <a:moveTo>
                  <a:pt x="66" y="154"/>
                </a:moveTo>
                <a:lnTo>
                  <a:pt x="66" y="154"/>
                </a:lnTo>
                <a:lnTo>
                  <a:pt x="61" y="153"/>
                </a:lnTo>
                <a:lnTo>
                  <a:pt x="56" y="149"/>
                </a:lnTo>
                <a:lnTo>
                  <a:pt x="54" y="146"/>
                </a:lnTo>
                <a:lnTo>
                  <a:pt x="53" y="140"/>
                </a:lnTo>
                <a:lnTo>
                  <a:pt x="53" y="140"/>
                </a:lnTo>
                <a:lnTo>
                  <a:pt x="54" y="135"/>
                </a:lnTo>
                <a:lnTo>
                  <a:pt x="56" y="132"/>
                </a:lnTo>
                <a:lnTo>
                  <a:pt x="61" y="128"/>
                </a:lnTo>
                <a:lnTo>
                  <a:pt x="66" y="127"/>
                </a:lnTo>
                <a:lnTo>
                  <a:pt x="66" y="127"/>
                </a:lnTo>
                <a:lnTo>
                  <a:pt x="70" y="128"/>
                </a:lnTo>
                <a:lnTo>
                  <a:pt x="75" y="132"/>
                </a:lnTo>
                <a:lnTo>
                  <a:pt x="77" y="135"/>
                </a:lnTo>
                <a:lnTo>
                  <a:pt x="79" y="140"/>
                </a:lnTo>
                <a:lnTo>
                  <a:pt x="79" y="140"/>
                </a:lnTo>
                <a:lnTo>
                  <a:pt x="77" y="146"/>
                </a:lnTo>
                <a:lnTo>
                  <a:pt x="75" y="149"/>
                </a:lnTo>
                <a:lnTo>
                  <a:pt x="70" y="153"/>
                </a:lnTo>
                <a:lnTo>
                  <a:pt x="66" y="154"/>
                </a:lnTo>
                <a:lnTo>
                  <a:pt x="66" y="154"/>
                </a:lnTo>
                <a:close/>
                <a:moveTo>
                  <a:pt x="155" y="121"/>
                </a:moveTo>
                <a:lnTo>
                  <a:pt x="155" y="121"/>
                </a:lnTo>
                <a:lnTo>
                  <a:pt x="129" y="121"/>
                </a:lnTo>
                <a:lnTo>
                  <a:pt x="104" y="118"/>
                </a:lnTo>
                <a:lnTo>
                  <a:pt x="81" y="112"/>
                </a:lnTo>
                <a:lnTo>
                  <a:pt x="61" y="106"/>
                </a:lnTo>
                <a:lnTo>
                  <a:pt x="42" y="96"/>
                </a:lnTo>
                <a:lnTo>
                  <a:pt x="26" y="87"/>
                </a:lnTo>
                <a:lnTo>
                  <a:pt x="13" y="76"/>
                </a:lnTo>
                <a:lnTo>
                  <a:pt x="7" y="69"/>
                </a:lnTo>
                <a:lnTo>
                  <a:pt x="2" y="64"/>
                </a:lnTo>
                <a:lnTo>
                  <a:pt x="2" y="64"/>
                </a:lnTo>
                <a:lnTo>
                  <a:pt x="15" y="74"/>
                </a:lnTo>
                <a:lnTo>
                  <a:pt x="29" y="85"/>
                </a:lnTo>
                <a:lnTo>
                  <a:pt x="46" y="93"/>
                </a:lnTo>
                <a:lnTo>
                  <a:pt x="65" y="100"/>
                </a:lnTo>
                <a:lnTo>
                  <a:pt x="85" y="106"/>
                </a:lnTo>
                <a:lnTo>
                  <a:pt x="107" y="110"/>
                </a:lnTo>
                <a:lnTo>
                  <a:pt x="130" y="113"/>
                </a:lnTo>
                <a:lnTo>
                  <a:pt x="155" y="114"/>
                </a:lnTo>
                <a:lnTo>
                  <a:pt x="155" y="114"/>
                </a:lnTo>
                <a:lnTo>
                  <a:pt x="181" y="113"/>
                </a:lnTo>
                <a:lnTo>
                  <a:pt x="204" y="110"/>
                </a:lnTo>
                <a:lnTo>
                  <a:pt x="227" y="106"/>
                </a:lnTo>
                <a:lnTo>
                  <a:pt x="246" y="100"/>
                </a:lnTo>
                <a:lnTo>
                  <a:pt x="265" y="93"/>
                </a:lnTo>
                <a:lnTo>
                  <a:pt x="282" y="85"/>
                </a:lnTo>
                <a:lnTo>
                  <a:pt x="296" y="74"/>
                </a:lnTo>
                <a:lnTo>
                  <a:pt x="309" y="64"/>
                </a:lnTo>
                <a:lnTo>
                  <a:pt x="309" y="64"/>
                </a:lnTo>
                <a:lnTo>
                  <a:pt x="304" y="69"/>
                </a:lnTo>
                <a:lnTo>
                  <a:pt x="298" y="76"/>
                </a:lnTo>
                <a:lnTo>
                  <a:pt x="285" y="87"/>
                </a:lnTo>
                <a:lnTo>
                  <a:pt x="269" y="96"/>
                </a:lnTo>
                <a:lnTo>
                  <a:pt x="250" y="106"/>
                </a:lnTo>
                <a:lnTo>
                  <a:pt x="230" y="112"/>
                </a:lnTo>
                <a:lnTo>
                  <a:pt x="207" y="118"/>
                </a:lnTo>
                <a:lnTo>
                  <a:pt x="182" y="121"/>
                </a:lnTo>
                <a:lnTo>
                  <a:pt x="155" y="121"/>
                </a:lnTo>
                <a:lnTo>
                  <a:pt x="155" y="121"/>
                </a:lnTo>
                <a:close/>
                <a:moveTo>
                  <a:pt x="155" y="317"/>
                </a:moveTo>
                <a:lnTo>
                  <a:pt x="155" y="317"/>
                </a:lnTo>
                <a:lnTo>
                  <a:pt x="126" y="316"/>
                </a:lnTo>
                <a:lnTo>
                  <a:pt x="97" y="312"/>
                </a:lnTo>
                <a:lnTo>
                  <a:pt x="73" y="308"/>
                </a:lnTo>
                <a:lnTo>
                  <a:pt x="52" y="301"/>
                </a:lnTo>
                <a:lnTo>
                  <a:pt x="42" y="296"/>
                </a:lnTo>
                <a:lnTo>
                  <a:pt x="33" y="291"/>
                </a:lnTo>
                <a:lnTo>
                  <a:pt x="26" y="286"/>
                </a:lnTo>
                <a:lnTo>
                  <a:pt x="19" y="282"/>
                </a:lnTo>
                <a:lnTo>
                  <a:pt x="13" y="276"/>
                </a:lnTo>
                <a:lnTo>
                  <a:pt x="8" y="270"/>
                </a:lnTo>
                <a:lnTo>
                  <a:pt x="5" y="264"/>
                </a:lnTo>
                <a:lnTo>
                  <a:pt x="2" y="258"/>
                </a:lnTo>
                <a:lnTo>
                  <a:pt x="2" y="258"/>
                </a:lnTo>
                <a:lnTo>
                  <a:pt x="0" y="263"/>
                </a:lnTo>
                <a:lnTo>
                  <a:pt x="0" y="269"/>
                </a:lnTo>
                <a:lnTo>
                  <a:pt x="0" y="319"/>
                </a:lnTo>
                <a:lnTo>
                  <a:pt x="0" y="319"/>
                </a:lnTo>
                <a:lnTo>
                  <a:pt x="1" y="326"/>
                </a:lnTo>
                <a:lnTo>
                  <a:pt x="4" y="333"/>
                </a:lnTo>
                <a:lnTo>
                  <a:pt x="7" y="340"/>
                </a:lnTo>
                <a:lnTo>
                  <a:pt x="12" y="346"/>
                </a:lnTo>
                <a:lnTo>
                  <a:pt x="18" y="352"/>
                </a:lnTo>
                <a:lnTo>
                  <a:pt x="25" y="358"/>
                </a:lnTo>
                <a:lnTo>
                  <a:pt x="34" y="363"/>
                </a:lnTo>
                <a:lnTo>
                  <a:pt x="43" y="367"/>
                </a:lnTo>
                <a:lnTo>
                  <a:pt x="54" y="372"/>
                </a:lnTo>
                <a:lnTo>
                  <a:pt x="66" y="376"/>
                </a:lnTo>
                <a:lnTo>
                  <a:pt x="79" y="379"/>
                </a:lnTo>
                <a:lnTo>
                  <a:pt x="93" y="383"/>
                </a:lnTo>
                <a:lnTo>
                  <a:pt x="107" y="385"/>
                </a:lnTo>
                <a:lnTo>
                  <a:pt x="122" y="386"/>
                </a:lnTo>
                <a:lnTo>
                  <a:pt x="138" y="387"/>
                </a:lnTo>
                <a:lnTo>
                  <a:pt x="155" y="387"/>
                </a:lnTo>
                <a:lnTo>
                  <a:pt x="155" y="387"/>
                </a:lnTo>
                <a:lnTo>
                  <a:pt x="173" y="387"/>
                </a:lnTo>
                <a:lnTo>
                  <a:pt x="188" y="386"/>
                </a:lnTo>
                <a:lnTo>
                  <a:pt x="204" y="385"/>
                </a:lnTo>
                <a:lnTo>
                  <a:pt x="218" y="383"/>
                </a:lnTo>
                <a:lnTo>
                  <a:pt x="232" y="379"/>
                </a:lnTo>
                <a:lnTo>
                  <a:pt x="245" y="376"/>
                </a:lnTo>
                <a:lnTo>
                  <a:pt x="257" y="372"/>
                </a:lnTo>
                <a:lnTo>
                  <a:pt x="268" y="367"/>
                </a:lnTo>
                <a:lnTo>
                  <a:pt x="277" y="363"/>
                </a:lnTo>
                <a:lnTo>
                  <a:pt x="286" y="358"/>
                </a:lnTo>
                <a:lnTo>
                  <a:pt x="293" y="352"/>
                </a:lnTo>
                <a:lnTo>
                  <a:pt x="299" y="346"/>
                </a:lnTo>
                <a:lnTo>
                  <a:pt x="304" y="340"/>
                </a:lnTo>
                <a:lnTo>
                  <a:pt x="307" y="333"/>
                </a:lnTo>
                <a:lnTo>
                  <a:pt x="310" y="326"/>
                </a:lnTo>
                <a:lnTo>
                  <a:pt x="311" y="319"/>
                </a:lnTo>
                <a:lnTo>
                  <a:pt x="311" y="269"/>
                </a:lnTo>
                <a:lnTo>
                  <a:pt x="311" y="269"/>
                </a:lnTo>
                <a:lnTo>
                  <a:pt x="311" y="263"/>
                </a:lnTo>
                <a:lnTo>
                  <a:pt x="309" y="258"/>
                </a:lnTo>
                <a:lnTo>
                  <a:pt x="309" y="258"/>
                </a:lnTo>
                <a:lnTo>
                  <a:pt x="306" y="264"/>
                </a:lnTo>
                <a:lnTo>
                  <a:pt x="303" y="270"/>
                </a:lnTo>
                <a:lnTo>
                  <a:pt x="298" y="276"/>
                </a:lnTo>
                <a:lnTo>
                  <a:pt x="292" y="282"/>
                </a:lnTo>
                <a:lnTo>
                  <a:pt x="285" y="286"/>
                </a:lnTo>
                <a:lnTo>
                  <a:pt x="278" y="291"/>
                </a:lnTo>
                <a:lnTo>
                  <a:pt x="269" y="296"/>
                </a:lnTo>
                <a:lnTo>
                  <a:pt x="259" y="301"/>
                </a:lnTo>
                <a:lnTo>
                  <a:pt x="238" y="308"/>
                </a:lnTo>
                <a:lnTo>
                  <a:pt x="214" y="312"/>
                </a:lnTo>
                <a:lnTo>
                  <a:pt x="185" y="316"/>
                </a:lnTo>
                <a:lnTo>
                  <a:pt x="155" y="317"/>
                </a:lnTo>
                <a:lnTo>
                  <a:pt x="155" y="317"/>
                </a:lnTo>
                <a:close/>
                <a:moveTo>
                  <a:pt x="66" y="357"/>
                </a:moveTo>
                <a:lnTo>
                  <a:pt x="66" y="357"/>
                </a:lnTo>
                <a:lnTo>
                  <a:pt x="61" y="356"/>
                </a:lnTo>
                <a:lnTo>
                  <a:pt x="56" y="352"/>
                </a:lnTo>
                <a:lnTo>
                  <a:pt x="54" y="349"/>
                </a:lnTo>
                <a:lnTo>
                  <a:pt x="53" y="344"/>
                </a:lnTo>
                <a:lnTo>
                  <a:pt x="53" y="344"/>
                </a:lnTo>
                <a:lnTo>
                  <a:pt x="54" y="338"/>
                </a:lnTo>
                <a:lnTo>
                  <a:pt x="56" y="335"/>
                </a:lnTo>
                <a:lnTo>
                  <a:pt x="61" y="331"/>
                </a:lnTo>
                <a:lnTo>
                  <a:pt x="66" y="330"/>
                </a:lnTo>
                <a:lnTo>
                  <a:pt x="66" y="330"/>
                </a:lnTo>
                <a:lnTo>
                  <a:pt x="70" y="331"/>
                </a:lnTo>
                <a:lnTo>
                  <a:pt x="75" y="335"/>
                </a:lnTo>
                <a:lnTo>
                  <a:pt x="77" y="338"/>
                </a:lnTo>
                <a:lnTo>
                  <a:pt x="79" y="344"/>
                </a:lnTo>
                <a:lnTo>
                  <a:pt x="79" y="344"/>
                </a:lnTo>
                <a:lnTo>
                  <a:pt x="77" y="349"/>
                </a:lnTo>
                <a:lnTo>
                  <a:pt x="75" y="352"/>
                </a:lnTo>
                <a:lnTo>
                  <a:pt x="70" y="356"/>
                </a:lnTo>
                <a:lnTo>
                  <a:pt x="66" y="357"/>
                </a:lnTo>
                <a:lnTo>
                  <a:pt x="66" y="357"/>
                </a:lnTo>
                <a:close/>
                <a:moveTo>
                  <a:pt x="155" y="217"/>
                </a:moveTo>
                <a:lnTo>
                  <a:pt x="155" y="217"/>
                </a:lnTo>
                <a:lnTo>
                  <a:pt x="126" y="216"/>
                </a:lnTo>
                <a:lnTo>
                  <a:pt x="99" y="213"/>
                </a:lnTo>
                <a:lnTo>
                  <a:pt x="74" y="207"/>
                </a:lnTo>
                <a:lnTo>
                  <a:pt x="52" y="200"/>
                </a:lnTo>
                <a:lnTo>
                  <a:pt x="34" y="191"/>
                </a:lnTo>
                <a:lnTo>
                  <a:pt x="26" y="187"/>
                </a:lnTo>
                <a:lnTo>
                  <a:pt x="19" y="182"/>
                </a:lnTo>
                <a:lnTo>
                  <a:pt x="13" y="176"/>
                </a:lnTo>
                <a:lnTo>
                  <a:pt x="8" y="170"/>
                </a:lnTo>
                <a:lnTo>
                  <a:pt x="5" y="164"/>
                </a:lnTo>
                <a:lnTo>
                  <a:pt x="2" y="159"/>
                </a:lnTo>
                <a:lnTo>
                  <a:pt x="2" y="159"/>
                </a:lnTo>
                <a:lnTo>
                  <a:pt x="0" y="163"/>
                </a:lnTo>
                <a:lnTo>
                  <a:pt x="0" y="168"/>
                </a:lnTo>
                <a:lnTo>
                  <a:pt x="0" y="220"/>
                </a:lnTo>
                <a:lnTo>
                  <a:pt x="0" y="220"/>
                </a:lnTo>
                <a:lnTo>
                  <a:pt x="1" y="227"/>
                </a:lnTo>
                <a:lnTo>
                  <a:pt x="4" y="234"/>
                </a:lnTo>
                <a:lnTo>
                  <a:pt x="7" y="240"/>
                </a:lnTo>
                <a:lnTo>
                  <a:pt x="12" y="247"/>
                </a:lnTo>
                <a:lnTo>
                  <a:pt x="18" y="252"/>
                </a:lnTo>
                <a:lnTo>
                  <a:pt x="25" y="258"/>
                </a:lnTo>
                <a:lnTo>
                  <a:pt x="34" y="263"/>
                </a:lnTo>
                <a:lnTo>
                  <a:pt x="43" y="268"/>
                </a:lnTo>
                <a:lnTo>
                  <a:pt x="54" y="272"/>
                </a:lnTo>
                <a:lnTo>
                  <a:pt x="66" y="276"/>
                </a:lnTo>
                <a:lnTo>
                  <a:pt x="79" y="279"/>
                </a:lnTo>
                <a:lnTo>
                  <a:pt x="93" y="283"/>
                </a:lnTo>
                <a:lnTo>
                  <a:pt x="107" y="285"/>
                </a:lnTo>
                <a:lnTo>
                  <a:pt x="122" y="286"/>
                </a:lnTo>
                <a:lnTo>
                  <a:pt x="138" y="288"/>
                </a:lnTo>
                <a:lnTo>
                  <a:pt x="155" y="288"/>
                </a:lnTo>
                <a:lnTo>
                  <a:pt x="155" y="288"/>
                </a:lnTo>
                <a:lnTo>
                  <a:pt x="173" y="288"/>
                </a:lnTo>
                <a:lnTo>
                  <a:pt x="188" y="286"/>
                </a:lnTo>
                <a:lnTo>
                  <a:pt x="204" y="285"/>
                </a:lnTo>
                <a:lnTo>
                  <a:pt x="218" y="283"/>
                </a:lnTo>
                <a:lnTo>
                  <a:pt x="232" y="279"/>
                </a:lnTo>
                <a:lnTo>
                  <a:pt x="245" y="276"/>
                </a:lnTo>
                <a:lnTo>
                  <a:pt x="257" y="272"/>
                </a:lnTo>
                <a:lnTo>
                  <a:pt x="268" y="268"/>
                </a:lnTo>
                <a:lnTo>
                  <a:pt x="277" y="263"/>
                </a:lnTo>
                <a:lnTo>
                  <a:pt x="286" y="258"/>
                </a:lnTo>
                <a:lnTo>
                  <a:pt x="293" y="252"/>
                </a:lnTo>
                <a:lnTo>
                  <a:pt x="299" y="247"/>
                </a:lnTo>
                <a:lnTo>
                  <a:pt x="304" y="240"/>
                </a:lnTo>
                <a:lnTo>
                  <a:pt x="307" y="234"/>
                </a:lnTo>
                <a:lnTo>
                  <a:pt x="310" y="227"/>
                </a:lnTo>
                <a:lnTo>
                  <a:pt x="311" y="220"/>
                </a:lnTo>
                <a:lnTo>
                  <a:pt x="311" y="168"/>
                </a:lnTo>
                <a:lnTo>
                  <a:pt x="311" y="168"/>
                </a:lnTo>
                <a:lnTo>
                  <a:pt x="310" y="163"/>
                </a:lnTo>
                <a:lnTo>
                  <a:pt x="309" y="159"/>
                </a:lnTo>
                <a:lnTo>
                  <a:pt x="309" y="159"/>
                </a:lnTo>
                <a:lnTo>
                  <a:pt x="306" y="164"/>
                </a:lnTo>
                <a:lnTo>
                  <a:pt x="303" y="170"/>
                </a:lnTo>
                <a:lnTo>
                  <a:pt x="298" y="176"/>
                </a:lnTo>
                <a:lnTo>
                  <a:pt x="292" y="182"/>
                </a:lnTo>
                <a:lnTo>
                  <a:pt x="285" y="187"/>
                </a:lnTo>
                <a:lnTo>
                  <a:pt x="277" y="191"/>
                </a:lnTo>
                <a:lnTo>
                  <a:pt x="259" y="200"/>
                </a:lnTo>
                <a:lnTo>
                  <a:pt x="237" y="207"/>
                </a:lnTo>
                <a:lnTo>
                  <a:pt x="212" y="213"/>
                </a:lnTo>
                <a:lnTo>
                  <a:pt x="185" y="216"/>
                </a:lnTo>
                <a:lnTo>
                  <a:pt x="155" y="217"/>
                </a:lnTo>
                <a:lnTo>
                  <a:pt x="155" y="217"/>
                </a:lnTo>
                <a:close/>
                <a:moveTo>
                  <a:pt x="66" y="255"/>
                </a:moveTo>
                <a:lnTo>
                  <a:pt x="66" y="255"/>
                </a:lnTo>
                <a:lnTo>
                  <a:pt x="61" y="254"/>
                </a:lnTo>
                <a:lnTo>
                  <a:pt x="56" y="250"/>
                </a:lnTo>
                <a:lnTo>
                  <a:pt x="54" y="247"/>
                </a:lnTo>
                <a:lnTo>
                  <a:pt x="53" y="241"/>
                </a:lnTo>
                <a:lnTo>
                  <a:pt x="53" y="241"/>
                </a:lnTo>
                <a:lnTo>
                  <a:pt x="54" y="236"/>
                </a:lnTo>
                <a:lnTo>
                  <a:pt x="56" y="233"/>
                </a:lnTo>
                <a:lnTo>
                  <a:pt x="61" y="229"/>
                </a:lnTo>
                <a:lnTo>
                  <a:pt x="66" y="228"/>
                </a:lnTo>
                <a:lnTo>
                  <a:pt x="66" y="228"/>
                </a:lnTo>
                <a:lnTo>
                  <a:pt x="70" y="229"/>
                </a:lnTo>
                <a:lnTo>
                  <a:pt x="75" y="233"/>
                </a:lnTo>
                <a:lnTo>
                  <a:pt x="77" y="236"/>
                </a:lnTo>
                <a:lnTo>
                  <a:pt x="79" y="241"/>
                </a:lnTo>
                <a:lnTo>
                  <a:pt x="79" y="241"/>
                </a:lnTo>
                <a:lnTo>
                  <a:pt x="77" y="247"/>
                </a:lnTo>
                <a:lnTo>
                  <a:pt x="75" y="250"/>
                </a:lnTo>
                <a:lnTo>
                  <a:pt x="70" y="254"/>
                </a:lnTo>
                <a:lnTo>
                  <a:pt x="66" y="255"/>
                </a:lnTo>
                <a:lnTo>
                  <a:pt x="66" y="255"/>
                </a:lnTo>
                <a:close/>
              </a:path>
            </a:pathLst>
          </a:custGeom>
          <a:solidFill>
            <a:srgbClr val="33CA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600">
              <a:latin typeface="Arial" panose="020B0604020202020204" pitchFamily="34" charset="0"/>
              <a:ea typeface="微软雅黑" pitchFamily="34" charset="-122"/>
              <a:cs typeface="Arial" panose="020B0604020202020204" pitchFamily="34" charset="0"/>
            </a:endParaRPr>
          </a:p>
        </p:txBody>
      </p:sp>
      <p:sp>
        <p:nvSpPr>
          <p:cNvPr id="100" name="矩形 99"/>
          <p:cNvSpPr/>
          <p:nvPr/>
        </p:nvSpPr>
        <p:spPr>
          <a:xfrm>
            <a:off x="677222" y="4686924"/>
            <a:ext cx="1305597" cy="217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a:r>
              <a:rPr lang="en-US" altLang="zh-CN" sz="1000">
                <a:solidFill>
                  <a:schemeClr val="tx1"/>
                </a:solidFill>
                <a:latin typeface="Arial" panose="020B0604020202020204" pitchFamily="34" charset="0"/>
                <a:ea typeface="微软雅黑" pitchFamily="34" charset="-122"/>
                <a:cs typeface="Arial" panose="020B0604020202020204" pitchFamily="34" charset="0"/>
              </a:rPr>
              <a:t>DevOps</a:t>
            </a:r>
            <a:endParaRPr lang="zh-CN" altLang="en-US" sz="10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101" name="矩形 100"/>
          <p:cNvSpPr/>
          <p:nvPr/>
        </p:nvSpPr>
        <p:spPr>
          <a:xfrm>
            <a:off x="1951986" y="4715197"/>
            <a:ext cx="894704" cy="16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a:r>
              <a:rPr lang="en-US" altLang="zh-CN" sz="1000">
                <a:solidFill>
                  <a:schemeClr val="tx1"/>
                </a:solidFill>
                <a:latin typeface="Arial" panose="020B0604020202020204" pitchFamily="34" charset="0"/>
                <a:ea typeface="微软雅黑" pitchFamily="34" charset="-122"/>
                <a:cs typeface="Arial" panose="020B0604020202020204" pitchFamily="34" charset="0"/>
              </a:rPr>
              <a:t>Production</a:t>
            </a:r>
            <a:endParaRPr lang="zh-CN" altLang="en-US" sz="10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102" name="矩形 101"/>
          <p:cNvSpPr/>
          <p:nvPr/>
        </p:nvSpPr>
        <p:spPr>
          <a:xfrm>
            <a:off x="3057463" y="4689937"/>
            <a:ext cx="846252" cy="211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a:r>
              <a:rPr lang="en-US" altLang="zh-CN" sz="1000">
                <a:solidFill>
                  <a:schemeClr val="tx1"/>
                </a:solidFill>
                <a:latin typeface="Arial" panose="020B0604020202020204" pitchFamily="34" charset="0"/>
                <a:ea typeface="微软雅黑" pitchFamily="34" charset="-122"/>
                <a:cs typeface="Arial" panose="020B0604020202020204" pitchFamily="34" charset="0"/>
              </a:rPr>
              <a:t>Backup</a:t>
            </a:r>
            <a:endParaRPr lang="zh-CN" altLang="en-US" sz="10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103" name="矩形 102"/>
          <p:cNvSpPr/>
          <p:nvPr/>
        </p:nvSpPr>
        <p:spPr>
          <a:xfrm>
            <a:off x="4248353" y="4718978"/>
            <a:ext cx="500496" cy="153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03"/>
            <a:r>
              <a:rPr lang="en-US" altLang="zh-CN" sz="1000">
                <a:solidFill>
                  <a:schemeClr val="tx1"/>
                </a:solidFill>
                <a:latin typeface="Arial" panose="020B0604020202020204" pitchFamily="34" charset="0"/>
                <a:ea typeface="微软雅黑" pitchFamily="34" charset="-122"/>
                <a:cs typeface="Arial" panose="020B0604020202020204" pitchFamily="34" charset="0"/>
              </a:rPr>
              <a:t>DB</a:t>
            </a:r>
            <a:endParaRPr lang="zh-CN" altLang="en-US" sz="1000">
              <a:solidFill>
                <a:schemeClr val="tx1"/>
              </a:solidFill>
              <a:latin typeface="Arial" panose="020B0604020202020204" pitchFamily="34" charset="0"/>
              <a:ea typeface="微软雅黑" pitchFamily="34" charset="-122"/>
              <a:cs typeface="Arial" panose="020B0604020202020204" pitchFamily="34" charset="0"/>
            </a:endParaRPr>
          </a:p>
        </p:txBody>
      </p:sp>
      <p:sp>
        <p:nvSpPr>
          <p:cNvPr id="104" name="矩形 103"/>
          <p:cNvSpPr/>
          <p:nvPr/>
        </p:nvSpPr>
        <p:spPr>
          <a:xfrm>
            <a:off x="651323" y="4737212"/>
            <a:ext cx="4603272" cy="560418"/>
          </a:xfrm>
          <a:prstGeom prst="rect">
            <a:avLst/>
          </a:prstGeom>
          <a:noFill/>
          <a:ln w="6350">
            <a:solidFill>
              <a:srgbClr val="33CA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106" name="TextBox 67"/>
          <p:cNvSpPr txBox="1"/>
          <p:nvPr/>
        </p:nvSpPr>
        <p:spPr>
          <a:xfrm>
            <a:off x="2594437" y="5135960"/>
            <a:ext cx="692322" cy="169233"/>
          </a:xfrm>
          <a:prstGeom prst="rect">
            <a:avLst/>
          </a:prstGeom>
          <a:noFill/>
        </p:spPr>
        <p:txBody>
          <a:bodyPr wrap="square" lIns="0" tIns="0" rIns="0" bIns="0" rtlCol="0">
            <a:spAutoFit/>
          </a:bodyPr>
          <a:lstStyle/>
          <a:p>
            <a:pPr algn="ctr" defTabSz="1083517">
              <a:defRPr/>
            </a:pPr>
            <a:r>
              <a:rPr kumimoji="1" lang="en-US" altLang="zh-CN" sz="1100" b="1" kern="0">
                <a:latin typeface="Arial" panose="020B0604020202020204" pitchFamily="34" charset="0"/>
                <a:ea typeface="微软雅黑" pitchFamily="34" charset="-122"/>
                <a:cs typeface="Arial" panose="020B0604020202020204" pitchFamily="34" charset="0"/>
              </a:rPr>
              <a:t>CDM</a:t>
            </a:r>
          </a:p>
        </p:txBody>
      </p:sp>
      <p:sp>
        <p:nvSpPr>
          <p:cNvPr id="107" name="矩形 106"/>
          <p:cNvSpPr/>
          <p:nvPr/>
        </p:nvSpPr>
        <p:spPr>
          <a:xfrm>
            <a:off x="489322" y="4564045"/>
            <a:ext cx="4849777" cy="1640037"/>
          </a:xfrm>
          <a:prstGeom prst="rect">
            <a:avLst/>
          </a:prstGeom>
          <a:noFill/>
          <a:ln w="3175">
            <a:solidFill>
              <a:schemeClr val="accent5">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微软雅黑" pitchFamily="34" charset="-122"/>
              <a:cs typeface="Arial" panose="020B0604020202020204" pitchFamily="34" charset="0"/>
            </a:endParaRPr>
          </a:p>
        </p:txBody>
      </p:sp>
      <p:sp>
        <p:nvSpPr>
          <p:cNvPr id="108" name="矩形 107"/>
          <p:cNvSpPr/>
          <p:nvPr/>
        </p:nvSpPr>
        <p:spPr>
          <a:xfrm>
            <a:off x="444458" y="4513279"/>
            <a:ext cx="1818126" cy="246221"/>
          </a:xfrm>
          <a:prstGeom prst="rect">
            <a:avLst/>
          </a:prstGeom>
        </p:spPr>
        <p:txBody>
          <a:bodyPr wrap="none" anchor="ctr">
            <a:spAutoFit/>
          </a:bodyPr>
          <a:lstStyle/>
          <a:p>
            <a:r>
              <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rPr>
              <a:t> </a:t>
            </a:r>
            <a:r>
              <a:rPr lang="en-US" altLang="zh-CN" sz="1000" b="1">
                <a:solidFill>
                  <a:schemeClr val="accent1">
                    <a:lumMod val="50000"/>
                  </a:schemeClr>
                </a:solidFill>
                <a:latin typeface="Arial" panose="020B0604020202020204" pitchFamily="34" charset="0"/>
                <a:ea typeface="微软雅黑" pitchFamily="34" charset="-122"/>
                <a:cs typeface="Arial" panose="020B0604020202020204" pitchFamily="34" charset="0"/>
              </a:rPr>
              <a:t>5 Converged management</a:t>
            </a:r>
            <a:endParaRPr lang="zh-CN" altLang="en-US" sz="1000" b="1">
              <a:solidFill>
                <a:schemeClr val="accent1">
                  <a:lumMod val="50000"/>
                </a:schemeClr>
              </a:solidFill>
              <a:latin typeface="Arial" panose="020B0604020202020204" pitchFamily="34" charset="0"/>
              <a:ea typeface="微软雅黑" pitchFamily="34" charset="-122"/>
              <a:cs typeface="Arial" panose="020B0604020202020204" pitchFamily="34" charset="0"/>
            </a:endParaRPr>
          </a:p>
        </p:txBody>
      </p:sp>
      <p:sp>
        <p:nvSpPr>
          <p:cNvPr id="110" name="1169784300"/>
          <p:cNvSpPr/>
          <p:nvPr/>
        </p:nvSpPr>
        <p:spPr>
          <a:xfrm>
            <a:off x="6424476" y="1525567"/>
            <a:ext cx="5571490" cy="1412374"/>
          </a:xfrm>
          <a:prstGeom prst="rect">
            <a:avLst/>
          </a:prstGeom>
        </p:spPr>
        <p:txBody>
          <a:bodyPr wrap="square">
            <a:spAutoFit/>
          </a:bodyPr>
          <a:lstStyle/>
          <a:p>
            <a:pPr lvl="0">
              <a:lnSpc>
                <a:spcPct val="125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1: Elastic EC</a:t>
            </a:r>
          </a:p>
          <a:p>
            <a:pPr lvl="0">
              <a:lnSpc>
                <a:spcPct val="125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2: Global Adaptive Deduplication &amp; Compression </a:t>
            </a:r>
          </a:p>
          <a:p>
            <a:pPr lvl="0">
              <a:lnSpc>
                <a:spcPct val="125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3: </a:t>
            </a:r>
            <a:r>
              <a:rPr kumimoji="1" lang="en-US" altLang="zh-CN" sz="1400" b="1" kern="0" err="1">
                <a:solidFill>
                  <a:schemeClr val="bg2">
                    <a:lumMod val="50000"/>
                  </a:schemeClr>
                </a:solidFill>
                <a:latin typeface="+mj-lt"/>
                <a:ea typeface="微软雅黑" pitchFamily="34" charset="-122"/>
                <a:cs typeface="Arial" panose="020B0604020202020204" pitchFamily="34" charset="0"/>
              </a:rPr>
              <a:t>FlashLink</a:t>
            </a:r>
            <a:r>
              <a:rPr kumimoji="1" lang="zh-CN" altLang="en-US" sz="1400" b="1" kern="0">
                <a:solidFill>
                  <a:schemeClr val="bg2">
                    <a:lumMod val="50000"/>
                  </a:schemeClr>
                </a:solidFill>
                <a:latin typeface="+mj-lt"/>
                <a:ea typeface="微软雅黑" pitchFamily="34" charset="-122"/>
                <a:cs typeface="Arial" panose="020B0604020202020204" pitchFamily="34" charset="0"/>
              </a:rPr>
              <a:t> </a:t>
            </a:r>
            <a:r>
              <a:rPr kumimoji="1" lang="en-US" altLang="zh-CN" sz="1400" b="1" kern="0">
                <a:solidFill>
                  <a:schemeClr val="bg2">
                    <a:lumMod val="50000"/>
                  </a:schemeClr>
                </a:solidFill>
                <a:latin typeface="+mj-lt"/>
                <a:ea typeface="微软雅黑" pitchFamily="34" charset="-122"/>
                <a:cs typeface="Arial" panose="020B0604020202020204" pitchFamily="34" charset="0"/>
              </a:rPr>
              <a:t>Acceleration</a:t>
            </a:r>
          </a:p>
          <a:p>
            <a:pPr>
              <a:lnSpc>
                <a:spcPct val="125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4: Across-AZ EC/</a:t>
            </a:r>
            <a:r>
              <a:rPr kumimoji="1" lang="en-US" altLang="zh-CN" sz="1400" b="1" kern="0" err="1">
                <a:solidFill>
                  <a:schemeClr val="bg2">
                    <a:lumMod val="50000"/>
                  </a:schemeClr>
                </a:solidFill>
                <a:latin typeface="+mj-lt"/>
                <a:ea typeface="微软雅黑" pitchFamily="34" charset="-122"/>
                <a:cs typeface="Arial" panose="020B0604020202020204" pitchFamily="34" charset="0"/>
              </a:rPr>
              <a:t>HyperMetro</a:t>
            </a:r>
            <a:endParaRPr lang="en-US" altLang="zh-CN" sz="1400" b="1">
              <a:solidFill>
                <a:schemeClr val="bg2">
                  <a:lumMod val="50000"/>
                </a:schemeClr>
              </a:solidFill>
              <a:latin typeface="+mj-lt"/>
              <a:ea typeface="Microsoft YaHei" panose="020B0503020204020204" pitchFamily="34" charset="-122"/>
              <a:cs typeface="Arial" panose="020B0604020202020204" pitchFamily="34" charset="0"/>
            </a:endParaRPr>
          </a:p>
          <a:p>
            <a:pPr>
              <a:lnSpc>
                <a:spcPct val="125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5: Free Data Flow Across Clouds</a:t>
            </a:r>
            <a:endParaRPr lang="en-US" altLang="zh-CN" sz="1400" b="1">
              <a:solidFill>
                <a:schemeClr val="bg2">
                  <a:lumMod val="50000"/>
                </a:schemeClr>
              </a:solidFill>
              <a:latin typeface="+mj-lt"/>
              <a:ea typeface="Microsoft YaHei" panose="020B0503020204020204" pitchFamily="34" charset="-122"/>
              <a:cs typeface="Arial" panose="020B0604020202020204" pitchFamily="34" charset="0"/>
            </a:endParaRPr>
          </a:p>
        </p:txBody>
      </p:sp>
      <p:sp>
        <p:nvSpPr>
          <p:cNvPr id="115" name="123626536"/>
          <p:cNvSpPr/>
          <p:nvPr/>
        </p:nvSpPr>
        <p:spPr>
          <a:xfrm>
            <a:off x="6379356" y="3257355"/>
            <a:ext cx="5404238" cy="375552"/>
          </a:xfrm>
          <a:prstGeom prst="rect">
            <a:avLst/>
          </a:prstGeom>
        </p:spPr>
        <p:txBody>
          <a:bodyPr wrap="square">
            <a:spAutoFit/>
          </a:bodyPr>
          <a:lstStyle/>
          <a:p>
            <a:pPr indent="-228531" defTabSz="1083517">
              <a:lnSpc>
                <a:spcPct val="150000"/>
              </a:lnSpc>
              <a:defRPr/>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6: Ever-New Storage, No Data Migration</a:t>
            </a:r>
          </a:p>
        </p:txBody>
      </p:sp>
      <p:sp>
        <p:nvSpPr>
          <p:cNvPr id="116" name="52808976"/>
          <p:cNvSpPr/>
          <p:nvPr/>
        </p:nvSpPr>
        <p:spPr>
          <a:xfrm>
            <a:off x="6380804" y="5072821"/>
            <a:ext cx="5615162" cy="698717"/>
          </a:xfrm>
          <a:prstGeom prst="rect">
            <a:avLst/>
          </a:prstGeom>
        </p:spPr>
        <p:txBody>
          <a:bodyPr wrap="square">
            <a:spAutoFit/>
          </a:bodyPr>
          <a:lstStyle/>
          <a:p>
            <a:pPr indent="-228531" fontAlgn="base">
              <a:lnSpc>
                <a:spcPct val="150000"/>
              </a:lnSpc>
              <a:spcBef>
                <a:spcPct val="0"/>
              </a:spcBef>
              <a:spcAft>
                <a:spcPct val="0"/>
              </a:spcAft>
            </a:pPr>
            <a:r>
              <a:rPr kumimoji="1" lang="en-US" altLang="zh-CN" sz="1400" b="1" kern="0">
                <a:solidFill>
                  <a:schemeClr val="bg2">
                    <a:lumMod val="50000"/>
                  </a:schemeClr>
                </a:solidFill>
                <a:latin typeface="+mj-lt"/>
                <a:ea typeface="微软雅黑" pitchFamily="34" charset="-122"/>
                <a:cs typeface="Arial" panose="020B0604020202020204" pitchFamily="34" charset="0"/>
              </a:rPr>
              <a:t>Key point 7: Intelligent Operations and Maintenance and Data Lifecycle Management </a:t>
            </a:r>
          </a:p>
        </p:txBody>
      </p:sp>
      <p:sp>
        <p:nvSpPr>
          <p:cNvPr id="141" name="标题 1"/>
          <p:cNvSpPr txBox="1">
            <a:spLocks/>
          </p:cNvSpPr>
          <p:nvPr/>
        </p:nvSpPr>
        <p:spPr>
          <a:xfrm>
            <a:off x="43044" y="202614"/>
            <a:ext cx="12317243" cy="620550"/>
          </a:xfrm>
          <a:prstGeom prst="rect">
            <a:avLst/>
          </a:prstGeom>
        </p:spPr>
        <p:txBody>
          <a:bodyPr vert="horz" lIns="91389" tIns="45693" rIns="91389" bIns="45693" rtlCol="0" anchor="ctr">
            <a:normAutofit/>
          </a:bodyPr>
          <a:lstStyle/>
          <a:p>
            <a:pPr defTabSz="913853">
              <a:spcBef>
                <a:spcPct val="0"/>
              </a:spcBef>
              <a:defRPr/>
            </a:pPr>
            <a:r>
              <a:rPr lang="en-US" altLang="zh-CN" sz="2800" err="1">
                <a:latin typeface="Arial" panose="020B0604020202020204" pitchFamily="34" charset="0"/>
                <a:ea typeface="微软雅黑" pitchFamily="34" charset="-122"/>
                <a:cs typeface="Arial" panose="020B0604020202020204" pitchFamily="34" charset="0"/>
              </a:rPr>
              <a:t>OceanStor</a:t>
            </a:r>
            <a:r>
              <a:rPr lang="en-US" altLang="zh-CN" sz="2800">
                <a:latin typeface="Arial" panose="020B0604020202020204" pitchFamily="34" charset="0"/>
                <a:ea typeface="微软雅黑" pitchFamily="34" charset="-122"/>
                <a:cs typeface="Arial" panose="020B0604020202020204" pitchFamily="34" charset="0"/>
              </a:rPr>
              <a:t> 100D – Enterprise Class One Storage/One Data Center Solution</a:t>
            </a:r>
          </a:p>
        </p:txBody>
      </p:sp>
      <p:sp>
        <p:nvSpPr>
          <p:cNvPr id="123" name="任意多边形 122"/>
          <p:cNvSpPr/>
          <p:nvPr/>
        </p:nvSpPr>
        <p:spPr>
          <a:xfrm>
            <a:off x="5370854" y="1560933"/>
            <a:ext cx="1043268" cy="1412925"/>
          </a:xfrm>
          <a:custGeom>
            <a:avLst/>
            <a:gdLst>
              <a:gd name="connsiteX0" fmla="*/ 0 w 657225"/>
              <a:gd name="connsiteY0" fmla="*/ 0 h 1514475"/>
              <a:gd name="connsiteX1" fmla="*/ 0 w 657225"/>
              <a:gd name="connsiteY1" fmla="*/ 1028700 h 1514475"/>
              <a:gd name="connsiteX2" fmla="*/ 657225 w 657225"/>
              <a:gd name="connsiteY2" fmla="*/ 1514475 h 1514475"/>
              <a:gd name="connsiteX3" fmla="*/ 657225 w 657225"/>
              <a:gd name="connsiteY3" fmla="*/ 0 h 1514475"/>
              <a:gd name="connsiteX4" fmla="*/ 0 w 657225"/>
              <a:gd name="connsiteY4" fmla="*/ 0 h 151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1514475">
                <a:moveTo>
                  <a:pt x="0" y="0"/>
                </a:moveTo>
                <a:lnTo>
                  <a:pt x="0" y="1028700"/>
                </a:lnTo>
                <a:lnTo>
                  <a:pt x="657225" y="1514475"/>
                </a:lnTo>
                <a:lnTo>
                  <a:pt x="657225" y="0"/>
                </a:lnTo>
                <a:lnTo>
                  <a:pt x="0" y="0"/>
                </a:lnTo>
                <a:close/>
              </a:path>
            </a:pathLst>
          </a:custGeom>
          <a:gradFill flip="none" rotWithShape="1">
            <a:gsLst>
              <a:gs pos="0">
                <a:srgbClr val="00B0F0">
                  <a:alpha val="2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defRPr/>
            </a:pPr>
            <a:endParaRPr lang="zh-CN" altLang="en-US" sz="900" b="1" kern="0">
              <a:latin typeface="Arial" panose="020B0604020202020204" pitchFamily="34" charset="0"/>
              <a:ea typeface="微软雅黑" pitchFamily="34" charset="-122"/>
              <a:cs typeface="Arial" panose="020B0604020202020204" pitchFamily="34" charset="0"/>
              <a:sym typeface="Gill Sans"/>
            </a:endParaRPr>
          </a:p>
        </p:txBody>
      </p:sp>
      <p:sp>
        <p:nvSpPr>
          <p:cNvPr id="125" name="任意多边形 124"/>
          <p:cNvSpPr/>
          <p:nvPr/>
        </p:nvSpPr>
        <p:spPr>
          <a:xfrm>
            <a:off x="5383314" y="4581781"/>
            <a:ext cx="1018919" cy="1605256"/>
          </a:xfrm>
          <a:custGeom>
            <a:avLst/>
            <a:gdLst>
              <a:gd name="connsiteX0" fmla="*/ 0 w 642937"/>
              <a:gd name="connsiteY0" fmla="*/ 0 h 1628775"/>
              <a:gd name="connsiteX1" fmla="*/ 0 w 642937"/>
              <a:gd name="connsiteY1" fmla="*/ 1628775 h 1628775"/>
              <a:gd name="connsiteX2" fmla="*/ 642937 w 642937"/>
              <a:gd name="connsiteY2" fmla="*/ 1300162 h 1628775"/>
              <a:gd name="connsiteX3" fmla="*/ 642937 w 642937"/>
              <a:gd name="connsiteY3" fmla="*/ 342900 h 1628775"/>
              <a:gd name="connsiteX4" fmla="*/ 0 w 642937"/>
              <a:gd name="connsiteY4" fmla="*/ 0 h 162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937" h="1628775">
                <a:moveTo>
                  <a:pt x="0" y="0"/>
                </a:moveTo>
                <a:lnTo>
                  <a:pt x="0" y="1628775"/>
                </a:lnTo>
                <a:lnTo>
                  <a:pt x="642937" y="1300162"/>
                </a:lnTo>
                <a:lnTo>
                  <a:pt x="642937" y="342900"/>
                </a:lnTo>
                <a:lnTo>
                  <a:pt x="0" y="0"/>
                </a:lnTo>
                <a:close/>
              </a:path>
            </a:pathLst>
          </a:custGeom>
          <a:gradFill flip="none" rotWithShape="1">
            <a:gsLst>
              <a:gs pos="0">
                <a:srgbClr val="00B0F0">
                  <a:alpha val="28000"/>
                </a:srgbClr>
              </a:gs>
              <a:gs pos="55000">
                <a:srgbClr val="21DFE9">
                  <a:alpha val="10000"/>
                </a:srgbClr>
              </a:gs>
              <a:gs pos="100000">
                <a:srgbClr val="21DFE9">
                  <a:alpha val="5000"/>
                </a:srgbClr>
              </a:gs>
            </a:gsLst>
            <a:lin ang="0" scaled="1"/>
            <a:tileRect/>
          </a:gradFill>
          <a:ln w="6350" cap="flat" cmpd="sng" algn="ctr">
            <a:noFill/>
            <a:prstDash val="solid"/>
          </a:ln>
          <a:effectLst/>
        </p:spPr>
        <p:txBody>
          <a:bodyPr lIns="121851" tIns="60925" rIns="121851" bIns="60925" rtlCol="0" anchor="ctr"/>
          <a:lstStyle/>
          <a:p>
            <a:pPr algn="ctr" defTabSz="914126">
              <a:defRPr/>
            </a:pPr>
            <a:endParaRPr lang="zh-CN" altLang="en-US" sz="900" b="1" kern="0">
              <a:latin typeface="Arial" panose="020B0604020202020204" pitchFamily="34" charset="0"/>
              <a:ea typeface="微软雅黑" pitchFamily="34" charset="-122"/>
              <a:cs typeface="Arial" panose="020B0604020202020204" pitchFamily="34" charset="0"/>
              <a:sym typeface="Gill Sans"/>
            </a:endParaRPr>
          </a:p>
        </p:txBody>
      </p:sp>
      <p:sp>
        <p:nvSpPr>
          <p:cNvPr id="126" name="矩形 125"/>
          <p:cNvSpPr/>
          <p:nvPr/>
        </p:nvSpPr>
        <p:spPr>
          <a:xfrm>
            <a:off x="5299047" y="1831040"/>
            <a:ext cx="1125428" cy="461545"/>
          </a:xfrm>
          <a:prstGeom prst="rect">
            <a:avLst/>
          </a:prstGeom>
        </p:spPr>
        <p:txBody>
          <a:bodyPr wrap="square">
            <a:spAutoFit/>
          </a:bodyPr>
          <a:lstStyle/>
          <a:p>
            <a:pPr algn="ctr"/>
            <a:r>
              <a:rPr lang="en-US" altLang="zh-CN" sz="1200" b="1">
                <a:latin typeface="Arial" panose="020B0604020202020204" pitchFamily="34" charset="0"/>
                <a:ea typeface="微软雅黑" panose="020B0503020204020204" pitchFamily="34" charset="-122"/>
                <a:cs typeface="Arial" panose="020B0604020202020204" pitchFamily="34" charset="0"/>
              </a:rPr>
              <a:t>One DC,</a:t>
            </a:r>
          </a:p>
          <a:p>
            <a:pPr algn="ctr"/>
            <a:r>
              <a:rPr lang="en-US" altLang="zh-CN" sz="1200" b="1">
                <a:latin typeface="Arial" panose="020B0604020202020204" pitchFamily="34" charset="0"/>
                <a:ea typeface="微软雅黑" panose="020B0503020204020204" pitchFamily="34" charset="-122"/>
                <a:cs typeface="Arial" panose="020B0604020202020204" pitchFamily="34" charset="0"/>
              </a:rPr>
              <a:t>One Storage</a:t>
            </a:r>
          </a:p>
        </p:txBody>
      </p:sp>
      <p:sp>
        <p:nvSpPr>
          <p:cNvPr id="127" name="矩形 126"/>
          <p:cNvSpPr/>
          <p:nvPr/>
        </p:nvSpPr>
        <p:spPr>
          <a:xfrm>
            <a:off x="5299047" y="3352205"/>
            <a:ext cx="1134531" cy="646331"/>
          </a:xfrm>
          <a:prstGeom prst="rect">
            <a:avLst/>
          </a:prstGeom>
        </p:spPr>
        <p:txBody>
          <a:bodyPr wrap="square">
            <a:spAutoFit/>
          </a:bodyPr>
          <a:lstStyle/>
          <a:p>
            <a:pPr algn="ctr"/>
            <a:r>
              <a:rPr lang="en-US" altLang="zh-CN" sz="1200" b="1">
                <a:latin typeface="Arial" panose="020B0604020202020204" pitchFamily="34" charset="0"/>
                <a:ea typeface="微软雅黑" panose="020B0503020204020204" pitchFamily="34" charset="-122"/>
                <a:cs typeface="Arial" panose="020B0604020202020204" pitchFamily="34" charset="0"/>
              </a:rPr>
              <a:t>Data Migration Free</a:t>
            </a:r>
          </a:p>
        </p:txBody>
      </p:sp>
      <p:sp>
        <p:nvSpPr>
          <p:cNvPr id="128" name="矩形 127"/>
          <p:cNvSpPr/>
          <p:nvPr/>
        </p:nvSpPr>
        <p:spPr>
          <a:xfrm>
            <a:off x="5328131" y="5190219"/>
            <a:ext cx="1044433" cy="461545"/>
          </a:xfrm>
          <a:prstGeom prst="rect">
            <a:avLst/>
          </a:prstGeom>
        </p:spPr>
        <p:txBody>
          <a:bodyPr wrap="square">
            <a:spAutoFit/>
          </a:bodyPr>
          <a:lstStyle/>
          <a:p>
            <a:pPr algn="ctr"/>
            <a:r>
              <a:rPr lang="en-US" altLang="zh-CN" sz="1200" b="1">
                <a:latin typeface="Arial" panose="020B0604020202020204" pitchFamily="34" charset="0"/>
                <a:ea typeface="微软雅黑" panose="020B0503020204020204" pitchFamily="34" charset="-122"/>
                <a:cs typeface="Arial" panose="020B0604020202020204" pitchFamily="34" charset="0"/>
              </a:rPr>
              <a:t>Data Intelligence</a:t>
            </a:r>
          </a:p>
        </p:txBody>
      </p:sp>
      <p:grpSp>
        <p:nvGrpSpPr>
          <p:cNvPr id="132" name="组合 131"/>
          <p:cNvGrpSpPr/>
          <p:nvPr/>
        </p:nvGrpSpPr>
        <p:grpSpPr>
          <a:xfrm>
            <a:off x="2965336" y="3402594"/>
            <a:ext cx="359948" cy="191565"/>
            <a:chOff x="-1391246" y="3530016"/>
            <a:chExt cx="982372" cy="1366797"/>
          </a:xfrm>
        </p:grpSpPr>
        <p:sp>
          <p:nvSpPr>
            <p:cNvPr id="130" name="上箭头 129"/>
            <p:cNvSpPr/>
            <p:nvPr/>
          </p:nvSpPr>
          <p:spPr>
            <a:xfrm rot="16200000">
              <a:off x="-1258201" y="3396971"/>
              <a:ext cx="716281" cy="982372"/>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Arial" panose="020B0604020202020204" pitchFamily="34" charset="0"/>
                <a:ea typeface="微软雅黑" pitchFamily="34" charset="-122"/>
                <a:cs typeface="Arial" panose="020B0604020202020204" pitchFamily="34" charset="0"/>
              </a:endParaRPr>
            </a:p>
          </p:txBody>
        </p:sp>
        <p:sp>
          <p:nvSpPr>
            <p:cNvPr id="131" name="上箭头 130"/>
            <p:cNvSpPr/>
            <p:nvPr/>
          </p:nvSpPr>
          <p:spPr>
            <a:xfrm rot="5400000">
              <a:off x="-1258201" y="4047487"/>
              <a:ext cx="716281" cy="982372"/>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Arial" panose="020B0604020202020204" pitchFamily="34" charset="0"/>
                <a:ea typeface="微软雅黑" pitchFamily="34" charset="-122"/>
                <a:cs typeface="Arial" panose="020B0604020202020204" pitchFamily="34" charset="0"/>
              </a:endParaRPr>
            </a:p>
          </p:txBody>
        </p:sp>
      </p:grpSp>
      <p:graphicFrame>
        <p:nvGraphicFramePr>
          <p:cNvPr id="133" name="Diagram 132">
            <a:extLst>
              <a:ext uri="{FF2B5EF4-FFF2-40B4-BE49-F238E27FC236}">
                <a16:creationId xmlns:a16="http://schemas.microsoft.com/office/drawing/2014/main" id="{E2ED76E3-A55C-D346-9AB4-CEBA2C97784A}"/>
              </a:ext>
            </a:extLst>
          </p:cNvPr>
          <p:cNvGraphicFramePr/>
          <p:nvPr>
            <p:extLst>
              <p:ext uri="{D42A27DB-BD31-4B8C-83A1-F6EECF244321}">
                <p14:modId xmlns:p14="http://schemas.microsoft.com/office/powerpoint/2010/main" val="1206835250"/>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7151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10">
                                            <p:txEl>
                                              <p:pRg st="0" end="0"/>
                                            </p:txEl>
                                          </p:spTgt>
                                        </p:tgtEl>
                                        <p:attrNameLst>
                                          <p:attrName>style.color</p:attrName>
                                        </p:attrNameLst>
                                      </p:cBhvr>
                                      <p:to>
                                        <a:srgbClr val="000000"/>
                                      </p:to>
                                    </p:animClr>
                                  </p:childTnLst>
                                  <p:subTnLst>
                                    <p:animClr clrSpc="rgb" dir="cw">
                                      <p:cBhvr override="childStyle">
                                        <p:cTn dur="1" fill="hold" display="0" masterRel="nextClick" afterEffect="1"/>
                                        <p:tgtEl>
                                          <p:spTgt spid="110">
                                            <p:txEl>
                                              <p:pRg st="0" end="0"/>
                                            </p:txEl>
                                          </p:spTgt>
                                        </p:tgtEl>
                                        <p:attrNameLst>
                                          <p:attrName>ppt_c</p:attrName>
                                        </p:attrNameLst>
                                      </p:cBhvr>
                                      <p:to>
                                        <a:srgbClr val="7E7E7E"/>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110">
                                            <p:txEl>
                                              <p:pRg st="1" end="1"/>
                                            </p:txEl>
                                          </p:spTgt>
                                        </p:tgtEl>
                                        <p:attrNameLst>
                                          <p:attrName>style.color</p:attrName>
                                        </p:attrNameLst>
                                      </p:cBhvr>
                                      <p:to>
                                        <a:srgbClr val="000000"/>
                                      </p:to>
                                    </p:animClr>
                                  </p:childTnLst>
                                  <p:subTnLst>
                                    <p:animClr clrSpc="rgb" dir="cw">
                                      <p:cBhvr override="childStyle">
                                        <p:cTn dur="1" fill="hold" display="0" masterRel="nextClick" afterEffect="1"/>
                                        <p:tgtEl>
                                          <p:spTgt spid="110">
                                            <p:txEl>
                                              <p:pRg st="1" end="1"/>
                                            </p:txEl>
                                          </p:spTgt>
                                        </p:tgtEl>
                                        <p:attrNameLst>
                                          <p:attrName>ppt_c</p:attrName>
                                        </p:attrNameLst>
                                      </p:cBhvr>
                                      <p:to>
                                        <a:srgbClr val="7E7E7E"/>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110">
                                            <p:txEl>
                                              <p:pRg st="2" end="2"/>
                                            </p:txEl>
                                          </p:spTgt>
                                        </p:tgtEl>
                                        <p:attrNameLst>
                                          <p:attrName>style.color</p:attrName>
                                        </p:attrNameLst>
                                      </p:cBhvr>
                                      <p:to>
                                        <a:srgbClr val="000000"/>
                                      </p:to>
                                    </p:animClr>
                                  </p:childTnLst>
                                  <p:subTnLst>
                                    <p:animClr clrSpc="rgb" dir="cw">
                                      <p:cBhvr override="childStyle">
                                        <p:cTn dur="1" fill="hold" display="0" masterRel="nextClick" afterEffect="1"/>
                                        <p:tgtEl>
                                          <p:spTgt spid="110">
                                            <p:txEl>
                                              <p:pRg st="2" end="2"/>
                                            </p:txEl>
                                          </p:spTgt>
                                        </p:tgtEl>
                                        <p:attrNameLst>
                                          <p:attrName>ppt_c</p:attrName>
                                        </p:attrNameLst>
                                      </p:cBhvr>
                                      <p:to>
                                        <a:srgbClr val="7E7E7E"/>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0" fill="hold"/>
                                        <p:tgtEl>
                                          <p:spTgt spid="110">
                                            <p:txEl>
                                              <p:pRg st="3" end="3"/>
                                            </p:txEl>
                                          </p:spTgt>
                                        </p:tgtEl>
                                        <p:attrNameLst>
                                          <p:attrName>style.color</p:attrName>
                                        </p:attrNameLst>
                                      </p:cBhvr>
                                      <p:to>
                                        <a:srgbClr val="000000"/>
                                      </p:to>
                                    </p:animClr>
                                  </p:childTnLst>
                                  <p:subTnLst>
                                    <p:animClr clrSpc="rgb" dir="cw">
                                      <p:cBhvr override="childStyle">
                                        <p:cTn dur="1" fill="hold" display="0" masterRel="nextClick" afterEffect="1"/>
                                        <p:tgtEl>
                                          <p:spTgt spid="110">
                                            <p:txEl>
                                              <p:pRg st="3" end="3"/>
                                            </p:txEl>
                                          </p:spTgt>
                                        </p:tgtEl>
                                        <p:attrNameLst>
                                          <p:attrName>ppt_c</p:attrName>
                                        </p:attrNameLst>
                                      </p:cBhvr>
                                      <p:to>
                                        <a:srgbClr val="7E7E7E"/>
                                      </p:to>
                                    </p:animClr>
                                  </p:sub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110">
                                            <p:txEl>
                                              <p:pRg st="4" end="4"/>
                                            </p:txEl>
                                          </p:spTgt>
                                        </p:tgtEl>
                                        <p:attrNameLst>
                                          <p:attrName>style.color</p:attrName>
                                        </p:attrNameLst>
                                      </p:cBhvr>
                                      <p:to>
                                        <a:srgbClr val="000000"/>
                                      </p:to>
                                    </p:animClr>
                                  </p:childTnLst>
                                  <p:subTnLst>
                                    <p:animClr clrSpc="rgb" dir="cw">
                                      <p:cBhvr override="childStyle">
                                        <p:cTn dur="1" fill="hold" display="0" masterRel="nextClick" afterEffect="1"/>
                                        <p:tgtEl>
                                          <p:spTgt spid="110">
                                            <p:txEl>
                                              <p:pRg st="4" end="4"/>
                                            </p:txEl>
                                          </p:spTgt>
                                        </p:tgtEl>
                                        <p:attrNameLst>
                                          <p:attrName>ppt_c</p:attrName>
                                        </p:attrNameLst>
                                      </p:cBhvr>
                                      <p:to>
                                        <a:srgbClr val="7E7E7E"/>
                                      </p:to>
                                    </p:animClr>
                                  </p:sub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0" fill="hold"/>
                                        <p:tgtEl>
                                          <p:spTgt spid="115">
                                            <p:txEl>
                                              <p:pRg st="0" end="0"/>
                                            </p:txEl>
                                          </p:spTgt>
                                        </p:tgtEl>
                                        <p:attrNameLst>
                                          <p:attrName>style.color</p:attrName>
                                        </p:attrNameLst>
                                      </p:cBhvr>
                                      <p:to>
                                        <a:srgbClr val="000000"/>
                                      </p:to>
                                    </p:animClr>
                                  </p:childTnLst>
                                  <p:subTnLst>
                                    <p:animClr clrSpc="rgb" dir="cw">
                                      <p:cBhvr override="childStyle">
                                        <p:cTn dur="1" fill="hold" display="0" masterRel="nextClick" afterEffect="1"/>
                                        <p:tgtEl>
                                          <p:spTgt spid="115">
                                            <p:txEl>
                                              <p:pRg st="0" end="0"/>
                                            </p:txEl>
                                          </p:spTgt>
                                        </p:tgtEl>
                                        <p:attrNameLst>
                                          <p:attrName>ppt_c</p:attrName>
                                        </p:attrNameLst>
                                      </p:cBhvr>
                                      <p:to>
                                        <a:srgbClr val="7E7E7E"/>
                                      </p:to>
                                    </p:animClr>
                                  </p:sub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000" fill="hold"/>
                                        <p:tgtEl>
                                          <p:spTgt spid="116">
                                            <p:txEl>
                                              <p:pRg st="0" end="0"/>
                                            </p:txEl>
                                          </p:spTgt>
                                        </p:tgtEl>
                                        <p:attrNameLst>
                                          <p:attrName>style.color</p:attrName>
                                        </p:attrNameLst>
                                      </p:cBhvr>
                                      <p:to>
                                        <a:srgbClr val="000000"/>
                                      </p:to>
                                    </p:animClr>
                                  </p:childTnLst>
                                  <p:subTnLst>
                                    <p:animClr clrSpc="rgb" dir="cw">
                                      <p:cBhvr override="childStyle">
                                        <p:cTn dur="1" fill="hold" display="0" masterRel="nextClick" afterEffect="1"/>
                                        <p:tgtEl>
                                          <p:spTgt spid="116">
                                            <p:txEl>
                                              <p:pRg st="0" end="0"/>
                                            </p:txEl>
                                          </p:spTgt>
                                        </p:tgtEl>
                                        <p:attrNameLst>
                                          <p:attrName>ppt_c</p:attrName>
                                        </p:attrNameLst>
                                      </p:cBhvr>
                                      <p:to>
                                        <a:srgbClr val="7E7E7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6C9C-1803-41BB-B70A-72B272BD28E9}"/>
              </a:ext>
            </a:extLst>
          </p:cNvPr>
          <p:cNvSpPr>
            <a:spLocks noGrp="1"/>
          </p:cNvSpPr>
          <p:nvPr>
            <p:ph type="title"/>
          </p:nvPr>
        </p:nvSpPr>
        <p:spPr>
          <a:xfrm>
            <a:off x="179832" y="165735"/>
            <a:ext cx="10957560" cy="688699"/>
          </a:xfrm>
        </p:spPr>
        <p:txBody>
          <a:bodyPr>
            <a:normAutofit/>
          </a:bodyPr>
          <a:lstStyle/>
          <a:p>
            <a:r>
              <a:rPr lang="en-US"/>
              <a:t>eService: AI-based Intelligent Operation Services Platform</a:t>
            </a:r>
          </a:p>
        </p:txBody>
      </p:sp>
      <p:pic>
        <p:nvPicPr>
          <p:cNvPr id="4" name="Picture 3">
            <a:extLst>
              <a:ext uri="{FF2B5EF4-FFF2-40B4-BE49-F238E27FC236}">
                <a16:creationId xmlns:a16="http://schemas.microsoft.com/office/drawing/2014/main" id="{4B241AB1-3018-4885-913C-F9F26F969E06}"/>
              </a:ext>
            </a:extLst>
          </p:cNvPr>
          <p:cNvPicPr>
            <a:picLocks noChangeAspect="1"/>
          </p:cNvPicPr>
          <p:nvPr/>
        </p:nvPicPr>
        <p:blipFill>
          <a:blip r:embed="rId3"/>
          <a:stretch>
            <a:fillRect/>
          </a:stretch>
        </p:blipFill>
        <p:spPr>
          <a:xfrm>
            <a:off x="423862" y="990600"/>
            <a:ext cx="11344275" cy="5238750"/>
          </a:xfrm>
          <a:prstGeom prst="rect">
            <a:avLst/>
          </a:prstGeom>
        </p:spPr>
      </p:pic>
    </p:spTree>
    <p:extLst>
      <p:ext uri="{BB962C8B-B14F-4D97-AF65-F5344CB8AC3E}">
        <p14:creationId xmlns:p14="http://schemas.microsoft.com/office/powerpoint/2010/main" val="986611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279063" y="240101"/>
            <a:ext cx="11303337" cy="440936"/>
          </a:xfrm>
        </p:spPr>
        <p:txBody>
          <a:bodyPr>
            <a:noAutofit/>
          </a:bodyPr>
          <a:lstStyle/>
          <a:p>
            <a:r>
              <a:rPr lang="en-US" sz="2200">
                <a:latin typeface="Calibri Light" panose="020F0302020204030204" pitchFamily="34" charset="0"/>
                <a:cs typeface="Calibri Light" panose="020F0302020204030204" pitchFamily="34" charset="0"/>
              </a:rPr>
              <a:t>Huawei IT Storage – Automated Data Lifecycle Management: Save </a:t>
            </a:r>
            <a:r>
              <a:rPr lang="en-US" sz="2200" err="1">
                <a:latin typeface="Calibri Light" panose="020F0302020204030204" pitchFamily="34" charset="0"/>
                <a:cs typeface="Calibri Light" panose="020F0302020204030204" pitchFamily="34" charset="0"/>
              </a:rPr>
              <a:t>OpEx</a:t>
            </a:r>
            <a:r>
              <a:rPr lang="en-US" sz="2200">
                <a:latin typeface="Calibri Light" panose="020F0302020204030204" pitchFamily="34" charset="0"/>
                <a:cs typeface="Calibri Light" panose="020F0302020204030204" pitchFamily="34" charset="0"/>
              </a:rPr>
              <a:t> up to 60%</a:t>
            </a:r>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51</a:t>
            </a:fld>
            <a:endParaRPr lang="en-US"/>
          </a:p>
        </p:txBody>
      </p:sp>
      <p:sp>
        <p:nvSpPr>
          <p:cNvPr id="20" name="Content Placeholder 10">
            <a:extLst>
              <a:ext uri="{FF2B5EF4-FFF2-40B4-BE49-F238E27FC236}">
                <a16:creationId xmlns:a16="http://schemas.microsoft.com/office/drawing/2014/main" id="{53D4FE83-63B3-432F-850F-3920EB64A1D7}"/>
              </a:ext>
            </a:extLst>
          </p:cNvPr>
          <p:cNvSpPr txBox="1">
            <a:spLocks/>
          </p:cNvSpPr>
          <p:nvPr/>
        </p:nvSpPr>
        <p:spPr>
          <a:xfrm>
            <a:off x="8098944" y="1059451"/>
            <a:ext cx="3751974" cy="4940840"/>
          </a:xfrm>
          <a:prstGeom prst="rect">
            <a:avLst/>
          </a:prstGeom>
          <a:no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latin typeface="Calibri Light" panose="020F0302020204030204" pitchFamily="34" charset="0"/>
                <a:cs typeface="Calibri Light" panose="020F0302020204030204" pitchFamily="34" charset="0"/>
              </a:rPr>
              <a:t>Four key elements support Full-Lifecycle Data Management</a:t>
            </a:r>
          </a:p>
          <a:p>
            <a:r>
              <a:rPr lang="en-US" sz="1400" b="1">
                <a:latin typeface="Calibri Light" panose="020F0302020204030204" pitchFamily="34" charset="0"/>
                <a:cs typeface="Calibri Light" panose="020F0302020204030204" pitchFamily="34" charset="0"/>
              </a:rPr>
              <a:t>Planning</a:t>
            </a:r>
          </a:p>
          <a:p>
            <a:pPr marL="0" indent="0">
              <a:buNone/>
            </a:pPr>
            <a:r>
              <a:rPr lang="en-US" sz="1400">
                <a:latin typeface="Calibri Light" panose="020F0302020204030204" pitchFamily="34" charset="0"/>
                <a:cs typeface="Calibri Light" panose="020F0302020204030204" pitchFamily="34" charset="0"/>
              </a:rPr>
              <a:t>End-to-end auto storage tiering based on service SLAs</a:t>
            </a:r>
          </a:p>
          <a:p>
            <a:r>
              <a:rPr lang="en-US" sz="1400" b="1">
                <a:latin typeface="Calibri Light" panose="020F0302020204030204" pitchFamily="34" charset="0"/>
                <a:cs typeface="Calibri Light" panose="020F0302020204030204" pitchFamily="34" charset="0"/>
              </a:rPr>
              <a:t>Allocation</a:t>
            </a:r>
          </a:p>
          <a:p>
            <a:pPr marL="0" indent="0">
              <a:buNone/>
            </a:pPr>
            <a:r>
              <a:rPr lang="en-US" sz="1400">
                <a:latin typeface="Calibri Light" panose="020F0302020204030204" pitchFamily="34" charset="0"/>
                <a:cs typeface="Calibri Light" panose="020F0302020204030204" pitchFamily="34" charset="0"/>
              </a:rPr>
              <a:t>Customers just answer several simple questions, </a:t>
            </a:r>
            <a:r>
              <a:rPr lang="en-US" sz="1400" err="1">
                <a:latin typeface="Calibri Light" panose="020F0302020204030204" pitchFamily="34" charset="0"/>
                <a:cs typeface="Calibri Light" panose="020F0302020204030204" pitchFamily="34" charset="0"/>
              </a:rPr>
              <a:t>OceanStor</a:t>
            </a:r>
            <a:r>
              <a:rPr lang="en-US" sz="1400">
                <a:latin typeface="Calibri Light" panose="020F0302020204030204" pitchFamily="34" charset="0"/>
                <a:cs typeface="Calibri Light" panose="020F0302020204030204" pitchFamily="34" charset="0"/>
              </a:rPr>
              <a:t> DJ uses automation engine to orchestrate resource deployment, provisioning and hook up all connections</a:t>
            </a:r>
          </a:p>
          <a:p>
            <a:r>
              <a:rPr lang="en-US" sz="1200" b="1">
                <a:latin typeface="Calibri Light" panose="020F0302020204030204" pitchFamily="34" charset="0"/>
                <a:cs typeface="Calibri Light" panose="020F0302020204030204" pitchFamily="34" charset="0"/>
              </a:rPr>
              <a:t>O&amp;M</a:t>
            </a:r>
          </a:p>
          <a:p>
            <a:pPr marL="0" indent="0">
              <a:buNone/>
            </a:pPr>
            <a:r>
              <a:rPr lang="en-US" sz="1400">
                <a:latin typeface="Calibri Light" panose="020F0302020204030204" pitchFamily="34" charset="0"/>
                <a:cs typeface="Calibri Light" panose="020F0302020204030204" pitchFamily="34" charset="0"/>
              </a:rPr>
              <a:t>Proactively assess system health including capacity growth projections; Intelligently predicts risks with over a 90% accuracy from multiple dimensions, such as storage performance, capacity, and SLAs.</a:t>
            </a:r>
            <a:r>
              <a:rPr lang="en-US" sz="1400" b="1">
                <a:latin typeface="Calibri Light" panose="020F0302020204030204" pitchFamily="34" charset="0"/>
                <a:cs typeface="Calibri Light" panose="020F0302020204030204" pitchFamily="34" charset="0"/>
              </a:rPr>
              <a:t> </a:t>
            </a:r>
          </a:p>
          <a:p>
            <a:r>
              <a:rPr lang="en-US" sz="1200" b="1">
                <a:latin typeface="Calibri Light" panose="020F0302020204030204" pitchFamily="34" charset="0"/>
                <a:cs typeface="Calibri Light" panose="020F0302020204030204" pitchFamily="34" charset="0"/>
              </a:rPr>
              <a:t>Optimization</a:t>
            </a:r>
          </a:p>
          <a:p>
            <a:pPr marL="0" indent="0">
              <a:buNone/>
            </a:pPr>
            <a:r>
              <a:rPr lang="en-US" sz="1400">
                <a:latin typeface="Calibri Light" panose="020F0302020204030204" pitchFamily="34" charset="0"/>
                <a:cs typeface="Calibri Light" panose="020F0302020204030204" pitchFamily="34" charset="0"/>
              </a:rPr>
              <a:t>Dynamically eliminates performance bottlenecks and protects service continuity with intelligent SLA adjustments.</a:t>
            </a:r>
          </a:p>
        </p:txBody>
      </p:sp>
      <p:pic>
        <p:nvPicPr>
          <p:cNvPr id="6" name="Picture 5">
            <a:extLst>
              <a:ext uri="{FF2B5EF4-FFF2-40B4-BE49-F238E27FC236}">
                <a16:creationId xmlns:a16="http://schemas.microsoft.com/office/drawing/2014/main" id="{104B6AA9-14B1-4B6A-9CAE-97D57F2528D7}"/>
              </a:ext>
            </a:extLst>
          </p:cNvPr>
          <p:cNvPicPr>
            <a:picLocks noChangeAspect="1"/>
          </p:cNvPicPr>
          <p:nvPr/>
        </p:nvPicPr>
        <p:blipFill>
          <a:blip r:embed="rId3"/>
          <a:stretch>
            <a:fillRect/>
          </a:stretch>
        </p:blipFill>
        <p:spPr>
          <a:xfrm>
            <a:off x="135466" y="857708"/>
            <a:ext cx="7836522" cy="5277621"/>
          </a:xfrm>
          <a:prstGeom prst="rect">
            <a:avLst/>
          </a:prstGeom>
          <a:ln>
            <a:solidFill>
              <a:srgbClr val="00B0F0"/>
            </a:solidFill>
          </a:ln>
        </p:spPr>
      </p:pic>
    </p:spTree>
    <p:extLst>
      <p:ext uri="{BB962C8B-B14F-4D97-AF65-F5344CB8AC3E}">
        <p14:creationId xmlns:p14="http://schemas.microsoft.com/office/powerpoint/2010/main" val="1697660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279063" y="240101"/>
            <a:ext cx="11571855" cy="440936"/>
          </a:xfrm>
        </p:spPr>
        <p:txBody>
          <a:bodyPr>
            <a:noAutofit/>
          </a:bodyPr>
          <a:lstStyle/>
          <a:p>
            <a:r>
              <a:rPr lang="en-US" sz="2200">
                <a:latin typeface="Calibri Light" panose="020F0302020204030204" pitchFamily="34" charset="0"/>
                <a:cs typeface="Calibri Light" panose="020F0302020204030204" pitchFamily="34" charset="0"/>
              </a:rPr>
              <a:t>Huawei IT Storage – Automated Data Lifecycle Management: </a:t>
            </a:r>
            <a:br>
              <a:rPr lang="en-US" sz="2200">
                <a:latin typeface="Calibri Light" panose="020F0302020204030204" pitchFamily="34" charset="0"/>
                <a:cs typeface="Calibri Light" panose="020F0302020204030204" pitchFamily="34" charset="0"/>
              </a:rPr>
            </a:br>
            <a:r>
              <a:rPr lang="en-US" sz="2200">
                <a:latin typeface="Calibri Light" panose="020F0302020204030204" pitchFamily="34" charset="0"/>
                <a:cs typeface="Calibri Light" panose="020F0302020204030204" pitchFamily="34" charset="0"/>
              </a:rPr>
              <a:t>A Converged, Intelligent, Open Data Infrastructure</a:t>
            </a:r>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52</a:t>
            </a:fld>
            <a:endParaRPr lang="en-US"/>
          </a:p>
        </p:txBody>
      </p:sp>
      <p:sp>
        <p:nvSpPr>
          <p:cNvPr id="20" name="Content Placeholder 10">
            <a:extLst>
              <a:ext uri="{FF2B5EF4-FFF2-40B4-BE49-F238E27FC236}">
                <a16:creationId xmlns:a16="http://schemas.microsoft.com/office/drawing/2014/main" id="{53D4FE83-63B3-432F-850F-3920EB64A1D7}"/>
              </a:ext>
            </a:extLst>
          </p:cNvPr>
          <p:cNvSpPr txBox="1">
            <a:spLocks/>
          </p:cNvSpPr>
          <p:nvPr/>
        </p:nvSpPr>
        <p:spPr>
          <a:xfrm>
            <a:off x="8199305" y="956468"/>
            <a:ext cx="3751974" cy="4279120"/>
          </a:xfrm>
          <a:prstGeom prst="rect">
            <a:avLst/>
          </a:prstGeom>
          <a:no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latin typeface="Calibri Light" panose="020F0302020204030204" pitchFamily="34" charset="0"/>
                <a:cs typeface="Calibri Light" panose="020F0302020204030204" pitchFamily="34" charset="0"/>
              </a:rPr>
              <a:t>Converged </a:t>
            </a:r>
          </a:p>
          <a:p>
            <a:pPr marL="0" indent="0">
              <a:buNone/>
            </a:pPr>
            <a:r>
              <a:rPr lang="en-US" sz="1600" b="1">
                <a:latin typeface="Calibri Light" panose="020F0302020204030204" pitchFamily="34" charset="0"/>
                <a:cs typeface="Calibri Light" panose="020F0302020204030204" pitchFamily="34" charset="0"/>
              </a:rPr>
              <a:t>Single source of truth for data</a:t>
            </a:r>
          </a:p>
          <a:p>
            <a:r>
              <a:rPr lang="en-US" sz="1600" b="1">
                <a:latin typeface="Calibri Light" panose="020F0302020204030204" pitchFamily="34" charset="0"/>
                <a:cs typeface="Calibri Light" panose="020F0302020204030204" pitchFamily="34" charset="0"/>
              </a:rPr>
              <a:t>Intelligent </a:t>
            </a:r>
          </a:p>
          <a:p>
            <a:pPr marL="0" indent="0">
              <a:buNone/>
            </a:pPr>
            <a:r>
              <a:rPr lang="en-US" sz="1600">
                <a:latin typeface="Calibri Light" panose="020F0302020204030204" pitchFamily="34" charset="0"/>
                <a:cs typeface="Calibri Light" panose="020F0302020204030204" pitchFamily="34" charset="0"/>
              </a:rPr>
              <a:t>Through Automation Life Cycle management, intelligent data management system, planning, allocating, maintaining and optimizing of storage resource are fully automated</a:t>
            </a:r>
            <a:r>
              <a:rPr lang="en-US" sz="1600" b="1">
                <a:latin typeface="Calibri Light" panose="020F0302020204030204" pitchFamily="34" charset="0"/>
                <a:cs typeface="Calibri Light" panose="020F0302020204030204" pitchFamily="34" charset="0"/>
              </a:rPr>
              <a:t>, improving management efficiency by 5 times</a:t>
            </a:r>
          </a:p>
          <a:p>
            <a:r>
              <a:rPr lang="en-US" sz="1600" b="1">
                <a:latin typeface="Calibri Light" panose="020F0302020204030204" pitchFamily="34" charset="0"/>
                <a:cs typeface="Calibri Light" panose="020F0302020204030204" pitchFamily="34" charset="0"/>
              </a:rPr>
              <a:t>Open</a:t>
            </a:r>
          </a:p>
          <a:p>
            <a:pPr marL="0" indent="0">
              <a:buNone/>
            </a:pPr>
            <a:r>
              <a:rPr lang="en-US" sz="1600">
                <a:latin typeface="Calibri Light" panose="020F0302020204030204" pitchFamily="34" charset="0"/>
                <a:cs typeface="Calibri Light" panose="020F0302020204030204" pitchFamily="34" charset="0"/>
              </a:rPr>
              <a:t>By using open data engine we can realize one directory, one interface, and one copy of data to largely simplify the big data architecture. Data integration efficiency is greatly improved. 80% of analysis time for business launching can be saved.</a:t>
            </a:r>
          </a:p>
        </p:txBody>
      </p:sp>
      <p:pic>
        <p:nvPicPr>
          <p:cNvPr id="3" name="Picture 2">
            <a:extLst>
              <a:ext uri="{FF2B5EF4-FFF2-40B4-BE49-F238E27FC236}">
                <a16:creationId xmlns:a16="http://schemas.microsoft.com/office/drawing/2014/main" id="{8D235541-4C1D-466E-913B-5816126C8243}"/>
              </a:ext>
            </a:extLst>
          </p:cNvPr>
          <p:cNvPicPr>
            <a:picLocks noChangeAspect="1"/>
          </p:cNvPicPr>
          <p:nvPr/>
        </p:nvPicPr>
        <p:blipFill>
          <a:blip r:embed="rId3"/>
          <a:stretch>
            <a:fillRect/>
          </a:stretch>
        </p:blipFill>
        <p:spPr>
          <a:xfrm>
            <a:off x="136410" y="869794"/>
            <a:ext cx="7881317" cy="5467107"/>
          </a:xfrm>
          <a:prstGeom prst="rect">
            <a:avLst/>
          </a:prstGeom>
        </p:spPr>
      </p:pic>
    </p:spTree>
    <p:extLst>
      <p:ext uri="{BB962C8B-B14F-4D97-AF65-F5344CB8AC3E}">
        <p14:creationId xmlns:p14="http://schemas.microsoft.com/office/powerpoint/2010/main" val="1356390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6056-9D03-4D9E-8DFB-70B68C229FAD}"/>
              </a:ext>
            </a:extLst>
          </p:cNvPr>
          <p:cNvSpPr>
            <a:spLocks noGrp="1"/>
          </p:cNvSpPr>
          <p:nvPr>
            <p:ph type="title"/>
          </p:nvPr>
        </p:nvSpPr>
        <p:spPr/>
        <p:txBody>
          <a:bodyPr/>
          <a:lstStyle/>
          <a:p>
            <a:br>
              <a:rPr lang="en-US"/>
            </a:br>
            <a:endParaRPr lang="en-US"/>
          </a:p>
        </p:txBody>
      </p:sp>
      <p:sp>
        <p:nvSpPr>
          <p:cNvPr id="5" name="Title 2">
            <a:extLst>
              <a:ext uri="{FF2B5EF4-FFF2-40B4-BE49-F238E27FC236}">
                <a16:creationId xmlns:a16="http://schemas.microsoft.com/office/drawing/2014/main" id="{F5E8EF13-F19E-4FAA-8271-A31220706120}"/>
              </a:ext>
            </a:extLst>
          </p:cNvPr>
          <p:cNvSpPr txBox="1">
            <a:spLocks/>
          </p:cNvSpPr>
          <p:nvPr/>
        </p:nvSpPr>
        <p:spPr>
          <a:xfrm>
            <a:off x="199042" y="1339"/>
            <a:ext cx="11874216" cy="618870"/>
          </a:xfrm>
        </p:spPr>
        <p:txBody>
          <a:bodyPr anchor="t"/>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r>
              <a:rPr lang="en-US" sz="2800" err="1">
                <a:latin typeface="+mn-lt"/>
                <a:cs typeface="Times New Roman"/>
              </a:rPr>
              <a:t>Flashlink</a:t>
            </a:r>
            <a:r>
              <a:rPr lang="en-US" sz="2800">
                <a:latin typeface="+mn-lt"/>
                <a:cs typeface="Times New Roman"/>
              </a:rPr>
              <a:t>™ Key Functionalities for Future</a:t>
            </a:r>
          </a:p>
        </p:txBody>
      </p:sp>
      <p:graphicFrame>
        <p:nvGraphicFramePr>
          <p:cNvPr id="7" name="Table 8">
            <a:extLst>
              <a:ext uri="{FF2B5EF4-FFF2-40B4-BE49-F238E27FC236}">
                <a16:creationId xmlns:a16="http://schemas.microsoft.com/office/drawing/2014/main" id="{CDA34C54-2EA9-4409-9B43-D1A947BB3123}"/>
              </a:ext>
            </a:extLst>
          </p:cNvPr>
          <p:cNvGraphicFramePr>
            <a:graphicFrameLocks noGrp="1"/>
          </p:cNvGraphicFramePr>
          <p:nvPr/>
        </p:nvGraphicFramePr>
        <p:xfrm>
          <a:off x="199042" y="521756"/>
          <a:ext cx="11637356" cy="5971119"/>
        </p:xfrm>
        <a:graphic>
          <a:graphicData uri="http://schemas.openxmlformats.org/drawingml/2006/table">
            <a:tbl>
              <a:tblPr firstRow="1" bandRow="1">
                <a:tableStyleId>{72833802-FEF1-4C79-8D5D-14CF1EAF98D9}</a:tableStyleId>
              </a:tblPr>
              <a:tblGrid>
                <a:gridCol w="2011063">
                  <a:extLst>
                    <a:ext uri="{9D8B030D-6E8A-4147-A177-3AD203B41FA5}">
                      <a16:colId xmlns:a16="http://schemas.microsoft.com/office/drawing/2014/main" val="1471780119"/>
                    </a:ext>
                  </a:extLst>
                </a:gridCol>
                <a:gridCol w="2364909">
                  <a:extLst>
                    <a:ext uri="{9D8B030D-6E8A-4147-A177-3AD203B41FA5}">
                      <a16:colId xmlns:a16="http://schemas.microsoft.com/office/drawing/2014/main" val="3816537964"/>
                    </a:ext>
                  </a:extLst>
                </a:gridCol>
                <a:gridCol w="3480267">
                  <a:extLst>
                    <a:ext uri="{9D8B030D-6E8A-4147-A177-3AD203B41FA5}">
                      <a16:colId xmlns:a16="http://schemas.microsoft.com/office/drawing/2014/main" val="2510763171"/>
                    </a:ext>
                  </a:extLst>
                </a:gridCol>
                <a:gridCol w="3781117">
                  <a:extLst>
                    <a:ext uri="{9D8B030D-6E8A-4147-A177-3AD203B41FA5}">
                      <a16:colId xmlns:a16="http://schemas.microsoft.com/office/drawing/2014/main" val="1568056739"/>
                    </a:ext>
                  </a:extLst>
                </a:gridCol>
              </a:tblGrid>
              <a:tr h="358725">
                <a:tc>
                  <a:txBody>
                    <a:bodyPr/>
                    <a:lstStyle/>
                    <a:p>
                      <a:pPr algn="l"/>
                      <a:r>
                        <a:rPr lang="en-US" sz="1800">
                          <a:solidFill>
                            <a:schemeClr val="tx1"/>
                          </a:solidFill>
                        </a:rPr>
                        <a:t>Features</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Details</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Performance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Reliability/life/Economy</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22270006"/>
                  </a:ext>
                </a:extLst>
              </a:tr>
              <a:tr h="352431">
                <a:tc>
                  <a:txBody>
                    <a:bodyPr/>
                    <a:lstStyle/>
                    <a:p>
                      <a:pPr algn="l"/>
                      <a:r>
                        <a:rPr lang="en-US" sz="1400" b="1" err="1">
                          <a:solidFill>
                            <a:schemeClr val="tx1"/>
                          </a:solidFill>
                        </a:rPr>
                        <a:t>SmartMatrix</a:t>
                      </a:r>
                      <a:endParaRPr lang="en-US" sz="1400" b="1">
                        <a:solidFill>
                          <a:schemeClr val="tx1"/>
                        </a:solidFill>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solidFill>
                            <a:schemeClr val="tx1"/>
                          </a:solidFill>
                        </a:rPr>
                        <a:t>Multi-controller protection</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200">
                        <a:solidFill>
                          <a:schemeClr val="tx1"/>
                        </a:solidFill>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solidFill>
                            <a:schemeClr val="tx1"/>
                          </a:solidFill>
                        </a:rPr>
                        <a:t>Good scheme to  detect, rectify and isolate failures.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88971583"/>
                  </a:ext>
                </a:extLst>
              </a:tr>
              <a:tr h="298931">
                <a:tc>
                  <a:txBody>
                    <a:bodyPr/>
                    <a:lstStyle/>
                    <a:p>
                      <a:pPr algn="l"/>
                      <a:r>
                        <a:rPr lang="en-US" sz="1400" b="1"/>
                        <a:t>Auto Load Balancing</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Global load balance.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sz="1200"/>
                        <a:t>IO is forwarded to optimal </a:t>
                      </a:r>
                      <a:r>
                        <a:rPr lang="en-US" sz="1200" err="1"/>
                        <a:t>ctlr</a:t>
                      </a:r>
                      <a:endParaRPr lang="en-US" sz="12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Achieve nature failure avoidance.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29923068"/>
                  </a:ext>
                </a:extLst>
              </a:tr>
              <a:tr h="298931">
                <a:tc>
                  <a:txBody>
                    <a:bodyPr/>
                    <a:lstStyle/>
                    <a:p>
                      <a:pPr algn="l"/>
                      <a:endParaRPr lang="en-US" sz="1400" b="1"/>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Global Cache &amp; 2/3-copies</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Combine all </a:t>
                      </a:r>
                      <a:r>
                        <a:rPr lang="en-US" sz="1200" err="1"/>
                        <a:t>ctlr</a:t>
                      </a:r>
                      <a:r>
                        <a:rPr lang="en-US" sz="1200"/>
                        <a:t> cache for better perf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Avoid single point failure.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7202929"/>
                  </a:ext>
                </a:extLst>
              </a:tr>
              <a:tr h="448415">
                <a:tc>
                  <a:txBody>
                    <a:bodyPr/>
                    <a:lstStyle/>
                    <a:p>
                      <a:pPr algn="l"/>
                      <a:endParaRPr lang="en-US" sz="1400" b="1"/>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Raid2.0+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indent="-285750" algn="l">
                        <a:buFont typeface="Arial" panose="020B0604020202020204" pitchFamily="34" charset="0"/>
                        <a:buChar char="•"/>
                      </a:pPr>
                      <a:r>
                        <a:rPr lang="en-US" sz="1200"/>
                        <a:t>Auto load balance to all </a:t>
                      </a:r>
                      <a:r>
                        <a:rPr lang="en-US" sz="1200" err="1"/>
                        <a:t>drvs</a:t>
                      </a:r>
                      <a:r>
                        <a:rPr lang="en-US" sz="1200"/>
                        <a:t> in grp</a:t>
                      </a:r>
                    </a:p>
                    <a:p>
                      <a:pPr marL="285750" indent="-285750" algn="l">
                        <a:buFont typeface="Arial" panose="020B0604020202020204" pitchFamily="34" charset="0"/>
                        <a:buChar char="•"/>
                      </a:pPr>
                      <a:r>
                        <a:rPr lang="en-US" sz="1200">
                          <a:sym typeface="Wingdings" panose="05000000000000000000" pitchFamily="2" charset="2"/>
                        </a:rPr>
                        <a:t>Flexible configuration, high per</a:t>
                      </a:r>
                      <a:endParaRPr lang="en-US" sz="12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indent="-285750" algn="l">
                        <a:buFont typeface="Arial" panose="020B0604020202020204" pitchFamily="34" charset="0"/>
                        <a:buChar char="•"/>
                      </a:pPr>
                      <a:r>
                        <a:rPr lang="en-US" sz="1200"/>
                        <a:t>Reduce chance of single SSD Failure.</a:t>
                      </a:r>
                    </a:p>
                    <a:p>
                      <a:pPr marL="285750" marR="0" lvl="0" indent="-2857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Fast recovery allows large drive (4TB).</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57326651"/>
                  </a:ext>
                </a:extLst>
              </a:tr>
              <a:tr h="508208">
                <a:tc>
                  <a:txBody>
                    <a:bodyPr/>
                    <a:lstStyle/>
                    <a:p>
                      <a:pPr algn="l"/>
                      <a:r>
                        <a:rPr lang="en-US" sz="1400" b="1"/>
                        <a:t>Intelligent Multi-core Tech</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CPU Grouping</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Avoid CPU access remote mem and inter CPU comm. Improve Perf!</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2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6381698"/>
                  </a:ext>
                </a:extLst>
              </a:tr>
              <a:tr h="298931">
                <a:tc>
                  <a:txBody>
                    <a:bodyPr/>
                    <a:lstStyle/>
                    <a:p>
                      <a:pPr algn="l"/>
                      <a:endParaRPr lang="en-US" sz="1400" b="1"/>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Service Grouping</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Difference service run on diff cores.</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2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20721583"/>
                  </a:ext>
                </a:extLst>
              </a:tr>
              <a:tr h="298931">
                <a:tc>
                  <a:txBody>
                    <a:bodyPr/>
                    <a:lstStyle/>
                    <a:p>
                      <a:pPr algn="l"/>
                      <a:endParaRPr lang="en-US" sz="1400" b="1"/>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Lock Free IO handling.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Dedicated cores running storage IO</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2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497590"/>
                  </a:ext>
                </a:extLst>
              </a:tr>
              <a:tr h="448415">
                <a:tc>
                  <a:txBody>
                    <a:bodyPr/>
                    <a:lstStyle/>
                    <a:p>
                      <a:pPr algn="l"/>
                      <a:r>
                        <a:rPr lang="en-US" sz="1400" b="1"/>
                        <a:t>ROW Full Strip Write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ROW (Redirect on Write)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Reduce write amplification for better write performance.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Reduce write amplification, extend SSD life.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07935273"/>
                  </a:ext>
                </a:extLst>
              </a:tr>
              <a:tr h="508208">
                <a:tc>
                  <a:txBody>
                    <a:bodyPr/>
                    <a:lstStyle/>
                    <a:p>
                      <a:pPr algn="l"/>
                      <a:r>
                        <a:rPr lang="en-US" sz="1400" b="1"/>
                        <a:t>Global Wearing &amp; Anti-wear leveling</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Smart wearing control through SSD life time.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2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Global leveling to enhance life. Anti-leveling at end to allow SSD replace early in time.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75007394"/>
                  </a:ext>
                </a:extLst>
              </a:tr>
              <a:tr h="298931">
                <a:tc>
                  <a:txBody>
                    <a:bodyPr/>
                    <a:lstStyle/>
                    <a:p>
                      <a:pPr algn="l"/>
                      <a:r>
                        <a:rPr lang="en-US" sz="1400" b="1"/>
                        <a:t>Multi-Streaming</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Stream hot/cold together</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Perf is better for less write amplification</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SSD life is better for less </a:t>
                      </a:r>
                      <a:r>
                        <a:rPr lang="en-US" sz="1200" err="1"/>
                        <a:t>amplicaition</a:t>
                      </a:r>
                      <a:r>
                        <a:rPr lang="en-US" sz="1200"/>
                        <a:t>.</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06090879"/>
                  </a:ext>
                </a:extLst>
              </a:tr>
              <a:tr h="298931">
                <a:tc>
                  <a:txBody>
                    <a:bodyPr/>
                    <a:lstStyle/>
                    <a:p>
                      <a:pPr algn="l"/>
                      <a:r>
                        <a:rPr lang="en-US" sz="1400" b="1"/>
                        <a:t>E2E IO Priority</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Allow read interrupt </a:t>
                      </a:r>
                      <a:r>
                        <a:rPr lang="en-US" sz="1200" err="1"/>
                        <a:t>wrt</a:t>
                      </a:r>
                      <a:endParaRPr lang="en-US" sz="12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Low read latency and better perf</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2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8159836"/>
                  </a:ext>
                </a:extLst>
              </a:tr>
              <a:tr h="508208">
                <a:tc>
                  <a:txBody>
                    <a:bodyPr/>
                    <a:lstStyle/>
                    <a:p>
                      <a:pPr algn="l"/>
                      <a:r>
                        <a:rPr lang="en-US" sz="1400" b="1"/>
                        <a:t>Smart Disk Enclosure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Offload smart disk recovery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Ensure </a:t>
                      </a:r>
                      <a:r>
                        <a:rPr lang="en-US" sz="1200" err="1"/>
                        <a:t>etter</a:t>
                      </a:r>
                      <a:r>
                        <a:rPr lang="en-US" sz="1200"/>
                        <a:t> performance at controller.</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Dynamic recovery ensure protection w/t less disk</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6336017"/>
                  </a:ext>
                </a:extLst>
              </a:tr>
              <a:tr h="298931">
                <a:tc>
                  <a:txBody>
                    <a:bodyPr/>
                    <a:lstStyle/>
                    <a:p>
                      <a:pPr algn="l"/>
                      <a:r>
                        <a:rPr lang="en-US" sz="1400" b="1"/>
                        <a:t>AI Tech</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sz="1200"/>
                        <a:t>Intelligent Cache Read</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Predict IO pattern to enhance hit rate.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Better service quality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60947419"/>
                  </a:ext>
                </a:extLst>
              </a:tr>
              <a:tr h="346152">
                <a:tc>
                  <a:txBody>
                    <a:bodyPr/>
                    <a:lstStyle/>
                    <a:p>
                      <a:pPr algn="l"/>
                      <a:endParaRPr lang="en-US" sz="14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sz="1200"/>
                        <a:t>Intelligent QoS</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Ensure up performance for critical service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2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80514426"/>
                  </a:ext>
                </a:extLst>
              </a:tr>
              <a:tr h="298931">
                <a:tc>
                  <a:txBody>
                    <a:bodyPr/>
                    <a:lstStyle/>
                    <a:p>
                      <a:pPr algn="l"/>
                      <a:endParaRPr lang="en-US" sz="14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Data Reduction</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200"/>
                        <a:t>Coordinate inline/offline </a:t>
                      </a:r>
                      <a:r>
                        <a:rPr lang="en-US" sz="1200" err="1"/>
                        <a:t>dedup</a:t>
                      </a:r>
                      <a:endParaRPr lang="en-US" sz="12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2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12888004"/>
                  </a:ext>
                </a:extLst>
              </a:tr>
            </a:tbl>
          </a:graphicData>
        </a:graphic>
      </p:graphicFrame>
      <p:graphicFrame>
        <p:nvGraphicFramePr>
          <p:cNvPr id="9" name="Diagram 8">
            <a:extLst>
              <a:ext uri="{FF2B5EF4-FFF2-40B4-BE49-F238E27FC236}">
                <a16:creationId xmlns:a16="http://schemas.microsoft.com/office/drawing/2014/main" id="{D48A2BCA-6F0B-2A4F-A8B0-7973399C89B7}"/>
              </a:ext>
            </a:extLst>
          </p:cNvPr>
          <p:cNvGraphicFramePr/>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3683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6056-9D03-4D9E-8DFB-70B68C229FAD}"/>
              </a:ext>
            </a:extLst>
          </p:cNvPr>
          <p:cNvSpPr>
            <a:spLocks noGrp="1"/>
          </p:cNvSpPr>
          <p:nvPr>
            <p:ph type="title"/>
          </p:nvPr>
        </p:nvSpPr>
        <p:spPr/>
        <p:txBody>
          <a:bodyPr/>
          <a:lstStyle/>
          <a:p>
            <a:br>
              <a:rPr lang="en-US"/>
            </a:br>
            <a:endParaRPr lang="en-US"/>
          </a:p>
        </p:txBody>
      </p:sp>
      <p:sp>
        <p:nvSpPr>
          <p:cNvPr id="5" name="Title 2">
            <a:extLst>
              <a:ext uri="{FF2B5EF4-FFF2-40B4-BE49-F238E27FC236}">
                <a16:creationId xmlns:a16="http://schemas.microsoft.com/office/drawing/2014/main" id="{F5E8EF13-F19E-4FAA-8271-A31220706120}"/>
              </a:ext>
            </a:extLst>
          </p:cNvPr>
          <p:cNvSpPr txBox="1">
            <a:spLocks/>
          </p:cNvSpPr>
          <p:nvPr/>
        </p:nvSpPr>
        <p:spPr>
          <a:xfrm>
            <a:off x="199042" y="-8368"/>
            <a:ext cx="11874216" cy="618870"/>
          </a:xfrm>
        </p:spPr>
        <p:txBody>
          <a:bodyPr anchor="t"/>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r>
              <a:rPr lang="en-US" sz="2800">
                <a:latin typeface="+mn-lt"/>
                <a:cs typeface="Times New Roman"/>
              </a:rPr>
              <a:t>Smart Storage Service Features for Future </a:t>
            </a:r>
            <a:endParaRPr lang="en-US" sz="2800">
              <a:latin typeface="+mn-lt"/>
              <a:cs typeface="Times New Roman" panose="02020603050405020304" pitchFamily="18" charset="0"/>
            </a:endParaRPr>
          </a:p>
        </p:txBody>
      </p:sp>
      <p:graphicFrame>
        <p:nvGraphicFramePr>
          <p:cNvPr id="8" name="Table 8">
            <a:extLst>
              <a:ext uri="{FF2B5EF4-FFF2-40B4-BE49-F238E27FC236}">
                <a16:creationId xmlns:a16="http://schemas.microsoft.com/office/drawing/2014/main" id="{C03BB868-902D-498F-9162-A66F6DC43CBE}"/>
              </a:ext>
            </a:extLst>
          </p:cNvPr>
          <p:cNvGraphicFramePr>
            <a:graphicFrameLocks noGrp="1"/>
          </p:cNvGraphicFramePr>
          <p:nvPr/>
        </p:nvGraphicFramePr>
        <p:xfrm>
          <a:off x="358997" y="628919"/>
          <a:ext cx="11422696" cy="5784686"/>
        </p:xfrm>
        <a:graphic>
          <a:graphicData uri="http://schemas.openxmlformats.org/drawingml/2006/table">
            <a:tbl>
              <a:tblPr firstRow="1" bandRow="1">
                <a:tableStyleId>{72833802-FEF1-4C79-8D5D-14CF1EAF98D9}</a:tableStyleId>
              </a:tblPr>
              <a:tblGrid>
                <a:gridCol w="1813309">
                  <a:extLst>
                    <a:ext uri="{9D8B030D-6E8A-4147-A177-3AD203B41FA5}">
                      <a16:colId xmlns:a16="http://schemas.microsoft.com/office/drawing/2014/main" val="1471780119"/>
                    </a:ext>
                  </a:extLst>
                </a:gridCol>
                <a:gridCol w="2837899">
                  <a:extLst>
                    <a:ext uri="{9D8B030D-6E8A-4147-A177-3AD203B41FA5}">
                      <a16:colId xmlns:a16="http://schemas.microsoft.com/office/drawing/2014/main" val="3816537964"/>
                    </a:ext>
                  </a:extLst>
                </a:gridCol>
                <a:gridCol w="3008037">
                  <a:extLst>
                    <a:ext uri="{9D8B030D-6E8A-4147-A177-3AD203B41FA5}">
                      <a16:colId xmlns:a16="http://schemas.microsoft.com/office/drawing/2014/main" val="2510763171"/>
                    </a:ext>
                  </a:extLst>
                </a:gridCol>
                <a:gridCol w="3763451">
                  <a:extLst>
                    <a:ext uri="{9D8B030D-6E8A-4147-A177-3AD203B41FA5}">
                      <a16:colId xmlns:a16="http://schemas.microsoft.com/office/drawing/2014/main" val="1568056739"/>
                    </a:ext>
                  </a:extLst>
                </a:gridCol>
              </a:tblGrid>
              <a:tr h="453918">
                <a:tc>
                  <a:txBody>
                    <a:bodyPr/>
                    <a:lstStyle/>
                    <a:p>
                      <a:pPr algn="l"/>
                      <a:r>
                        <a:rPr lang="en-US" sz="1800" err="1">
                          <a:solidFill>
                            <a:schemeClr val="tx1"/>
                          </a:solidFill>
                        </a:rPr>
                        <a:t>Featres</a:t>
                      </a:r>
                      <a:endParaRPr lang="en-US" sz="1800">
                        <a:solidFill>
                          <a:schemeClr val="tx1"/>
                        </a:solidFill>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Details</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Performance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Reliability/life/Economy</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22270006"/>
                  </a:ext>
                </a:extLst>
              </a:tr>
              <a:tr h="549415">
                <a:tc>
                  <a:txBody>
                    <a:bodyPr/>
                    <a:lstStyle/>
                    <a:p>
                      <a:pPr algn="l"/>
                      <a:r>
                        <a:rPr lang="en-US" sz="1600" b="1"/>
                        <a:t>SMART Dedupe &amp; Compression</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Adaptive deduplicate and compress data footprint  to increase storage usability</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4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Enhance virtual capacity.</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29923068"/>
                  </a:ext>
                </a:extLst>
              </a:tr>
              <a:tr h="549415">
                <a:tc>
                  <a:txBody>
                    <a:bodyPr/>
                    <a:lstStyle/>
                    <a:p>
                      <a:pPr algn="l"/>
                      <a:endParaRPr lang="en-US" sz="1600" b="1"/>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Similarity Based Deduplication</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Maximized the deduplication  performance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Similar fingerprint(SFP) based for good deduplication ratio</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48816270"/>
                  </a:ext>
                </a:extLst>
              </a:tr>
              <a:tr h="549415">
                <a:tc>
                  <a:txBody>
                    <a:bodyPr/>
                    <a:lstStyle/>
                    <a:p>
                      <a:pPr algn="l"/>
                      <a:endParaRPr lang="en-US" sz="1600" b="1"/>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Inline &amp; post-process compression</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4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Balance real-time efficiency with best long run capacity utilization.</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666167"/>
                  </a:ext>
                </a:extLst>
              </a:tr>
              <a:tr h="549415">
                <a:tc>
                  <a:txBody>
                    <a:bodyPr/>
                    <a:lstStyle/>
                    <a:p>
                      <a:pPr algn="l"/>
                      <a:r>
                        <a:rPr lang="en-US" sz="1600" b="1"/>
                        <a:t>SMART QoS</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Burst control &amp; low limit guarantee of IOPS, latency</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Ensure critical service meet defined performance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Guarantee the reliability of performance.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7202929"/>
                  </a:ext>
                </a:extLst>
              </a:tr>
              <a:tr h="549415">
                <a:tc>
                  <a:txBody>
                    <a:bodyPr/>
                    <a:lstStyle/>
                    <a:p>
                      <a:pPr algn="l"/>
                      <a:r>
                        <a:rPr lang="en-US" sz="1600" b="1"/>
                        <a:t>SMART storage Virtualization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virtualization for heterogeneous storages.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Support online takeover.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Best for 3</a:t>
                      </a:r>
                      <a:r>
                        <a:rPr lang="en-US" sz="1400" baseline="30000"/>
                        <a:t>rd</a:t>
                      </a:r>
                      <a:r>
                        <a:rPr lang="en-US" sz="1400"/>
                        <a:t> party collaboration and co-operation.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57326651"/>
                  </a:ext>
                </a:extLst>
              </a:tr>
              <a:tr h="780762">
                <a:tc>
                  <a:txBody>
                    <a:bodyPr/>
                    <a:lstStyle/>
                    <a:p>
                      <a:pPr algn="l"/>
                      <a:r>
                        <a:rPr lang="en-US" sz="1600" b="1"/>
                        <a:t>SMART Migration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Allow migration happens without interrupting on-going service.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Ensure the data service performance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Enhance data protection to allow migration happens at all time.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6381698"/>
                  </a:ext>
                </a:extLst>
              </a:tr>
              <a:tr h="549415">
                <a:tc>
                  <a:txBody>
                    <a:bodyPr/>
                    <a:lstStyle/>
                    <a:p>
                      <a:pPr algn="l"/>
                      <a:r>
                        <a:rPr lang="en-US" sz="1600" b="1"/>
                        <a:t>SMART thin provisioning</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Dynamically allocate resource on demand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4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Allow better utilization of storage resource.</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20721583"/>
                  </a:ext>
                </a:extLst>
              </a:tr>
              <a:tr h="1012109">
                <a:tc>
                  <a:txBody>
                    <a:bodyPr/>
                    <a:lstStyle/>
                    <a:p>
                      <a:pPr algn="l"/>
                      <a:r>
                        <a:rPr lang="en-US" sz="1600" b="1"/>
                        <a:t>SMART Erase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Follow standard defined or user defined various disk erasure policy to guarantee data cleansing.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endParaRPr lang="en-US" sz="1400"/>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r>
                        <a:rPr lang="en-US" sz="1400"/>
                        <a:t>Guarantee the safe re-use of the resource and for data protection. </a:t>
                      </a: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2497590"/>
                  </a:ext>
                </a:extLst>
              </a:tr>
            </a:tbl>
          </a:graphicData>
        </a:graphic>
      </p:graphicFrame>
      <p:graphicFrame>
        <p:nvGraphicFramePr>
          <p:cNvPr id="9" name="Diagram 8">
            <a:extLst>
              <a:ext uri="{FF2B5EF4-FFF2-40B4-BE49-F238E27FC236}">
                <a16:creationId xmlns:a16="http://schemas.microsoft.com/office/drawing/2014/main" id="{CD43FC31-DEDE-4F47-9D5F-B5B670BBB2F9}"/>
              </a:ext>
            </a:extLst>
          </p:cNvPr>
          <p:cNvGraphicFramePr/>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343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635000" y="356157"/>
            <a:ext cx="10515600" cy="649759"/>
          </a:xfrm>
        </p:spPr>
        <p:txBody>
          <a:bodyPr anchor="t">
            <a:normAutofit/>
          </a:bodyPr>
          <a:lstStyle/>
          <a:p>
            <a:r>
              <a:rPr lang="en-US" sz="2800">
                <a:latin typeface="+mn-lt"/>
              </a:rPr>
              <a:t>Importance of Latency and Throughput</a:t>
            </a:r>
          </a:p>
        </p:txBody>
      </p:sp>
      <p:sp>
        <p:nvSpPr>
          <p:cNvPr id="3" name="Content Placeholder 2">
            <a:extLst>
              <a:ext uri="{FF2B5EF4-FFF2-40B4-BE49-F238E27FC236}">
                <a16:creationId xmlns:a16="http://schemas.microsoft.com/office/drawing/2014/main" id="{0498A402-432B-421B-85FF-68A1ECED72D8}"/>
              </a:ext>
            </a:extLst>
          </p:cNvPr>
          <p:cNvSpPr>
            <a:spLocks noGrp="1"/>
          </p:cNvSpPr>
          <p:nvPr>
            <p:ph idx="1"/>
          </p:nvPr>
        </p:nvSpPr>
        <p:spPr>
          <a:xfrm>
            <a:off x="838200" y="1215851"/>
            <a:ext cx="10515600" cy="4961112"/>
          </a:xfrm>
        </p:spPr>
        <p:txBody>
          <a:bodyPr anchor="t">
            <a:normAutofit lnSpcReduction="10000"/>
          </a:bodyPr>
          <a:lstStyle/>
          <a:p>
            <a:r>
              <a:rPr lang="en-US">
                <a:latin typeface="Arial Black" panose="020B0A04020102020204" pitchFamily="34" charset="0"/>
              </a:rPr>
              <a:t>Latency</a:t>
            </a:r>
          </a:p>
          <a:p>
            <a:pPr lvl="1"/>
            <a:r>
              <a:rPr lang="en-US">
                <a:latin typeface="Arial Black" panose="020B0A04020102020204" pitchFamily="34" charset="0"/>
              </a:rPr>
              <a:t>Transaction latency is the core “value metric.” </a:t>
            </a:r>
          </a:p>
          <a:p>
            <a:pPr lvl="1"/>
            <a:r>
              <a:rPr lang="en-US">
                <a:latin typeface="Arial Black" panose="020B0A04020102020204" pitchFamily="34" charset="0"/>
              </a:rPr>
              <a:t>Importance of “guaranteed” maximum latency.</a:t>
            </a:r>
          </a:p>
          <a:p>
            <a:pPr lvl="1"/>
            <a:r>
              <a:rPr lang="en-US">
                <a:latin typeface="Arial Black" panose="020B0A04020102020204" pitchFamily="34" charset="0"/>
              </a:rPr>
              <a:t>Storage latency is the most critical factor for all transaction-based workloads such as finance, carrier, manufacturing, and government sectors.</a:t>
            </a:r>
          </a:p>
          <a:p>
            <a:r>
              <a:rPr lang="en-US">
                <a:latin typeface="Arial Black" panose="020B0A04020102020204" pitchFamily="34" charset="0"/>
              </a:rPr>
              <a:t>Throughput (Bandwidth, IOPS)</a:t>
            </a:r>
          </a:p>
          <a:p>
            <a:pPr lvl="1"/>
            <a:r>
              <a:rPr lang="en-US">
                <a:latin typeface="Arial Black" panose="020B0A04020102020204" pitchFamily="34" charset="0"/>
              </a:rPr>
              <a:t>Critical metric when data needs to be streamed rapidly (images and video).</a:t>
            </a:r>
          </a:p>
          <a:p>
            <a:pPr lvl="1"/>
            <a:r>
              <a:rPr lang="en-US">
                <a:latin typeface="Arial Black" panose="020B0A04020102020204" pitchFamily="34" charset="0"/>
              </a:rPr>
              <a:t>For applications working with large sets of data (backups, </a:t>
            </a:r>
            <a:r>
              <a:rPr lang="en-US" err="1">
                <a:latin typeface="Arial Black" panose="020B0A04020102020204" pitchFamily="34" charset="0"/>
              </a:rPr>
              <a:t>oil&amp;gas</a:t>
            </a:r>
            <a:r>
              <a:rPr lang="en-US">
                <a:latin typeface="Arial Black" panose="020B0A04020102020204" pitchFamily="34" charset="0"/>
              </a:rPr>
              <a:t>, HPC, etc.) </a:t>
            </a:r>
          </a:p>
          <a:p>
            <a:r>
              <a:rPr lang="en-US">
                <a:latin typeface="Arial Black" panose="020B0A04020102020204" pitchFamily="34" charset="0"/>
              </a:rPr>
              <a:t>Key messages:</a:t>
            </a:r>
          </a:p>
          <a:p>
            <a:pPr lvl="1"/>
            <a:r>
              <a:rPr lang="en-US">
                <a:latin typeface="Arial Black" panose="020B0A04020102020204" pitchFamily="34" charset="0"/>
              </a:rPr>
              <a:t>OceanStor Dorado V6: ultra-low latency (0.1ms), high throughput (20 million IOPS)</a:t>
            </a:r>
          </a:p>
          <a:p>
            <a:pPr lvl="1"/>
            <a:r>
              <a:rPr lang="en-US">
                <a:latin typeface="Arial Black" panose="020B0A04020102020204" pitchFamily="34" charset="0"/>
              </a:rPr>
              <a:t>OceanStor 100D: good latency (0.5ms), ultra-high throughput.</a:t>
            </a:r>
          </a:p>
        </p:txBody>
      </p:sp>
      <p:graphicFrame>
        <p:nvGraphicFramePr>
          <p:cNvPr id="7" name="Diagram 6">
            <a:extLst>
              <a:ext uri="{FF2B5EF4-FFF2-40B4-BE49-F238E27FC236}">
                <a16:creationId xmlns:a16="http://schemas.microsoft.com/office/drawing/2014/main" id="{4C5E8D77-0960-0343-A629-4CD4D9F19F22}"/>
              </a:ext>
            </a:extLst>
          </p:cNvPr>
          <p:cNvGraphicFramePr/>
          <p:nvPr>
            <p:extLst>
              <p:ext uri="{D42A27DB-BD31-4B8C-83A1-F6EECF244321}">
                <p14:modId xmlns:p14="http://schemas.microsoft.com/office/powerpoint/2010/main" val="1576542656"/>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998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E1F226-DAB3-7441-817B-42AA807EAB69}"/>
              </a:ext>
            </a:extLst>
          </p:cNvPr>
          <p:cNvPicPr>
            <a:picLocks noChangeAspect="1"/>
          </p:cNvPicPr>
          <p:nvPr/>
        </p:nvPicPr>
        <p:blipFill>
          <a:blip r:embed="rId3"/>
          <a:stretch>
            <a:fillRect/>
          </a:stretch>
        </p:blipFill>
        <p:spPr>
          <a:xfrm>
            <a:off x="5786122" y="1566433"/>
            <a:ext cx="6055751" cy="4517883"/>
          </a:xfrm>
          <a:prstGeom prst="rect">
            <a:avLst/>
          </a:prstGeom>
        </p:spPr>
      </p:pic>
      <p:sp>
        <p:nvSpPr>
          <p:cNvPr id="3" name="圆角矩形 17">
            <a:extLst>
              <a:ext uri="{FF2B5EF4-FFF2-40B4-BE49-F238E27FC236}">
                <a16:creationId xmlns:a16="http://schemas.microsoft.com/office/drawing/2014/main" id="{2641285E-1341-A44C-9471-23A1A02379A9}"/>
              </a:ext>
            </a:extLst>
          </p:cNvPr>
          <p:cNvSpPr/>
          <p:nvPr/>
        </p:nvSpPr>
        <p:spPr>
          <a:xfrm>
            <a:off x="2233701" y="2970481"/>
            <a:ext cx="5090889" cy="710286"/>
          </a:xfrm>
          <a:prstGeom prst="roundRect">
            <a:avLst>
              <a:gd name="adj" fmla="val 7568"/>
            </a:avLst>
          </a:prstGeom>
          <a:gradFill>
            <a:gsLst>
              <a:gs pos="100000">
                <a:srgbClr val="F08500"/>
              </a:gs>
              <a:gs pos="82000">
                <a:schemeClr val="bg1"/>
              </a:gs>
              <a:gs pos="100000">
                <a:schemeClr val="tx2"/>
              </a:gs>
              <a:gs pos="0">
                <a:schemeClr val="bg1"/>
              </a:gs>
            </a:gsLst>
            <a:path path="shape">
              <a:fillToRect l="50000" t="50000" r="50000" b="50000"/>
            </a:path>
          </a:gradFill>
          <a:ln w="12700">
            <a:gradFill flip="none" rotWithShape="1">
              <a:gsLst>
                <a:gs pos="85000">
                  <a:schemeClr val="bg1">
                    <a:alpha val="0"/>
                  </a:schemeClr>
                </a:gs>
                <a:gs pos="15000">
                  <a:schemeClr val="bg1">
                    <a:alpha val="0"/>
                  </a:schemeClr>
                </a:gs>
                <a:gs pos="100000">
                  <a:schemeClr val="bg1">
                    <a:lumMod val="65000"/>
                  </a:schemeClr>
                </a:gs>
                <a:gs pos="0">
                  <a:schemeClr val="bg1">
                    <a:lumMod val="50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12" fontAlgn="ctr"/>
            <a:endParaRPr lang="en-US" altLang="zh-CN" sz="1999">
              <a:solidFill>
                <a:prstClr val="white"/>
              </a:solidFill>
              <a:latin typeface="Arial" panose="020B0604020202020204" pitchFamily="34" charset="0"/>
              <a:ea typeface="等线" panose="02010600030101010101" pitchFamily="2" charset="-122"/>
              <a:cs typeface="Arial" pitchFamily="34" charset="0"/>
            </a:endParaRPr>
          </a:p>
        </p:txBody>
      </p:sp>
      <p:pic>
        <p:nvPicPr>
          <p:cNvPr id="4" name="图片 5">
            <a:extLst>
              <a:ext uri="{FF2B5EF4-FFF2-40B4-BE49-F238E27FC236}">
                <a16:creationId xmlns:a16="http://schemas.microsoft.com/office/drawing/2014/main" id="{CE9599E5-3226-DF46-BADB-0B10C9878B34}"/>
              </a:ext>
            </a:extLst>
          </p:cNvPr>
          <p:cNvPicPr>
            <a:picLocks noChangeAspect="1"/>
          </p:cNvPicPr>
          <p:nvPr/>
        </p:nvPicPr>
        <p:blipFill>
          <a:blip r:embed="rId4"/>
          <a:stretch>
            <a:fillRect/>
          </a:stretch>
        </p:blipFill>
        <p:spPr>
          <a:xfrm>
            <a:off x="806614" y="1782542"/>
            <a:ext cx="867986" cy="529093"/>
          </a:xfrm>
          <a:prstGeom prst="rect">
            <a:avLst/>
          </a:prstGeom>
        </p:spPr>
      </p:pic>
      <p:sp>
        <p:nvSpPr>
          <p:cNvPr id="5" name="矩形 6">
            <a:extLst>
              <a:ext uri="{FF2B5EF4-FFF2-40B4-BE49-F238E27FC236}">
                <a16:creationId xmlns:a16="http://schemas.microsoft.com/office/drawing/2014/main" id="{D1C3214B-2814-D842-B10F-B62B555CBA66}"/>
              </a:ext>
            </a:extLst>
          </p:cNvPr>
          <p:cNvSpPr/>
          <p:nvPr/>
        </p:nvSpPr>
        <p:spPr>
          <a:xfrm>
            <a:off x="247662" y="324135"/>
            <a:ext cx="11594211" cy="536368"/>
          </a:xfrm>
          <a:prstGeom prst="rect">
            <a:avLst/>
          </a:prstGeom>
        </p:spPr>
        <p:txBody>
          <a:bodyPr vert="horz" wrap="square" lIns="91404" tIns="45702" rIns="91404" bIns="45702" anchor="t" anchorCtr="0">
            <a:noAutofit/>
          </a:bodyPr>
          <a:lstStyle/>
          <a:p>
            <a:pPr defTabSz="1187323" fontAlgn="ctr"/>
            <a:r>
              <a:rPr lang="en-US" sz="2799">
                <a:latin typeface="Arial" panose="020B0604020202020204" pitchFamily="34" charset="0"/>
                <a:ea typeface="微软雅黑" panose="020B0503020204020204" pitchFamily="34" charset="-122"/>
                <a:cs typeface="Arial" panose="020B0604020202020204" pitchFamily="34" charset="0"/>
              </a:rPr>
              <a:t>Hardware/Software Innovation - Powered Platforms for Fastest AFA</a:t>
            </a:r>
          </a:p>
        </p:txBody>
      </p:sp>
      <p:pic>
        <p:nvPicPr>
          <p:cNvPr id="6" name="图片 11">
            <a:extLst>
              <a:ext uri="{FF2B5EF4-FFF2-40B4-BE49-F238E27FC236}">
                <a16:creationId xmlns:a16="http://schemas.microsoft.com/office/drawing/2014/main" id="{68200A63-43A3-A141-B17D-A967D70FDE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670" y="3176484"/>
            <a:ext cx="1081142" cy="404736"/>
          </a:xfrm>
          <a:prstGeom prst="rect">
            <a:avLst/>
          </a:prstGeom>
        </p:spPr>
      </p:pic>
      <p:sp>
        <p:nvSpPr>
          <p:cNvPr id="7" name="矩形 12">
            <a:extLst>
              <a:ext uri="{FF2B5EF4-FFF2-40B4-BE49-F238E27FC236}">
                <a16:creationId xmlns:a16="http://schemas.microsoft.com/office/drawing/2014/main" id="{80749D8A-13F0-314B-9192-ED0F504A9122}"/>
              </a:ext>
            </a:extLst>
          </p:cNvPr>
          <p:cNvSpPr/>
          <p:nvPr/>
        </p:nvSpPr>
        <p:spPr>
          <a:xfrm>
            <a:off x="2533436" y="3171796"/>
            <a:ext cx="4507033" cy="307657"/>
          </a:xfrm>
          <a:prstGeom prst="rect">
            <a:avLst/>
          </a:prstGeom>
        </p:spPr>
        <p:txBody>
          <a:bodyPr wrap="square">
            <a:noAutofit/>
          </a:bodyPr>
          <a:lstStyle/>
          <a:p>
            <a:pPr algn="ctr" defTabSz="1218712" fontAlgn="ctr"/>
            <a:r>
              <a:rPr lang="en-US" sz="1399">
                <a:solidFill>
                  <a:srgbClr val="000000"/>
                </a:solidFill>
                <a:latin typeface="Arial" panose="020B0604020202020204" pitchFamily="34" charset="0"/>
                <a:cs typeface="Arial" panose="020B0604020202020204" pitchFamily="34" charset="0"/>
              </a:rPr>
              <a:t>E2E NVMe for a high-performance expressway</a:t>
            </a:r>
          </a:p>
        </p:txBody>
      </p:sp>
      <p:sp>
        <p:nvSpPr>
          <p:cNvPr id="8" name="TextBox 83">
            <a:extLst>
              <a:ext uri="{FF2B5EF4-FFF2-40B4-BE49-F238E27FC236}">
                <a16:creationId xmlns:a16="http://schemas.microsoft.com/office/drawing/2014/main" id="{72CE5F4B-CA34-6C4D-BA1F-F7F509EC3A46}"/>
              </a:ext>
            </a:extLst>
          </p:cNvPr>
          <p:cNvSpPr txBox="1"/>
          <p:nvPr/>
        </p:nvSpPr>
        <p:spPr>
          <a:xfrm>
            <a:off x="243992" y="4256125"/>
            <a:ext cx="2038497" cy="691064"/>
          </a:xfrm>
          <a:prstGeom prst="rect">
            <a:avLst/>
          </a:prstGeom>
          <a:noFill/>
        </p:spPr>
        <p:txBody>
          <a:bodyPr wrap="square" rtlCol="0" anchor="ctr">
            <a:noAutofit/>
          </a:bodyPr>
          <a:lstStyle/>
          <a:p>
            <a:pPr algn="ctr" defTabSz="913516" fontAlgn="ctr"/>
            <a:r>
              <a:rPr lang="en-US" sz="2399" b="1">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FlashLink</a:t>
            </a:r>
            <a:r>
              <a:rPr lang="en-US" sz="2399" b="1" baseline="3000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en-US" sz="2399" b="1">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sp>
        <p:nvSpPr>
          <p:cNvPr id="11" name="圆角矩形 22">
            <a:extLst>
              <a:ext uri="{FF2B5EF4-FFF2-40B4-BE49-F238E27FC236}">
                <a16:creationId xmlns:a16="http://schemas.microsoft.com/office/drawing/2014/main" id="{1895C2BF-3BD7-524D-89EF-602001888403}"/>
              </a:ext>
            </a:extLst>
          </p:cNvPr>
          <p:cNvSpPr/>
          <p:nvPr/>
        </p:nvSpPr>
        <p:spPr>
          <a:xfrm>
            <a:off x="2234031" y="4282210"/>
            <a:ext cx="5090889" cy="683645"/>
          </a:xfrm>
          <a:prstGeom prst="roundRect">
            <a:avLst>
              <a:gd name="adj" fmla="val 7568"/>
            </a:avLst>
          </a:prstGeom>
          <a:gradFill>
            <a:gsLst>
              <a:gs pos="100000">
                <a:srgbClr val="F08500"/>
              </a:gs>
              <a:gs pos="82000">
                <a:schemeClr val="bg1"/>
              </a:gs>
              <a:gs pos="100000">
                <a:schemeClr val="tx2"/>
              </a:gs>
              <a:gs pos="0">
                <a:schemeClr val="bg1"/>
              </a:gs>
            </a:gsLst>
            <a:path path="shape">
              <a:fillToRect l="50000" t="50000" r="50000" b="50000"/>
            </a:path>
          </a:gradFill>
          <a:ln w="12700">
            <a:gradFill flip="none" rotWithShape="1">
              <a:gsLst>
                <a:gs pos="85000">
                  <a:schemeClr val="bg1">
                    <a:alpha val="0"/>
                  </a:schemeClr>
                </a:gs>
                <a:gs pos="15000">
                  <a:schemeClr val="bg1">
                    <a:alpha val="0"/>
                  </a:schemeClr>
                </a:gs>
                <a:gs pos="100000">
                  <a:schemeClr val="bg1">
                    <a:lumMod val="65000"/>
                  </a:schemeClr>
                </a:gs>
                <a:gs pos="0">
                  <a:schemeClr val="bg1">
                    <a:lumMod val="50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12" fontAlgn="ctr"/>
            <a:endParaRPr lang="en-US" altLang="zh-CN" sz="1999">
              <a:solidFill>
                <a:prstClr val="white"/>
              </a:solidFill>
              <a:latin typeface="Arial" panose="020B0604020202020204" pitchFamily="34" charset="0"/>
              <a:ea typeface="等线" panose="02010600030101010101" pitchFamily="2" charset="-122"/>
              <a:cs typeface="Arial" pitchFamily="34" charset="0"/>
            </a:endParaRPr>
          </a:p>
        </p:txBody>
      </p:sp>
      <p:sp>
        <p:nvSpPr>
          <p:cNvPr id="12" name="矩形 14">
            <a:extLst>
              <a:ext uri="{FF2B5EF4-FFF2-40B4-BE49-F238E27FC236}">
                <a16:creationId xmlns:a16="http://schemas.microsoft.com/office/drawing/2014/main" id="{D442782F-4A0B-3B48-9D92-03A2531190FA}"/>
              </a:ext>
            </a:extLst>
          </p:cNvPr>
          <p:cNvSpPr/>
          <p:nvPr/>
        </p:nvSpPr>
        <p:spPr>
          <a:xfrm>
            <a:off x="2234031" y="4372962"/>
            <a:ext cx="5042101" cy="523016"/>
          </a:xfrm>
          <a:prstGeom prst="rect">
            <a:avLst/>
          </a:prstGeom>
          <a:noFill/>
        </p:spPr>
        <p:txBody>
          <a:bodyPr wrap="square">
            <a:noAutofit/>
          </a:bodyPr>
          <a:lstStyle/>
          <a:p>
            <a:pPr algn="ctr" defTabSz="1218712" fontAlgn="ctr">
              <a:defRPr/>
            </a:pPr>
            <a:r>
              <a:rPr lang="en-US" sz="1399">
                <a:solidFill>
                  <a:prstClr val="black"/>
                </a:solidFill>
                <a:latin typeface="Arial" panose="020B0604020202020204" pitchFamily="34" charset="0"/>
                <a:cs typeface="Arial" panose="020B0604020202020204" pitchFamily="34" charset="0"/>
              </a:rPr>
              <a:t>SSD-controller synergy with intelligent algorithms for maximized all-flash </a:t>
            </a:r>
            <a:r>
              <a:rPr lang="en-US" sz="1399">
                <a:noFill/>
                <a:latin typeface="Arial" panose="020B0604020202020204" pitchFamily="34" charset="0"/>
                <a:cs typeface="Arial" panose="020B0604020202020204" pitchFamily="34" charset="0"/>
              </a:rPr>
              <a:t>performance</a:t>
            </a:r>
          </a:p>
        </p:txBody>
      </p:sp>
      <p:sp>
        <p:nvSpPr>
          <p:cNvPr id="13" name="矩形 3">
            <a:extLst>
              <a:ext uri="{FF2B5EF4-FFF2-40B4-BE49-F238E27FC236}">
                <a16:creationId xmlns:a16="http://schemas.microsoft.com/office/drawing/2014/main" id="{AEF81F01-22CA-9842-8144-15FF81DFBD8F}"/>
              </a:ext>
            </a:extLst>
          </p:cNvPr>
          <p:cNvSpPr/>
          <p:nvPr/>
        </p:nvSpPr>
        <p:spPr>
          <a:xfrm>
            <a:off x="3611792" y="1152531"/>
            <a:ext cx="2434043" cy="426104"/>
          </a:xfrm>
          <a:prstGeom prst="rect">
            <a:avLst/>
          </a:prstGeom>
        </p:spPr>
        <p:txBody>
          <a:bodyPr wrap="square">
            <a:noAutofit/>
          </a:bodyPr>
          <a:lstStyle/>
          <a:p>
            <a:pPr algn="ctr" defTabSz="913516" fontAlgn="ctr"/>
            <a:r>
              <a:rPr lang="en-US" altLang="zh-CN" sz="1799">
                <a:solidFill>
                  <a:srgbClr val="C7000B"/>
                </a:solidFill>
                <a:latin typeface="Arial" panose="020B0604020202020204" pitchFamily="34" charset="0"/>
                <a:ea typeface="等线" panose="02010600030101010101" pitchFamily="2" charset="-122"/>
                <a:cs typeface="Arial" panose="020B0604020202020204" pitchFamily="34" charset="0"/>
              </a:rPr>
              <a:t>Hardware-powered</a:t>
            </a:r>
          </a:p>
        </p:txBody>
      </p:sp>
      <p:sp>
        <p:nvSpPr>
          <p:cNvPr id="14" name="矩形 4">
            <a:extLst>
              <a:ext uri="{FF2B5EF4-FFF2-40B4-BE49-F238E27FC236}">
                <a16:creationId xmlns:a16="http://schemas.microsoft.com/office/drawing/2014/main" id="{EF135DE7-F4CC-1042-AEB7-E69DD05E2AD0}"/>
              </a:ext>
            </a:extLst>
          </p:cNvPr>
          <p:cNvSpPr/>
          <p:nvPr/>
        </p:nvSpPr>
        <p:spPr>
          <a:xfrm>
            <a:off x="3903282" y="2581518"/>
            <a:ext cx="1851066" cy="369188"/>
          </a:xfrm>
          <a:prstGeom prst="rect">
            <a:avLst/>
          </a:prstGeom>
        </p:spPr>
        <p:txBody>
          <a:bodyPr wrap="square">
            <a:noAutofit/>
          </a:bodyPr>
          <a:lstStyle/>
          <a:p>
            <a:pPr algn="ctr" defTabSz="1218712" fontAlgn="ctr"/>
            <a:r>
              <a:rPr lang="en-US" altLang="zh-CN" sz="1799">
                <a:solidFill>
                  <a:srgbClr val="C7000B"/>
                </a:solidFill>
                <a:latin typeface="Arial" panose="020B0604020202020204" pitchFamily="34" charset="0"/>
                <a:ea typeface="等线" panose="02010600030101010101" pitchFamily="2" charset="-122"/>
                <a:cs typeface="Arial" panose="020B0604020202020204" pitchFamily="34" charset="0"/>
              </a:rPr>
              <a:t>Protocol-leading</a:t>
            </a:r>
          </a:p>
        </p:txBody>
      </p:sp>
      <p:sp>
        <p:nvSpPr>
          <p:cNvPr id="15" name="矩形 7">
            <a:extLst>
              <a:ext uri="{FF2B5EF4-FFF2-40B4-BE49-F238E27FC236}">
                <a16:creationId xmlns:a16="http://schemas.microsoft.com/office/drawing/2014/main" id="{86045822-1484-9D4A-A01C-8789E837A796}"/>
              </a:ext>
            </a:extLst>
          </p:cNvPr>
          <p:cNvSpPr/>
          <p:nvPr/>
        </p:nvSpPr>
        <p:spPr>
          <a:xfrm>
            <a:off x="3614853" y="3902665"/>
            <a:ext cx="2427922" cy="369188"/>
          </a:xfrm>
          <a:prstGeom prst="rect">
            <a:avLst/>
          </a:prstGeom>
        </p:spPr>
        <p:txBody>
          <a:bodyPr wrap="square">
            <a:noAutofit/>
          </a:bodyPr>
          <a:lstStyle/>
          <a:p>
            <a:pPr algn="ctr" defTabSz="1218712" fontAlgn="ctr">
              <a:defRPr/>
            </a:pPr>
            <a:r>
              <a:rPr lang="en-US" altLang="zh-CN" sz="1799">
                <a:solidFill>
                  <a:srgbClr val="C7000B"/>
                </a:solidFill>
                <a:latin typeface="Arial" panose="020B0604020202020204" pitchFamily="34" charset="0"/>
                <a:ea typeface="等线" panose="02010600030101010101" pitchFamily="2" charset="-122"/>
                <a:cs typeface="Arial" panose="020B0604020202020204" pitchFamily="34" charset="0"/>
              </a:rPr>
              <a:t>Algorithm-accelerated</a:t>
            </a:r>
          </a:p>
        </p:txBody>
      </p:sp>
      <p:sp>
        <p:nvSpPr>
          <p:cNvPr id="16" name="矩形 24">
            <a:extLst>
              <a:ext uri="{FF2B5EF4-FFF2-40B4-BE49-F238E27FC236}">
                <a16:creationId xmlns:a16="http://schemas.microsoft.com/office/drawing/2014/main" id="{468E8766-9498-6549-804B-EAB2ED8F06AE}"/>
              </a:ext>
            </a:extLst>
          </p:cNvPr>
          <p:cNvSpPr/>
          <p:nvPr/>
        </p:nvSpPr>
        <p:spPr>
          <a:xfrm>
            <a:off x="9257980" y="2829965"/>
            <a:ext cx="2268912" cy="1441888"/>
          </a:xfrm>
          <a:prstGeom prst="rect">
            <a:avLst/>
          </a:prstGeom>
        </p:spPr>
        <p:txBody>
          <a:bodyPr wrap="square">
            <a:noAutofit/>
          </a:bodyPr>
          <a:lstStyle/>
          <a:p>
            <a:pPr algn="ctr" defTabSz="913516" fontAlgn="ctr"/>
            <a:r>
              <a:rPr lang="en-US" altLang="zh-CN" sz="2399">
                <a:solidFill>
                  <a:srgbClr val="C7000B"/>
                </a:solidFill>
                <a:latin typeface="Arial" panose="020B0604020202020204" pitchFamily="34" charset="0"/>
                <a:ea typeface="等线" panose="02010600030101010101" pitchFamily="2" charset="-122"/>
                <a:cs typeface="Arial" panose="020B0604020202020204" pitchFamily="34" charset="0"/>
              </a:rPr>
              <a:t>Industry's highest performance</a:t>
            </a:r>
          </a:p>
        </p:txBody>
      </p:sp>
      <p:sp>
        <p:nvSpPr>
          <p:cNvPr id="17" name="圆角矩形 17">
            <a:extLst>
              <a:ext uri="{FF2B5EF4-FFF2-40B4-BE49-F238E27FC236}">
                <a16:creationId xmlns:a16="http://schemas.microsoft.com/office/drawing/2014/main" id="{9F06AF92-C3E3-9B48-A947-528B07F14FDA}"/>
              </a:ext>
            </a:extLst>
          </p:cNvPr>
          <p:cNvSpPr/>
          <p:nvPr/>
        </p:nvSpPr>
        <p:spPr>
          <a:xfrm>
            <a:off x="2241507" y="1612193"/>
            <a:ext cx="5090889" cy="710286"/>
          </a:xfrm>
          <a:prstGeom prst="roundRect">
            <a:avLst>
              <a:gd name="adj" fmla="val 7568"/>
            </a:avLst>
          </a:prstGeom>
          <a:gradFill>
            <a:gsLst>
              <a:gs pos="100000">
                <a:srgbClr val="F08500"/>
              </a:gs>
              <a:gs pos="82000">
                <a:schemeClr val="bg1"/>
              </a:gs>
              <a:gs pos="100000">
                <a:schemeClr val="tx2"/>
              </a:gs>
              <a:gs pos="0">
                <a:schemeClr val="bg1"/>
              </a:gs>
            </a:gsLst>
            <a:path path="shape">
              <a:fillToRect l="50000" t="50000" r="50000" b="50000"/>
            </a:path>
          </a:gradFill>
          <a:ln w="12700">
            <a:gradFill flip="none" rotWithShape="1">
              <a:gsLst>
                <a:gs pos="85000">
                  <a:schemeClr val="bg1">
                    <a:alpha val="0"/>
                  </a:schemeClr>
                </a:gs>
                <a:gs pos="15000">
                  <a:schemeClr val="bg1">
                    <a:alpha val="0"/>
                  </a:schemeClr>
                </a:gs>
                <a:gs pos="100000">
                  <a:schemeClr val="bg1">
                    <a:lumMod val="65000"/>
                  </a:schemeClr>
                </a:gs>
                <a:gs pos="0">
                  <a:schemeClr val="bg1">
                    <a:lumMod val="50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12" fontAlgn="ctr"/>
            <a:endParaRPr lang="en-US" altLang="zh-CN" sz="1999">
              <a:solidFill>
                <a:prstClr val="white"/>
              </a:solidFill>
              <a:latin typeface="Arial" panose="020B0604020202020204" pitchFamily="34" charset="0"/>
              <a:ea typeface="等线" panose="02010600030101010101" pitchFamily="2" charset="-122"/>
              <a:cs typeface="Arial" pitchFamily="34" charset="0"/>
            </a:endParaRPr>
          </a:p>
        </p:txBody>
      </p:sp>
      <p:sp>
        <p:nvSpPr>
          <p:cNvPr id="10" name="TextBox 83">
            <a:extLst>
              <a:ext uri="{FF2B5EF4-FFF2-40B4-BE49-F238E27FC236}">
                <a16:creationId xmlns:a16="http://schemas.microsoft.com/office/drawing/2014/main" id="{63D054B5-BCF0-0242-97CD-449F469324BE}"/>
              </a:ext>
            </a:extLst>
          </p:cNvPr>
          <p:cNvSpPr txBox="1"/>
          <p:nvPr/>
        </p:nvSpPr>
        <p:spPr>
          <a:xfrm>
            <a:off x="2322405" y="1716242"/>
            <a:ext cx="4750502" cy="523016"/>
          </a:xfrm>
          <a:prstGeom prst="rect">
            <a:avLst/>
          </a:prstGeom>
          <a:noFill/>
        </p:spPr>
        <p:txBody>
          <a:bodyPr wrap="square" rtlCol="0">
            <a:noAutofit/>
          </a:bodyPr>
          <a:lstStyle/>
          <a:p>
            <a:pPr algn="ctr" defTabSz="913516" fontAlgn="ctr"/>
            <a:r>
              <a:rPr lang="en-US" sz="1399">
                <a:solidFill>
                  <a:prstClr val="black"/>
                </a:solidFill>
                <a:latin typeface="Arial" panose="020B0604020202020204" pitchFamily="34" charset="0"/>
                <a:cs typeface="Arial" panose="020B0604020202020204" pitchFamily="34" charset="0"/>
              </a:rPr>
              <a:t>Seamless storage upgrades for industry-leading performance</a:t>
            </a:r>
          </a:p>
        </p:txBody>
      </p:sp>
      <p:graphicFrame>
        <p:nvGraphicFramePr>
          <p:cNvPr id="19" name="Diagram 18">
            <a:extLst>
              <a:ext uri="{FF2B5EF4-FFF2-40B4-BE49-F238E27FC236}">
                <a16:creationId xmlns:a16="http://schemas.microsoft.com/office/drawing/2014/main" id="{DB5FD7D3-CC86-5143-A1DA-9F4F22FA6E8A}"/>
              </a:ext>
            </a:extLst>
          </p:cNvPr>
          <p:cNvGraphicFramePr/>
          <p:nvPr>
            <p:extLst>
              <p:ext uri="{D42A27DB-BD31-4B8C-83A1-F6EECF244321}">
                <p14:modId xmlns:p14="http://schemas.microsoft.com/office/powerpoint/2010/main" val="3802554178"/>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20184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rcuit board&#10;&#10;Description automatically generated">
            <a:extLst>
              <a:ext uri="{FF2B5EF4-FFF2-40B4-BE49-F238E27FC236}">
                <a16:creationId xmlns:a16="http://schemas.microsoft.com/office/drawing/2014/main" id="{C4C413D5-04BE-488B-B81B-ACF7AC1C5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04" y="3237614"/>
            <a:ext cx="5877996" cy="2747963"/>
          </a:xfrm>
          <a:prstGeom prst="rect">
            <a:avLst/>
          </a:prstGeom>
          <a:noFill/>
        </p:spPr>
      </p:pic>
      <p:sp>
        <p:nvSpPr>
          <p:cNvPr id="2" name="Title 1">
            <a:extLst>
              <a:ext uri="{FF2B5EF4-FFF2-40B4-BE49-F238E27FC236}">
                <a16:creationId xmlns:a16="http://schemas.microsoft.com/office/drawing/2014/main" id="{5BADFA7D-9BC7-4A38-86E5-6EEA2975D5BC}"/>
              </a:ext>
            </a:extLst>
          </p:cNvPr>
          <p:cNvSpPr>
            <a:spLocks noGrp="1"/>
          </p:cNvSpPr>
          <p:nvPr>
            <p:ph type="title"/>
          </p:nvPr>
        </p:nvSpPr>
        <p:spPr>
          <a:xfrm>
            <a:off x="838200" y="365125"/>
            <a:ext cx="10515600" cy="889517"/>
          </a:xfrm>
        </p:spPr>
        <p:txBody>
          <a:bodyPr vert="horz" lIns="91440" tIns="45720" rIns="91440" bIns="45720" rtlCol="0" anchor="ctr">
            <a:normAutofit/>
          </a:bodyPr>
          <a:lstStyle/>
          <a:p>
            <a:r>
              <a:rPr lang="en-US" sz="2800" i="1" kern="1200">
                <a:latin typeface="+mn-lt"/>
                <a:ea typeface="+mj-ea"/>
                <a:cs typeface="+mj-cs"/>
              </a:rPr>
              <a:t>Dorado V6 Offers Leading Performance for Enterprise</a:t>
            </a:r>
          </a:p>
        </p:txBody>
      </p:sp>
      <p:sp>
        <p:nvSpPr>
          <p:cNvPr id="6" name="TextBox 5">
            <a:extLst>
              <a:ext uri="{FF2B5EF4-FFF2-40B4-BE49-F238E27FC236}">
                <a16:creationId xmlns:a16="http://schemas.microsoft.com/office/drawing/2014/main" id="{6153624F-BDB3-42F9-99F9-430053005F33}"/>
              </a:ext>
            </a:extLst>
          </p:cNvPr>
          <p:cNvSpPr txBox="1"/>
          <p:nvPr/>
        </p:nvSpPr>
        <p:spPr>
          <a:xfrm>
            <a:off x="719264" y="1173361"/>
            <a:ext cx="5877996" cy="5163541"/>
          </a:xfrm>
          <a:prstGeom prst="rect">
            <a:avLst/>
          </a:prstGeom>
        </p:spPr>
        <p:txBody>
          <a:bodyPr vert="horz" lIns="91440" tIns="45720" rIns="91440" bIns="45720" rtlCol="0">
            <a:normAutofit lnSpcReduction="10000"/>
          </a:bodyPr>
          <a:lstStyle/>
          <a:p>
            <a:pPr marL="285750" indent="-228600">
              <a:lnSpc>
                <a:spcPct val="90000"/>
              </a:lnSpc>
              <a:spcAft>
                <a:spcPts val="600"/>
              </a:spcAft>
              <a:buFont typeface="Arial" panose="020B0604020202020204" pitchFamily="34" charset="0"/>
              <a:buChar char="•"/>
            </a:pPr>
            <a:r>
              <a:rPr lang="en-US" altLang="zh-CN" sz="1600">
                <a:latin typeface="Arial" panose="020B0604020202020204" pitchFamily="34" charset="0"/>
                <a:cs typeface="Arial" panose="020B0604020202020204" pitchFamily="34" charset="0"/>
              </a:rPr>
              <a:t>SPC-1 benchmark: </a:t>
            </a:r>
            <a:r>
              <a:rPr lang="en-US" altLang="zh-CN" sz="1600" b="1">
                <a:solidFill>
                  <a:srgbClr val="0070C0"/>
                </a:solidFill>
                <a:latin typeface="Arial" panose="020B0604020202020204" pitchFamily="34" charset="0"/>
                <a:cs typeface="Arial" panose="020B0604020202020204" pitchFamily="34" charset="0"/>
              </a:rPr>
              <a:t>20 million IOPS and 0.1 millisecond ultra-low latency</a:t>
            </a:r>
            <a:r>
              <a:rPr lang="en-US" altLang="zh-CN" sz="1600">
                <a:latin typeface="Arial" panose="020B0604020202020204" pitchFamily="34" charset="0"/>
                <a:cs typeface="Arial" panose="020B0604020202020204" pitchFamily="34" charset="0"/>
              </a:rPr>
              <a:t>.</a:t>
            </a:r>
          </a:p>
          <a:p>
            <a:pPr marL="285750" indent="-228600">
              <a:lnSpc>
                <a:spcPct val="90000"/>
              </a:lnSpc>
              <a:spcAft>
                <a:spcPts val="600"/>
              </a:spcAft>
              <a:buFont typeface="Arial" panose="020B0604020202020204" pitchFamily="34" charset="0"/>
              <a:buChar char="•"/>
            </a:pPr>
            <a:r>
              <a:rPr lang="en-US" sz="1600"/>
              <a:t>Huawei's unique </a:t>
            </a:r>
            <a:r>
              <a:rPr lang="en-US" sz="1600" b="1" err="1"/>
              <a:t>SmartMatrix</a:t>
            </a:r>
            <a:r>
              <a:rPr lang="en-US" sz="1600"/>
              <a:t> architecture implements </a:t>
            </a:r>
            <a:br>
              <a:rPr lang="en-US" sz="1600"/>
            </a:br>
            <a:r>
              <a:rPr lang="en-US" sz="1600"/>
              <a:t>point-to-point interconnection, cluster-level resource sharing and scheduling to achieve symmetric active-active processing and ultra-low end-to-end latency.</a:t>
            </a:r>
          </a:p>
          <a:p>
            <a:pPr marL="285750" indent="-228600">
              <a:lnSpc>
                <a:spcPct val="90000"/>
              </a:lnSpc>
              <a:spcAft>
                <a:spcPts val="600"/>
              </a:spcAft>
              <a:buFont typeface="Arial" panose="020B0604020202020204" pitchFamily="34" charset="0"/>
              <a:buChar char="•"/>
            </a:pPr>
            <a:r>
              <a:rPr lang="en-US" sz="1600" b="1" err="1"/>
              <a:t>FlashLink</a:t>
            </a:r>
            <a:r>
              <a:rPr lang="en-US" sz="1600" b="1"/>
              <a:t>®</a:t>
            </a:r>
            <a:r>
              <a:rPr lang="en-US" sz="1600"/>
              <a:t> performance acceleration technology </a:t>
            </a:r>
            <a:r>
              <a:rPr lang="en-US" altLang="zh-CN" sz="1600">
                <a:latin typeface="Arial" panose="020B0604020202020204" pitchFamily="34" charset="0"/>
                <a:sym typeface="Calibri"/>
              </a:rPr>
              <a:t>differentiates Huawei from the competition.</a:t>
            </a:r>
            <a:endParaRPr lang="en-US" sz="1600"/>
          </a:p>
          <a:p>
            <a:pPr marL="285750" indent="-228600">
              <a:lnSpc>
                <a:spcPct val="90000"/>
              </a:lnSpc>
              <a:spcAft>
                <a:spcPts val="600"/>
              </a:spcAft>
              <a:buFont typeface="Arial" panose="020B0604020202020204" pitchFamily="34" charset="0"/>
              <a:buChar char="•"/>
            </a:pPr>
            <a:r>
              <a:rPr lang="en-US" sz="1600" b="1"/>
              <a:t>Collaboration between controllers and disks</a:t>
            </a:r>
            <a:r>
              <a:rPr lang="en-US" sz="1600"/>
              <a:t> effectively reduces write amplification, ensuring consistent low latency, large throughput and </a:t>
            </a:r>
            <a:r>
              <a:rPr lang="en-US" sz="1600" b="1"/>
              <a:t>stable performance </a:t>
            </a:r>
            <a:r>
              <a:rPr lang="en-US" sz="1600"/>
              <a:t>when multiple features are used concurrently. </a:t>
            </a:r>
          </a:p>
          <a:p>
            <a:pPr marL="285750" indent="-228600">
              <a:lnSpc>
                <a:spcPct val="90000"/>
              </a:lnSpc>
              <a:spcAft>
                <a:spcPts val="600"/>
              </a:spcAft>
              <a:buFont typeface="Arial" panose="020B0604020202020204" pitchFamily="34" charset="0"/>
              <a:buChar char="•"/>
            </a:pPr>
            <a:r>
              <a:rPr lang="en-US" sz="1600" b="1"/>
              <a:t>Huawei-developed chips </a:t>
            </a:r>
            <a:r>
              <a:rPr lang="en-US" sz="1600"/>
              <a:t>for </a:t>
            </a:r>
          </a:p>
          <a:p>
            <a:pPr marL="800100" lvl="1" indent="-285750">
              <a:lnSpc>
                <a:spcPct val="90000"/>
              </a:lnSpc>
              <a:spcAft>
                <a:spcPts val="600"/>
              </a:spcAft>
              <a:buFont typeface="Arial" panose="020B0604020202020204" pitchFamily="34" charset="0"/>
              <a:buChar char="•"/>
            </a:pPr>
            <a:r>
              <a:rPr lang="en-US" sz="1600"/>
              <a:t>front-end interconnection</a:t>
            </a:r>
          </a:p>
          <a:p>
            <a:pPr marL="800100" lvl="1" indent="-285750">
              <a:lnSpc>
                <a:spcPct val="90000"/>
              </a:lnSpc>
              <a:spcAft>
                <a:spcPts val="600"/>
              </a:spcAft>
              <a:buFont typeface="Arial" panose="020B0604020202020204" pitchFamily="34" charset="0"/>
              <a:buChar char="•"/>
            </a:pPr>
            <a:r>
              <a:rPr lang="en-US" sz="1600"/>
              <a:t>CPU processing</a:t>
            </a:r>
          </a:p>
          <a:p>
            <a:pPr marL="800100" lvl="1" indent="-285750">
              <a:lnSpc>
                <a:spcPct val="90000"/>
              </a:lnSpc>
              <a:spcAft>
                <a:spcPts val="600"/>
              </a:spcAft>
              <a:buFont typeface="Arial" panose="020B0604020202020204" pitchFamily="34" charset="0"/>
              <a:buChar char="•"/>
            </a:pPr>
            <a:r>
              <a:rPr lang="en-US" sz="1600"/>
              <a:t>Cluster switching</a:t>
            </a:r>
          </a:p>
          <a:p>
            <a:pPr marL="800100" lvl="1" indent="-285750">
              <a:lnSpc>
                <a:spcPct val="90000"/>
              </a:lnSpc>
              <a:spcAft>
                <a:spcPts val="600"/>
              </a:spcAft>
              <a:buFont typeface="Arial" panose="020B0604020202020204" pitchFamily="34" charset="0"/>
              <a:buChar char="•"/>
            </a:pPr>
            <a:r>
              <a:rPr lang="en-US" sz="1600"/>
              <a:t>Back-end interconnection</a:t>
            </a:r>
          </a:p>
          <a:p>
            <a:pPr marL="800100" lvl="1" indent="-285750">
              <a:lnSpc>
                <a:spcPct val="90000"/>
              </a:lnSpc>
              <a:spcAft>
                <a:spcPts val="600"/>
              </a:spcAft>
              <a:buFont typeface="Arial" panose="020B0604020202020204" pitchFamily="34" charset="0"/>
              <a:buChar char="•"/>
            </a:pPr>
            <a:r>
              <a:rPr lang="en-US" sz="1600"/>
              <a:t>Disk controllers </a:t>
            </a:r>
          </a:p>
          <a:p>
            <a:pPr marL="514350" lvl="1">
              <a:lnSpc>
                <a:spcPct val="90000"/>
              </a:lnSpc>
              <a:spcAft>
                <a:spcPts val="600"/>
              </a:spcAft>
            </a:pPr>
            <a:r>
              <a:rPr lang="en-US" sz="1600"/>
              <a:t>providing low latency and large throughput</a:t>
            </a:r>
            <a:br>
              <a:rPr lang="en-US" sz="1600"/>
            </a:br>
            <a:r>
              <a:rPr lang="en-US" sz="1600"/>
              <a:t>for end to end solution. </a:t>
            </a:r>
          </a:p>
        </p:txBody>
      </p:sp>
      <p:graphicFrame>
        <p:nvGraphicFramePr>
          <p:cNvPr id="9" name="Diagram 8">
            <a:extLst>
              <a:ext uri="{FF2B5EF4-FFF2-40B4-BE49-F238E27FC236}">
                <a16:creationId xmlns:a16="http://schemas.microsoft.com/office/drawing/2014/main" id="{DF2BAADD-04A7-CC43-85A3-3EB61BAA3881}"/>
              </a:ext>
            </a:extLst>
          </p:cNvPr>
          <p:cNvGraphicFramePr/>
          <p:nvPr>
            <p:extLst>
              <p:ext uri="{D42A27DB-BD31-4B8C-83A1-F6EECF244321}">
                <p14:modId xmlns:p14="http://schemas.microsoft.com/office/powerpoint/2010/main" val="1576542656"/>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3021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C1E8-B951-4BBE-8915-0D53E434741F}"/>
              </a:ext>
            </a:extLst>
          </p:cNvPr>
          <p:cNvSpPr>
            <a:spLocks noGrp="1"/>
          </p:cNvSpPr>
          <p:nvPr>
            <p:ph type="title"/>
          </p:nvPr>
        </p:nvSpPr>
        <p:spPr/>
        <p:txBody>
          <a:bodyPr/>
          <a:lstStyle/>
          <a:p>
            <a:r>
              <a:rPr lang="en-US" sz="3599">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D298BDD9-F680-4AC8-989A-6453AF655ACF}"/>
              </a:ext>
            </a:extLst>
          </p:cNvPr>
          <p:cNvPicPr>
            <a:picLocks noChangeAspect="1"/>
          </p:cNvPicPr>
          <p:nvPr/>
        </p:nvPicPr>
        <p:blipFill>
          <a:blip r:embed="rId3"/>
          <a:stretch>
            <a:fillRect/>
          </a:stretch>
        </p:blipFill>
        <p:spPr>
          <a:xfrm>
            <a:off x="6995964" y="2022205"/>
            <a:ext cx="1918560" cy="959944"/>
          </a:xfrm>
          <a:prstGeom prst="rect">
            <a:avLst/>
          </a:prstGeom>
        </p:spPr>
      </p:pic>
      <p:pic>
        <p:nvPicPr>
          <p:cNvPr id="10" name="Picture 9">
            <a:extLst>
              <a:ext uri="{FF2B5EF4-FFF2-40B4-BE49-F238E27FC236}">
                <a16:creationId xmlns:a16="http://schemas.microsoft.com/office/drawing/2014/main" id="{A15127A0-7191-4CEF-92A6-91E45DDA91CC}"/>
              </a:ext>
            </a:extLst>
          </p:cNvPr>
          <p:cNvPicPr>
            <a:picLocks noChangeAspect="1"/>
          </p:cNvPicPr>
          <p:nvPr/>
        </p:nvPicPr>
        <p:blipFill>
          <a:blip r:embed="rId4"/>
          <a:stretch>
            <a:fillRect/>
          </a:stretch>
        </p:blipFill>
        <p:spPr>
          <a:xfrm>
            <a:off x="4841777" y="4743960"/>
            <a:ext cx="2559605" cy="908055"/>
          </a:xfrm>
          <a:prstGeom prst="rect">
            <a:avLst/>
          </a:prstGeom>
        </p:spPr>
      </p:pic>
      <p:pic>
        <p:nvPicPr>
          <p:cNvPr id="11" name="Picture 10">
            <a:extLst>
              <a:ext uri="{FF2B5EF4-FFF2-40B4-BE49-F238E27FC236}">
                <a16:creationId xmlns:a16="http://schemas.microsoft.com/office/drawing/2014/main" id="{E6354EFE-35D0-444F-B82D-CB0674998534}"/>
              </a:ext>
            </a:extLst>
          </p:cNvPr>
          <p:cNvPicPr>
            <a:picLocks noChangeAspect="1"/>
          </p:cNvPicPr>
          <p:nvPr/>
        </p:nvPicPr>
        <p:blipFill>
          <a:blip r:embed="rId5"/>
          <a:stretch>
            <a:fillRect/>
          </a:stretch>
        </p:blipFill>
        <p:spPr>
          <a:xfrm>
            <a:off x="3346087" y="4647466"/>
            <a:ext cx="1138181" cy="787631"/>
          </a:xfrm>
          <a:prstGeom prst="rect">
            <a:avLst/>
          </a:prstGeom>
        </p:spPr>
      </p:pic>
      <p:pic>
        <p:nvPicPr>
          <p:cNvPr id="12" name="Picture 11">
            <a:extLst>
              <a:ext uri="{FF2B5EF4-FFF2-40B4-BE49-F238E27FC236}">
                <a16:creationId xmlns:a16="http://schemas.microsoft.com/office/drawing/2014/main" id="{5981FC5A-99FF-4131-80A9-F9B97908C551}"/>
              </a:ext>
            </a:extLst>
          </p:cNvPr>
          <p:cNvPicPr>
            <a:picLocks noChangeAspect="1"/>
          </p:cNvPicPr>
          <p:nvPr/>
        </p:nvPicPr>
        <p:blipFill>
          <a:blip r:embed="rId6"/>
          <a:stretch>
            <a:fillRect/>
          </a:stretch>
        </p:blipFill>
        <p:spPr>
          <a:xfrm>
            <a:off x="6820403" y="786629"/>
            <a:ext cx="1920293" cy="965953"/>
          </a:xfrm>
          <a:prstGeom prst="rect">
            <a:avLst/>
          </a:prstGeom>
        </p:spPr>
      </p:pic>
      <p:pic>
        <p:nvPicPr>
          <p:cNvPr id="14" name="Picture 13">
            <a:extLst>
              <a:ext uri="{FF2B5EF4-FFF2-40B4-BE49-F238E27FC236}">
                <a16:creationId xmlns:a16="http://schemas.microsoft.com/office/drawing/2014/main" id="{080628B6-CE60-4A68-8C8A-75CF13755808}"/>
              </a:ext>
            </a:extLst>
          </p:cNvPr>
          <p:cNvPicPr>
            <a:picLocks noChangeAspect="1"/>
          </p:cNvPicPr>
          <p:nvPr/>
        </p:nvPicPr>
        <p:blipFill>
          <a:blip r:embed="rId7"/>
          <a:stretch>
            <a:fillRect/>
          </a:stretch>
        </p:blipFill>
        <p:spPr>
          <a:xfrm>
            <a:off x="3113663" y="1021544"/>
            <a:ext cx="1471553" cy="950377"/>
          </a:xfrm>
          <a:prstGeom prst="rect">
            <a:avLst/>
          </a:prstGeom>
        </p:spPr>
      </p:pic>
      <p:pic>
        <p:nvPicPr>
          <p:cNvPr id="15" name="Picture 14">
            <a:extLst>
              <a:ext uri="{FF2B5EF4-FFF2-40B4-BE49-F238E27FC236}">
                <a16:creationId xmlns:a16="http://schemas.microsoft.com/office/drawing/2014/main" id="{5D898FEC-9F73-48B1-B145-869B66089D22}"/>
              </a:ext>
            </a:extLst>
          </p:cNvPr>
          <p:cNvPicPr>
            <a:picLocks noChangeAspect="1"/>
          </p:cNvPicPr>
          <p:nvPr/>
        </p:nvPicPr>
        <p:blipFill>
          <a:blip r:embed="rId8"/>
          <a:stretch>
            <a:fillRect/>
          </a:stretch>
        </p:blipFill>
        <p:spPr>
          <a:xfrm>
            <a:off x="3496087" y="2204535"/>
            <a:ext cx="823900" cy="883356"/>
          </a:xfrm>
          <a:prstGeom prst="rect">
            <a:avLst/>
          </a:prstGeom>
        </p:spPr>
      </p:pic>
      <p:pic>
        <p:nvPicPr>
          <p:cNvPr id="16" name="Picture 15">
            <a:extLst>
              <a:ext uri="{FF2B5EF4-FFF2-40B4-BE49-F238E27FC236}">
                <a16:creationId xmlns:a16="http://schemas.microsoft.com/office/drawing/2014/main" id="{015D26C5-8516-4A09-B8E7-3D94B1A32E57}"/>
              </a:ext>
            </a:extLst>
          </p:cNvPr>
          <p:cNvPicPr>
            <a:picLocks noChangeAspect="1"/>
          </p:cNvPicPr>
          <p:nvPr/>
        </p:nvPicPr>
        <p:blipFill>
          <a:blip r:embed="rId9"/>
          <a:stretch>
            <a:fillRect/>
          </a:stretch>
        </p:blipFill>
        <p:spPr>
          <a:xfrm>
            <a:off x="3360846" y="3331947"/>
            <a:ext cx="987960" cy="938560"/>
          </a:xfrm>
          <a:prstGeom prst="rect">
            <a:avLst/>
          </a:prstGeom>
        </p:spPr>
      </p:pic>
      <p:pic>
        <p:nvPicPr>
          <p:cNvPr id="17" name="Picture 16">
            <a:extLst>
              <a:ext uri="{FF2B5EF4-FFF2-40B4-BE49-F238E27FC236}">
                <a16:creationId xmlns:a16="http://schemas.microsoft.com/office/drawing/2014/main" id="{3C0F7E7A-D9FA-459F-9678-1E53477B80B8}"/>
              </a:ext>
            </a:extLst>
          </p:cNvPr>
          <p:cNvPicPr>
            <a:picLocks noChangeAspect="1"/>
          </p:cNvPicPr>
          <p:nvPr/>
        </p:nvPicPr>
        <p:blipFill>
          <a:blip r:embed="rId10"/>
          <a:stretch>
            <a:fillRect/>
          </a:stretch>
        </p:blipFill>
        <p:spPr>
          <a:xfrm>
            <a:off x="4806630" y="762670"/>
            <a:ext cx="1918307" cy="989912"/>
          </a:xfrm>
          <a:prstGeom prst="rect">
            <a:avLst/>
          </a:prstGeom>
        </p:spPr>
      </p:pic>
      <p:pic>
        <p:nvPicPr>
          <p:cNvPr id="19" name="Picture 18">
            <a:extLst>
              <a:ext uri="{FF2B5EF4-FFF2-40B4-BE49-F238E27FC236}">
                <a16:creationId xmlns:a16="http://schemas.microsoft.com/office/drawing/2014/main" id="{82B889EE-9116-4EFA-9FEB-B627A6E592F3}"/>
              </a:ext>
            </a:extLst>
          </p:cNvPr>
          <p:cNvPicPr>
            <a:picLocks noChangeAspect="1"/>
          </p:cNvPicPr>
          <p:nvPr/>
        </p:nvPicPr>
        <p:blipFill>
          <a:blip r:embed="rId11"/>
          <a:stretch>
            <a:fillRect/>
          </a:stretch>
        </p:blipFill>
        <p:spPr>
          <a:xfrm>
            <a:off x="4841778" y="3291006"/>
            <a:ext cx="2559605" cy="1194064"/>
          </a:xfrm>
          <a:prstGeom prst="rect">
            <a:avLst/>
          </a:prstGeom>
        </p:spPr>
      </p:pic>
      <p:pic>
        <p:nvPicPr>
          <p:cNvPr id="18" name="Picture 17">
            <a:extLst>
              <a:ext uri="{FF2B5EF4-FFF2-40B4-BE49-F238E27FC236}">
                <a16:creationId xmlns:a16="http://schemas.microsoft.com/office/drawing/2014/main" id="{2AEBDBB1-1E92-4C1F-8B2A-FF3F5AAAF3D9}"/>
              </a:ext>
            </a:extLst>
          </p:cNvPr>
          <p:cNvPicPr>
            <a:picLocks noChangeAspect="1"/>
          </p:cNvPicPr>
          <p:nvPr/>
        </p:nvPicPr>
        <p:blipFill>
          <a:blip r:embed="rId12"/>
          <a:stretch>
            <a:fillRect/>
          </a:stretch>
        </p:blipFill>
        <p:spPr>
          <a:xfrm>
            <a:off x="4841776" y="2029894"/>
            <a:ext cx="2045473" cy="959944"/>
          </a:xfrm>
          <a:prstGeom prst="rect">
            <a:avLst/>
          </a:prstGeom>
        </p:spPr>
      </p:pic>
      <p:pic>
        <p:nvPicPr>
          <p:cNvPr id="24" name="Picture 23">
            <a:extLst>
              <a:ext uri="{FF2B5EF4-FFF2-40B4-BE49-F238E27FC236}">
                <a16:creationId xmlns:a16="http://schemas.microsoft.com/office/drawing/2014/main" id="{C3DF7138-BFCE-4FBC-B707-37282B4FE2F4}"/>
              </a:ext>
            </a:extLst>
          </p:cNvPr>
          <p:cNvPicPr>
            <a:picLocks noChangeAspect="1"/>
          </p:cNvPicPr>
          <p:nvPr/>
        </p:nvPicPr>
        <p:blipFill>
          <a:blip r:embed="rId13"/>
          <a:stretch>
            <a:fillRect/>
          </a:stretch>
        </p:blipFill>
        <p:spPr>
          <a:xfrm>
            <a:off x="4723201" y="5910908"/>
            <a:ext cx="4122715" cy="618883"/>
          </a:xfrm>
          <a:prstGeom prst="rect">
            <a:avLst/>
          </a:prstGeom>
        </p:spPr>
      </p:pic>
      <p:sp>
        <p:nvSpPr>
          <p:cNvPr id="25" name="Arrow: Up-Down 24">
            <a:extLst>
              <a:ext uri="{FF2B5EF4-FFF2-40B4-BE49-F238E27FC236}">
                <a16:creationId xmlns:a16="http://schemas.microsoft.com/office/drawing/2014/main" id="{39CDA243-05BC-4B99-8C4E-F8D169EF6CF3}"/>
              </a:ext>
            </a:extLst>
          </p:cNvPr>
          <p:cNvSpPr/>
          <p:nvPr/>
        </p:nvSpPr>
        <p:spPr>
          <a:xfrm>
            <a:off x="2244439" y="557318"/>
            <a:ext cx="594618" cy="5872666"/>
          </a:xfrm>
          <a:prstGeom prst="upDownArrow">
            <a:avLst/>
          </a:prstGeom>
          <a:pattFill prst="pct80">
            <a:fgClr>
              <a:schemeClr val="accent5">
                <a:lumMod val="50000"/>
                <a:lumOff val="50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30" name="Straight Arrow Connector 29">
            <a:extLst>
              <a:ext uri="{FF2B5EF4-FFF2-40B4-BE49-F238E27FC236}">
                <a16:creationId xmlns:a16="http://schemas.microsoft.com/office/drawing/2014/main" id="{D506F179-BCFA-404C-ABBB-173EE94A98C6}"/>
              </a:ext>
            </a:extLst>
          </p:cNvPr>
          <p:cNvCxnSpPr>
            <a:cxnSpLocks/>
          </p:cNvCxnSpPr>
          <p:nvPr/>
        </p:nvCxnSpPr>
        <p:spPr>
          <a:xfrm>
            <a:off x="2807609" y="870402"/>
            <a:ext cx="2000958" cy="11944"/>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B0FDF65-0E6F-4E6A-8261-5726F389FC38}"/>
              </a:ext>
            </a:extLst>
          </p:cNvPr>
          <p:cNvCxnSpPr>
            <a:cxnSpLocks/>
          </p:cNvCxnSpPr>
          <p:nvPr/>
        </p:nvCxnSpPr>
        <p:spPr>
          <a:xfrm>
            <a:off x="2778846" y="2107145"/>
            <a:ext cx="2027785"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B3B6592-199A-4A2A-8565-7343CD2A8962}"/>
              </a:ext>
            </a:extLst>
          </p:cNvPr>
          <p:cNvCxnSpPr>
            <a:cxnSpLocks/>
          </p:cNvCxnSpPr>
          <p:nvPr/>
        </p:nvCxnSpPr>
        <p:spPr>
          <a:xfrm>
            <a:off x="2804949" y="5536426"/>
            <a:ext cx="2036828"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46B0344-F2E0-412B-9A1A-43F8C512ED48}"/>
              </a:ext>
            </a:extLst>
          </p:cNvPr>
          <p:cNvCxnSpPr>
            <a:cxnSpLocks/>
          </p:cNvCxnSpPr>
          <p:nvPr/>
        </p:nvCxnSpPr>
        <p:spPr>
          <a:xfrm>
            <a:off x="2778846" y="6216368"/>
            <a:ext cx="2062931" cy="398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68C6CA9-E573-47E2-A408-B52B1A7B0578}"/>
              </a:ext>
            </a:extLst>
          </p:cNvPr>
          <p:cNvSpPr txBox="1"/>
          <p:nvPr/>
        </p:nvSpPr>
        <p:spPr>
          <a:xfrm flipH="1">
            <a:off x="7619264" y="3217862"/>
            <a:ext cx="4122713" cy="1815173"/>
          </a:xfrm>
          <a:prstGeom prst="rect">
            <a:avLst/>
          </a:prstGeom>
          <a:noFill/>
        </p:spPr>
        <p:txBody>
          <a:bodyPr wrap="square" rtlCol="0">
            <a:spAutoFit/>
          </a:bodyPr>
          <a:lstStyle/>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0.5ms consistent latency</a:t>
            </a:r>
          </a:p>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3M </a:t>
            </a:r>
            <a:r>
              <a:rPr lang="en-US" sz="1399" b="1" err="1">
                <a:latin typeface="Microsoft YaHei" panose="020B0503020204020204" pitchFamily="34" charset="-122"/>
                <a:ea typeface="Microsoft YaHei" panose="020B0503020204020204" pitchFamily="34" charset="-122"/>
              </a:rPr>
              <a:t>hr</a:t>
            </a:r>
            <a:r>
              <a:rPr lang="en-US" sz="1399" b="1">
                <a:latin typeface="Microsoft YaHei" panose="020B0503020204020204" pitchFamily="34" charset="-122"/>
                <a:ea typeface="Microsoft YaHei" panose="020B0503020204020204" pitchFamily="34" charset="-122"/>
              </a:rPr>
              <a:t> MTBF, highest in industry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Local wear leveling</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Bad block mgmt.</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Data Redundancy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Background inspection</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Full SAS/</a:t>
            </a:r>
            <a:r>
              <a:rPr lang="en-US" sz="1399" err="1">
                <a:latin typeface="Microsoft YaHei" panose="020B0503020204020204" pitchFamily="34" charset="-122"/>
                <a:ea typeface="Microsoft YaHei" panose="020B0503020204020204" pitchFamily="34" charset="-122"/>
              </a:rPr>
              <a:t>NVMe</a:t>
            </a:r>
            <a:r>
              <a:rPr lang="en-US" sz="1399">
                <a:latin typeface="Microsoft YaHei" panose="020B0503020204020204" pitchFamily="34" charset="-122"/>
                <a:ea typeface="Microsoft YaHei" panose="020B0503020204020204" pitchFamily="34" charset="-122"/>
              </a:rPr>
              <a:t> support</a:t>
            </a:r>
          </a:p>
          <a:p>
            <a:pPr marL="285636" indent="-285636">
              <a:buFont typeface="Arial" panose="020B0604020202020204" pitchFamily="34" charset="0"/>
              <a:buChar char="•"/>
            </a:pPr>
            <a:endParaRPr lang="en-US" sz="1399">
              <a:latin typeface="Microsoft YaHei" panose="020B0503020204020204" pitchFamily="34" charset="-122"/>
              <a:ea typeface="Microsoft YaHei" panose="020B0503020204020204" pitchFamily="34" charset="-122"/>
            </a:endParaRPr>
          </a:p>
        </p:txBody>
      </p:sp>
      <p:sp>
        <p:nvSpPr>
          <p:cNvPr id="44" name="TextBox 43">
            <a:extLst>
              <a:ext uri="{FF2B5EF4-FFF2-40B4-BE49-F238E27FC236}">
                <a16:creationId xmlns:a16="http://schemas.microsoft.com/office/drawing/2014/main" id="{04EC12B6-5CAE-4B4D-A0E0-0D967FB18A2B}"/>
              </a:ext>
            </a:extLst>
          </p:cNvPr>
          <p:cNvSpPr txBox="1"/>
          <p:nvPr/>
        </p:nvSpPr>
        <p:spPr>
          <a:xfrm flipH="1">
            <a:off x="8836162" y="739911"/>
            <a:ext cx="3158735" cy="738376"/>
          </a:xfrm>
          <a:prstGeom prst="rect">
            <a:avLst/>
          </a:prstGeom>
          <a:noFill/>
        </p:spPr>
        <p:txBody>
          <a:bodyPr wrap="square" rtlCol="0">
            <a:spAutoFit/>
          </a:bodyPr>
          <a:lstStyle/>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High Perf</a:t>
            </a:r>
          </a:p>
          <a:p>
            <a:pPr algn="l"/>
            <a:endParaRPr lang="en-US" sz="1399">
              <a:latin typeface="Microsoft YaHei" panose="020B0503020204020204" pitchFamily="34" charset="-122"/>
              <a:ea typeface="Microsoft YaHei" panose="020B0503020204020204" pitchFamily="34" charset="-122"/>
            </a:endParaRPr>
          </a:p>
          <a:p>
            <a:pPr algn="l"/>
            <a:endParaRPr lang="en-US" sz="1399">
              <a:latin typeface="Microsoft YaHei" panose="020B0503020204020204" pitchFamily="34" charset="-122"/>
              <a:ea typeface="Microsoft YaHei" panose="020B0503020204020204" pitchFamily="34" charset="-122"/>
            </a:endParaRPr>
          </a:p>
        </p:txBody>
      </p:sp>
      <p:sp>
        <p:nvSpPr>
          <p:cNvPr id="45" name="TextBox 44">
            <a:extLst>
              <a:ext uri="{FF2B5EF4-FFF2-40B4-BE49-F238E27FC236}">
                <a16:creationId xmlns:a16="http://schemas.microsoft.com/office/drawing/2014/main" id="{3C062D8B-DF4A-4415-94C3-4956CD69ACE0}"/>
              </a:ext>
            </a:extLst>
          </p:cNvPr>
          <p:cNvSpPr txBox="1"/>
          <p:nvPr/>
        </p:nvSpPr>
        <p:spPr>
          <a:xfrm flipH="1">
            <a:off x="9329937" y="1994506"/>
            <a:ext cx="2703468" cy="953734"/>
          </a:xfrm>
          <a:prstGeom prst="rect">
            <a:avLst/>
          </a:prstGeom>
          <a:noFill/>
        </p:spPr>
        <p:txBody>
          <a:bodyPr wrap="square" rtlCol="0">
            <a:spAutoFit/>
          </a:bodyPr>
          <a:lstStyle/>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High speed 100Gps. </a:t>
            </a:r>
          </a:p>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Low latency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RDMA/FC/Eth/</a:t>
            </a:r>
            <a:r>
              <a:rPr lang="en-US" sz="1399" err="1">
                <a:latin typeface="Microsoft YaHei" panose="020B0503020204020204" pitchFamily="34" charset="-122"/>
                <a:ea typeface="Microsoft YaHei" panose="020B0503020204020204" pitchFamily="34" charset="-122"/>
              </a:rPr>
              <a:t>InfiniB</a:t>
            </a:r>
            <a:r>
              <a:rPr lang="en-US" sz="1399">
                <a:latin typeface="Microsoft YaHei" panose="020B0503020204020204" pitchFamily="34" charset="-122"/>
                <a:ea typeface="Microsoft YaHei" panose="020B0503020204020204" pitchFamily="34" charset="-122"/>
              </a:rPr>
              <a:t>/TCP</a:t>
            </a:r>
          </a:p>
          <a:p>
            <a:pPr algn="l"/>
            <a:endParaRPr lang="en-US" sz="1399">
              <a:latin typeface="Microsoft YaHei" panose="020B0503020204020204" pitchFamily="34" charset="-122"/>
              <a:ea typeface="Microsoft YaHei" panose="020B0503020204020204" pitchFamily="34" charset="-122"/>
            </a:endParaRPr>
          </a:p>
        </p:txBody>
      </p:sp>
      <p:sp>
        <p:nvSpPr>
          <p:cNvPr id="53" name="TextBox 52">
            <a:extLst>
              <a:ext uri="{FF2B5EF4-FFF2-40B4-BE49-F238E27FC236}">
                <a16:creationId xmlns:a16="http://schemas.microsoft.com/office/drawing/2014/main" id="{F878DAA2-B2B8-4DD1-B036-433287A1BF3B}"/>
              </a:ext>
            </a:extLst>
          </p:cNvPr>
          <p:cNvSpPr txBox="1"/>
          <p:nvPr/>
        </p:nvSpPr>
        <p:spPr>
          <a:xfrm flipH="1">
            <a:off x="7619264" y="4827727"/>
            <a:ext cx="4034783" cy="953734"/>
          </a:xfrm>
          <a:prstGeom prst="rect">
            <a:avLst/>
          </a:prstGeom>
          <a:noFill/>
        </p:spPr>
        <p:txBody>
          <a:bodyPr wrap="square" rtlCol="0">
            <a:spAutoFit/>
          </a:bodyPr>
          <a:lstStyle/>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16TFLOPs computing </a:t>
            </a:r>
            <a:r>
              <a:rPr lang="en-US" sz="1399" b="1" err="1">
                <a:latin typeface="Microsoft YaHei" panose="020B0503020204020204" pitchFamily="34" charset="-122"/>
                <a:ea typeface="Microsoft YaHei" panose="020B0503020204020204" pitchFamily="34" charset="-122"/>
              </a:rPr>
              <a:t>pwr</a:t>
            </a:r>
            <a:endParaRPr lang="en-US" sz="1399" b="1">
              <a:latin typeface="Microsoft YaHei" panose="020B0503020204020204" pitchFamily="34" charset="-122"/>
              <a:ea typeface="Microsoft YaHei" panose="020B0503020204020204" pitchFamily="34" charset="-122"/>
            </a:endParaRP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Good for inline AI help for caching &amp; </a:t>
            </a:r>
            <a:r>
              <a:rPr lang="en-US" sz="1399" err="1">
                <a:latin typeface="Microsoft YaHei" panose="020B0503020204020204" pitchFamily="34" charset="-122"/>
                <a:ea typeface="Microsoft YaHei" panose="020B0503020204020204" pitchFamily="34" charset="-122"/>
              </a:rPr>
              <a:t>dedup</a:t>
            </a:r>
            <a:endParaRPr lang="en-US" sz="1399">
              <a:latin typeface="Microsoft YaHei" panose="020B0503020204020204" pitchFamily="34" charset="-122"/>
              <a:ea typeface="Microsoft YaHei" panose="020B0503020204020204" pitchFamily="34" charset="-122"/>
            </a:endParaRPr>
          </a:p>
          <a:p>
            <a:pPr algn="l"/>
            <a:endParaRPr lang="en-US" sz="1399">
              <a:latin typeface="Microsoft YaHei" panose="020B0503020204020204" pitchFamily="34" charset="-122"/>
              <a:ea typeface="Microsoft YaHei" panose="020B0503020204020204" pitchFamily="34" charset="-122"/>
            </a:endParaRPr>
          </a:p>
        </p:txBody>
      </p:sp>
      <p:sp>
        <p:nvSpPr>
          <p:cNvPr id="57" name="TextBox 56">
            <a:extLst>
              <a:ext uri="{FF2B5EF4-FFF2-40B4-BE49-F238E27FC236}">
                <a16:creationId xmlns:a16="http://schemas.microsoft.com/office/drawing/2014/main" id="{F2000E1A-8A0A-40C5-A70B-B7C5826359A9}"/>
              </a:ext>
            </a:extLst>
          </p:cNvPr>
          <p:cNvSpPr txBox="1"/>
          <p:nvPr/>
        </p:nvSpPr>
        <p:spPr>
          <a:xfrm flipH="1">
            <a:off x="8914524" y="5802703"/>
            <a:ext cx="3158735" cy="738376"/>
          </a:xfrm>
          <a:prstGeom prst="rect">
            <a:avLst/>
          </a:prstGeom>
          <a:noFill/>
        </p:spPr>
        <p:txBody>
          <a:bodyPr wrap="square" rtlCol="0">
            <a:spAutoFit/>
          </a:bodyPr>
          <a:lstStyle/>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Sensor Monitoring</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Error diagnostics</a:t>
            </a:r>
          </a:p>
          <a:p>
            <a:pPr algn="l"/>
            <a:endParaRPr lang="en-US" sz="1399">
              <a:latin typeface="Microsoft YaHei" panose="020B0503020204020204" pitchFamily="34" charset="-122"/>
              <a:ea typeface="Microsoft YaHei" panose="020B0503020204020204" pitchFamily="34" charset="-122"/>
            </a:endParaRPr>
          </a:p>
        </p:txBody>
      </p:sp>
      <p:sp>
        <p:nvSpPr>
          <p:cNvPr id="28" name="Title 2">
            <a:extLst>
              <a:ext uri="{FF2B5EF4-FFF2-40B4-BE49-F238E27FC236}">
                <a16:creationId xmlns:a16="http://schemas.microsoft.com/office/drawing/2014/main" id="{B7239083-0E08-45E4-AF4B-FE8E5EA9C96F}"/>
              </a:ext>
            </a:extLst>
          </p:cNvPr>
          <p:cNvSpPr txBox="1">
            <a:spLocks/>
          </p:cNvSpPr>
          <p:nvPr/>
        </p:nvSpPr>
        <p:spPr>
          <a:xfrm>
            <a:off x="120681" y="73960"/>
            <a:ext cx="11874216" cy="618870"/>
          </a:xfrm>
        </p:spPr>
        <p:txBody>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r>
              <a:rPr lang="en-US" sz="2800" err="1">
                <a:latin typeface="+mn-lt"/>
                <a:cs typeface="Times New Roman" panose="02020603050405020304" pitchFamily="18" charset="0"/>
              </a:rPr>
              <a:t>Flashlink</a:t>
            </a:r>
            <a:r>
              <a:rPr lang="en-US" sz="2800">
                <a:latin typeface="+mn-lt"/>
                <a:cs typeface="Times New Roman" panose="02020603050405020304" pitchFamily="18" charset="0"/>
              </a:rPr>
              <a:t>™ Self-developed Key Hardware</a:t>
            </a:r>
          </a:p>
        </p:txBody>
      </p:sp>
      <p:cxnSp>
        <p:nvCxnSpPr>
          <p:cNvPr id="36" name="Straight Arrow Connector 35">
            <a:extLst>
              <a:ext uri="{FF2B5EF4-FFF2-40B4-BE49-F238E27FC236}">
                <a16:creationId xmlns:a16="http://schemas.microsoft.com/office/drawing/2014/main" id="{36A793A2-59FD-414D-B354-7A3608CCC9F3}"/>
              </a:ext>
            </a:extLst>
          </p:cNvPr>
          <p:cNvCxnSpPr>
            <a:cxnSpLocks/>
          </p:cNvCxnSpPr>
          <p:nvPr/>
        </p:nvCxnSpPr>
        <p:spPr>
          <a:xfrm>
            <a:off x="2804949" y="4385328"/>
            <a:ext cx="2036828"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29" name="Diagram 28">
            <a:extLst>
              <a:ext uri="{FF2B5EF4-FFF2-40B4-BE49-F238E27FC236}">
                <a16:creationId xmlns:a16="http://schemas.microsoft.com/office/drawing/2014/main" id="{55CDC18B-BA59-E04E-B003-F0F7C8777A2A}"/>
              </a:ext>
            </a:extLst>
          </p:cNvPr>
          <p:cNvGraphicFramePr/>
          <p:nvPr>
            <p:extLst>
              <p:ext uri="{D42A27DB-BD31-4B8C-83A1-F6EECF244321}">
                <p14:modId xmlns:p14="http://schemas.microsoft.com/office/powerpoint/2010/main" val="453110328"/>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728566947"/>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1_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Hongliang Tang</DisplayName>
        <AccountId>301</AccountId>
        <AccountType/>
      </UserInfo>
      <UserInfo>
        <DisplayName>Ning Wu</DisplayName>
        <AccountId>621</AccountId>
        <AccountType/>
      </UserInfo>
      <UserInfo>
        <DisplayName>Feng (Frank)  Zhang</DisplayName>
        <AccountId>1547</AccountId>
        <AccountType/>
      </UserInfo>
      <UserInfo>
        <DisplayName>Nelson Liao</DisplayName>
        <AccountId>1019</AccountId>
        <AccountType/>
      </UserInfo>
      <UserInfo>
        <DisplayName>Yong Wang</DisplayName>
        <AccountId>753</AccountId>
        <AccountType/>
      </UserInfo>
      <UserInfo>
        <DisplayName>Yutian Ouyang</DisplayName>
        <AccountId>1505</AccountId>
        <AccountType/>
      </UserInfo>
    </SharedWithUsers>
  </documentManagement>
</p:properties>
</file>

<file path=customXml/itemProps1.xml><?xml version="1.0" encoding="utf-8"?>
<ds:datastoreItem xmlns:ds="http://schemas.openxmlformats.org/officeDocument/2006/customXml" ds:itemID="{AF9169A8-C682-4624-B206-DF855A172302}">
  <ds:schemaRefs>
    <ds:schemaRef ds:uri="91b7cdcb-e07a-4697-9cbd-de75cc76871b"/>
    <ds:schemaRef ds:uri="e98f124e-b0bc-49a4-9f96-52185cd00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9DCD7D-927F-4FCD-A86D-495E9CD9E4E9}">
  <ds:schemaRefs>
    <ds:schemaRef ds:uri="http://schemas.microsoft.com/sharepoint/v3/contenttype/forms"/>
  </ds:schemaRefs>
</ds:datastoreItem>
</file>

<file path=customXml/itemProps3.xml><?xml version="1.0" encoding="utf-8"?>
<ds:datastoreItem xmlns:ds="http://schemas.openxmlformats.org/officeDocument/2006/customXml" ds:itemID="{335885C6-6EB0-4859-B848-2E06A4CEFB15}">
  <ds:schemaRefs>
    <ds:schemaRef ds:uri="http://schemas.microsoft.com/office/2006/documentManagement/types"/>
    <ds:schemaRef ds:uri="91b7cdcb-e07a-4697-9cbd-de75cc76871b"/>
    <ds:schemaRef ds:uri="http://schemas.microsoft.com/office/2006/metadata/properties"/>
    <ds:schemaRef ds:uri="http://purl.org/dc/dcmitype/"/>
    <ds:schemaRef ds:uri="http://schemas.microsoft.com/office/infopath/2007/PartnerControls"/>
    <ds:schemaRef ds:uri="http://purl.org/dc/elements/1.1/"/>
    <ds:schemaRef ds:uri="e98f124e-b0bc-49a4-9f96-52185cd001a4"/>
    <ds:schemaRef ds:uri="http://www.w3.org/XML/1998/namespac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Futurewei 2019 Template</Template>
  <TotalTime>52</TotalTime>
  <Words>7956</Words>
  <Application>Microsoft Office PowerPoint</Application>
  <PresentationFormat>Widescreen</PresentationFormat>
  <Paragraphs>1195</Paragraphs>
  <Slides>54</Slides>
  <Notes>40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54</vt:i4>
      </vt:variant>
    </vt:vector>
  </HeadingPairs>
  <TitlesOfParts>
    <vt:vector size="68" baseType="lpstr">
      <vt:lpstr>Arial Unicode MS</vt:lpstr>
      <vt:lpstr>微软雅黑</vt:lpstr>
      <vt:lpstr>微软雅黑</vt:lpstr>
      <vt:lpstr>Arial</vt:lpstr>
      <vt:lpstr>Arial Black</vt:lpstr>
      <vt:lpstr>Arial Narrow</vt:lpstr>
      <vt:lpstr>Calibri</vt:lpstr>
      <vt:lpstr>Calibri Light</vt:lpstr>
      <vt:lpstr>Times New Roman</vt:lpstr>
      <vt:lpstr>Wingdings</vt:lpstr>
      <vt:lpstr>BCW</vt:lpstr>
      <vt:lpstr>1_BCW</vt:lpstr>
      <vt:lpstr>Bitmap Image</vt:lpstr>
      <vt:lpstr>Document</vt:lpstr>
      <vt:lpstr>Huawei Storage: A Technology Deep Dive  Boston Storage Solution Group April 2020</vt:lpstr>
      <vt:lpstr>PowerPoint Presentation</vt:lpstr>
      <vt:lpstr>PowerPoint Presentation</vt:lpstr>
      <vt:lpstr>PowerPoint Presentation</vt:lpstr>
      <vt:lpstr>PowerPoint Presentation</vt:lpstr>
      <vt:lpstr>Importance of Latency and Throughput</vt:lpstr>
      <vt:lpstr>PowerPoint Presentation</vt:lpstr>
      <vt:lpstr>Dorado V6 Offers Leading Performance for Enterprise</vt:lpstr>
      <vt:lpstr> </vt:lpstr>
      <vt:lpstr>OceanStor 100D Performance, Scalability and Versatility</vt:lpstr>
      <vt:lpstr>Ocean Storage 100D’s Performance Edge</vt:lpstr>
      <vt:lpstr>PowerPoint Presentation</vt:lpstr>
      <vt:lpstr>PowerPoint Presentation</vt:lpstr>
      <vt:lpstr>Architecture-level reliability</vt:lpstr>
      <vt:lpstr>System-level reliability</vt:lpstr>
      <vt:lpstr>Solution-level reliability</vt:lpstr>
      <vt:lpstr>Cloud backup level reliability</vt:lpstr>
      <vt:lpstr>Scalability</vt:lpstr>
      <vt:lpstr>Huawei Storage: Usability, Operation Efficiency, and Automated Data Management</vt:lpstr>
      <vt:lpstr>Huawei IT Storage Management Suite – Intelligent, Feature-rich, Easy-to-use, Unified, Open </vt:lpstr>
      <vt:lpstr>Huawei IT Storage Management – AIOps and Intelligent O&amp;M </vt:lpstr>
      <vt:lpstr>Huawei IT Storage Management – Self-Driving and Autonomous IT Operations</vt:lpstr>
      <vt:lpstr>Huawei IT Storage – Automated Data Lifecycle Management: In the News </vt:lpstr>
      <vt:lpstr>Huawei IT Storage – Automated Data Lifecycle Management: Our Path to Build </vt:lpstr>
      <vt:lpstr>Huawei IT Storage – Automated Data Lifecycle Management: DME Enables Automatic Management</vt:lpstr>
      <vt:lpstr>PowerPoint Presentation</vt:lpstr>
      <vt:lpstr>PowerPoint Presentation</vt:lpstr>
      <vt:lpstr> </vt:lpstr>
      <vt:lpstr>PowerPoint Presentation</vt:lpstr>
      <vt:lpstr> </vt:lpstr>
      <vt:lpstr>RAID 2.0+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Dedicated Kunpeng Hardware Provides Optimal User Experience </vt:lpstr>
      <vt:lpstr>PowerPoint Presentation</vt:lpstr>
      <vt:lpstr>DeviceManager: Native Built-in Device Management</vt:lpstr>
      <vt:lpstr>eSight: Data Center O&amp;M Management Platform</vt:lpstr>
      <vt:lpstr>OceanStor DJ: Storage Automation &amp; Provisioning Service Engine</vt:lpstr>
      <vt:lpstr>eService: AI-based Intelligent Operation Services Platform</vt:lpstr>
      <vt:lpstr>Huawei IT Storage – Automated Data Lifecycle Management: Save OpEx up to 60%</vt:lpstr>
      <vt:lpstr>Huawei IT Storage – Automated Data Lifecycle Management:  A Converged, Intelligent, Open Data Infrastructure</vt:lpstr>
      <vt:lpstr> </vt:lpstr>
      <vt:lpstr>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Boston Storage Solution Group</dc:creator>
  <cp:keywords/>
  <dc:description/>
  <cp:lastModifiedBy>Viona Ouyang</cp:lastModifiedBy>
  <cp:revision>14</cp:revision>
  <dcterms:created xsi:type="dcterms:W3CDTF">2019-12-02T18:03:50Z</dcterms:created>
  <dcterms:modified xsi:type="dcterms:W3CDTF">2020-05-06T13:37:11Z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ContentTypeId">
    <vt:lpwstr>0x010100F95203FBB37A2044B6A01EDE15CC450D</vt:lpwstr>
  </property>
  <property fmtid="{D5CDD505-2E9C-101B-9397-08002B2CF9AE}" pid="6" name="sflag">
    <vt:lpwstr>1588008360</vt:lpwstr>
  </property>
</Properties>
</file>